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ink/ink2.xml" ContentType="application/inkml+xml"/>
  <Override PartName="/ppt/ink/ink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 id="2147483670" r:id="rId5"/>
    <p:sldMasterId id="2147483688" r:id="rId6"/>
    <p:sldMasterId id="2147483707" r:id="rId7"/>
    <p:sldMasterId id="2147483758" r:id="rId8"/>
    <p:sldMasterId id="2147483762" r:id="rId9"/>
    <p:sldMasterId id="2147483765" r:id="rId10"/>
    <p:sldMasterId id="2147483648" r:id="rId11"/>
  </p:sldMasterIdLst>
  <p:notesMasterIdLst>
    <p:notesMasterId r:id="rId51"/>
  </p:notesMasterIdLst>
  <p:sldIdLst>
    <p:sldId id="1154106996" r:id="rId12"/>
    <p:sldId id="1154106997" r:id="rId13"/>
    <p:sldId id="1154106998" r:id="rId14"/>
    <p:sldId id="1154107047" r:id="rId15"/>
    <p:sldId id="1154107037" r:id="rId16"/>
    <p:sldId id="1154106999" r:id="rId17"/>
    <p:sldId id="1154107000" r:id="rId18"/>
    <p:sldId id="1154107038" r:id="rId19"/>
    <p:sldId id="1154107040" r:id="rId20"/>
    <p:sldId id="1154107029" r:id="rId21"/>
    <p:sldId id="1154107035" r:id="rId22"/>
    <p:sldId id="1154107039" r:id="rId23"/>
    <p:sldId id="256" r:id="rId24"/>
    <p:sldId id="1154107052" r:id="rId25"/>
    <p:sldId id="1154107053" r:id="rId26"/>
    <p:sldId id="259" r:id="rId27"/>
    <p:sldId id="1154107054" r:id="rId28"/>
    <p:sldId id="264" r:id="rId29"/>
    <p:sldId id="1154107055" r:id="rId30"/>
    <p:sldId id="265" r:id="rId31"/>
    <p:sldId id="267" r:id="rId32"/>
    <p:sldId id="1154107050" r:id="rId33"/>
    <p:sldId id="1154107051" r:id="rId34"/>
    <p:sldId id="269" r:id="rId35"/>
    <p:sldId id="268" r:id="rId36"/>
    <p:sldId id="1154107056" r:id="rId37"/>
    <p:sldId id="1154107057" r:id="rId38"/>
    <p:sldId id="1154107058" r:id="rId39"/>
    <p:sldId id="1154107059" r:id="rId40"/>
    <p:sldId id="1154107043" r:id="rId41"/>
    <p:sldId id="1154107042" r:id="rId42"/>
    <p:sldId id="1154107032" r:id="rId43"/>
    <p:sldId id="1154107033" r:id="rId44"/>
    <p:sldId id="1154107034" r:id="rId45"/>
    <p:sldId id="1154107036" r:id="rId46"/>
    <p:sldId id="1154107045" r:id="rId47"/>
    <p:sldId id="1154107049" r:id="rId48"/>
    <p:sldId id="1154107027" r:id="rId49"/>
    <p:sldId id="115410702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257771-95A3-4AA8-ECDE-299A5BC8A5C6}" name="Fiona Quigley" initials="FQ" userId="S::fiona.quigley@westvicphn.com.au::237aeb2c-cd44-4ad8-8a2a-6b5b10b793d7" providerId="AD"/>
  <p188:author id="{AF621DA0-64BE-2F0B-1231-77714C6CCAEA}" name="Katrina Martin" initials="KM" userId="S::katrina.martin@westvicphn.com.au::597c9010-c110-423e-b47e-e0510c7a29bd" providerId="AD"/>
  <p188:author id="{155932E8-DBEA-FC50-B177-6FCEC6F8CDD7}" name="Naomi White" initials="NW" userId="S::naomi.white@westvicphn.com.au::62327c8a-716e-4fb8-9a06-66d9f0b2b578" providerId="AD"/>
  <p188:author id="{CA9265F2-21BC-AFD8-534A-D4328923CD73}" name="Rachel Heenan (Health)" initials="RH(" userId="S::rachel.heenan@health.vic.gov.au::a7ff3694-1d0a-4621-b73e-737f353397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rina Martin" initials="KM" lastIdx="1" clrIdx="0">
    <p:extLst>
      <p:ext uri="{19B8F6BF-5375-455C-9EA6-DF929625EA0E}">
        <p15:presenceInfo xmlns:p15="http://schemas.microsoft.com/office/powerpoint/2012/main" userId="S::katrina.martin@westvicphn.com.au::597c9010-c110-423e-b47e-e0510c7a29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FFFF00"/>
    <a:srgbClr val="F77CD4"/>
    <a:srgbClr val="73BCC2"/>
    <a:srgbClr val="003D64"/>
    <a:srgbClr val="00B17A"/>
    <a:srgbClr val="000000"/>
    <a:srgbClr val="36C1BA"/>
    <a:srgbClr val="004169"/>
    <a:srgbClr val="00B0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9B9A9-DED9-4AD8-B029-AAD8CCAAAF23}" v="1" dt="2024-04-12T05:31:20.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5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D2CF77-D199-C142-803C-CE29782498FF}"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6C1879EE-FF6B-4149-96DB-4E9AC7D978F5}">
      <dgm:prSet phldrT="[Text]"/>
      <dgm:spPr>
        <a:solidFill>
          <a:srgbClr val="C00000"/>
        </a:solidFill>
        <a:ln>
          <a:solidFill>
            <a:schemeClr val="accent1">
              <a:lumMod val="75000"/>
            </a:schemeClr>
          </a:solidFill>
        </a:ln>
      </dgm:spPr>
      <dgm:t>
        <a:bodyPr/>
        <a:lstStyle/>
        <a:p>
          <a:r>
            <a:rPr lang="en-GB"/>
            <a:t>ECHO </a:t>
          </a:r>
        </a:p>
        <a:p>
          <a:r>
            <a:rPr lang="en-GB"/>
            <a:t>SE3</a:t>
          </a:r>
        </a:p>
      </dgm:t>
    </dgm:pt>
    <dgm:pt modelId="{F5CCAF26-60F8-754A-AE94-ED444FE85714}" type="parTrans" cxnId="{FF9879FF-D341-644A-B092-E2F1FEE2636B}">
      <dgm:prSet/>
      <dgm:spPr/>
      <dgm:t>
        <a:bodyPr/>
        <a:lstStyle/>
        <a:p>
          <a:endParaRPr lang="en-GB"/>
        </a:p>
      </dgm:t>
    </dgm:pt>
    <dgm:pt modelId="{B49AF987-E01B-CC43-84B6-51BFBC69F20E}" type="sibTrans" cxnId="{FF9879FF-D341-644A-B092-E2F1FEE2636B}">
      <dgm:prSet/>
      <dgm:spPr>
        <a:ln w="57150">
          <a:solidFill>
            <a:schemeClr val="accent1">
              <a:lumMod val="75000"/>
            </a:schemeClr>
          </a:solidFill>
        </a:ln>
      </dgm:spPr>
      <dgm:t>
        <a:bodyPr/>
        <a:lstStyle/>
        <a:p>
          <a:endParaRPr lang="en-GB"/>
        </a:p>
      </dgm:t>
    </dgm:pt>
    <dgm:pt modelId="{83EC9784-7ADA-864A-A340-5B30F03FB383}">
      <dgm:prSet phldrT="[Text]"/>
      <dgm:spPr>
        <a:solidFill>
          <a:srgbClr val="C00000"/>
        </a:solidFill>
        <a:ln>
          <a:solidFill>
            <a:schemeClr val="accent1">
              <a:lumMod val="75000"/>
            </a:schemeClr>
          </a:solidFill>
        </a:ln>
      </dgm:spPr>
      <dgm:t>
        <a:bodyPr/>
        <a:lstStyle/>
        <a:p>
          <a:r>
            <a:rPr lang="en-GB"/>
            <a:t>ECHO </a:t>
          </a:r>
        </a:p>
        <a:p>
          <a:r>
            <a:rPr lang="en-GB"/>
            <a:t>SE4</a:t>
          </a:r>
        </a:p>
      </dgm:t>
    </dgm:pt>
    <dgm:pt modelId="{DDFC72A5-1190-5B4B-9FE5-79ADF7330283}" type="parTrans" cxnId="{352E6A9F-D3BF-FC41-8886-B6FF60A4C4D2}">
      <dgm:prSet/>
      <dgm:spPr/>
      <dgm:t>
        <a:bodyPr/>
        <a:lstStyle/>
        <a:p>
          <a:endParaRPr lang="en-GB"/>
        </a:p>
      </dgm:t>
    </dgm:pt>
    <dgm:pt modelId="{6D2397A6-5935-694A-ADE4-D3BCF31C4D7F}" type="sibTrans" cxnId="{352E6A9F-D3BF-FC41-8886-B6FF60A4C4D2}">
      <dgm:prSet/>
      <dgm:spPr>
        <a:ln w="57150">
          <a:solidFill>
            <a:schemeClr val="accent1">
              <a:lumMod val="75000"/>
            </a:schemeClr>
          </a:solidFill>
        </a:ln>
      </dgm:spPr>
      <dgm:t>
        <a:bodyPr/>
        <a:lstStyle/>
        <a:p>
          <a:endParaRPr lang="en-GB"/>
        </a:p>
      </dgm:t>
    </dgm:pt>
    <dgm:pt modelId="{40327C68-668F-1848-8D60-93BC4A793F0B}">
      <dgm:prSet phldrT="[Text]"/>
      <dgm:spPr>
        <a:solidFill>
          <a:srgbClr val="C00000"/>
        </a:solidFill>
        <a:ln>
          <a:solidFill>
            <a:schemeClr val="accent1">
              <a:lumMod val="75000"/>
            </a:schemeClr>
          </a:solidFill>
        </a:ln>
      </dgm:spPr>
      <dgm:t>
        <a:bodyPr/>
        <a:lstStyle/>
        <a:p>
          <a:r>
            <a:rPr lang="en-GB"/>
            <a:t>ECHO </a:t>
          </a:r>
        </a:p>
        <a:p>
          <a:r>
            <a:rPr lang="en-GB"/>
            <a:t>SE5</a:t>
          </a:r>
        </a:p>
      </dgm:t>
    </dgm:pt>
    <dgm:pt modelId="{F43785C9-C2AD-BD4E-9BD3-9189AB1BAAFE}" type="parTrans" cxnId="{FA8C37B9-D083-974E-BF9C-EF8DFFCCDD80}">
      <dgm:prSet/>
      <dgm:spPr/>
      <dgm:t>
        <a:bodyPr/>
        <a:lstStyle/>
        <a:p>
          <a:endParaRPr lang="en-GB"/>
        </a:p>
      </dgm:t>
    </dgm:pt>
    <dgm:pt modelId="{D18B4170-27FA-9840-AE38-BE80AFEC8933}" type="sibTrans" cxnId="{FA8C37B9-D083-974E-BF9C-EF8DFFCCDD80}">
      <dgm:prSet/>
      <dgm:spPr>
        <a:ln w="57150">
          <a:solidFill>
            <a:schemeClr val="accent1">
              <a:lumMod val="75000"/>
            </a:schemeClr>
          </a:solidFill>
        </a:ln>
      </dgm:spPr>
      <dgm:t>
        <a:bodyPr/>
        <a:lstStyle/>
        <a:p>
          <a:endParaRPr lang="en-GB"/>
        </a:p>
      </dgm:t>
    </dgm:pt>
    <dgm:pt modelId="{3FA0CC2D-1B84-B44F-8485-2DAAA0C7A4EC}">
      <dgm:prSet phldrT="[Text]"/>
      <dgm:spPr>
        <a:solidFill>
          <a:srgbClr val="C00000"/>
        </a:solidFill>
        <a:ln>
          <a:solidFill>
            <a:schemeClr val="accent1">
              <a:lumMod val="75000"/>
            </a:schemeClr>
          </a:solidFill>
        </a:ln>
      </dgm:spPr>
      <dgm:t>
        <a:bodyPr/>
        <a:lstStyle/>
        <a:p>
          <a:r>
            <a:rPr lang="en-GB"/>
            <a:t>ECHO </a:t>
          </a:r>
        </a:p>
        <a:p>
          <a:r>
            <a:rPr lang="en-GB"/>
            <a:t>SE1</a:t>
          </a:r>
        </a:p>
      </dgm:t>
    </dgm:pt>
    <dgm:pt modelId="{5BF8767C-401A-ED4D-B258-A1C1EEFA134B}" type="parTrans" cxnId="{65720348-F60E-5945-B359-87BED7574649}">
      <dgm:prSet/>
      <dgm:spPr/>
      <dgm:t>
        <a:bodyPr/>
        <a:lstStyle/>
        <a:p>
          <a:endParaRPr lang="en-GB"/>
        </a:p>
      </dgm:t>
    </dgm:pt>
    <dgm:pt modelId="{5B4C05BC-C872-704A-A360-C52140D42808}" type="sibTrans" cxnId="{65720348-F60E-5945-B359-87BED7574649}">
      <dgm:prSet/>
      <dgm:spPr>
        <a:ln w="57150">
          <a:solidFill>
            <a:schemeClr val="accent1">
              <a:lumMod val="75000"/>
            </a:schemeClr>
          </a:solidFill>
        </a:ln>
      </dgm:spPr>
      <dgm:t>
        <a:bodyPr/>
        <a:lstStyle/>
        <a:p>
          <a:endParaRPr lang="en-GB"/>
        </a:p>
      </dgm:t>
    </dgm:pt>
    <dgm:pt modelId="{F02F0A0C-0CD4-C04F-953D-454CFF7E113A}">
      <dgm:prSet phldrT="[Text]"/>
      <dgm:spPr>
        <a:solidFill>
          <a:srgbClr val="C00000"/>
        </a:solidFill>
        <a:ln>
          <a:solidFill>
            <a:schemeClr val="accent1">
              <a:lumMod val="75000"/>
            </a:schemeClr>
          </a:solidFill>
        </a:ln>
      </dgm:spPr>
      <dgm:t>
        <a:bodyPr/>
        <a:lstStyle/>
        <a:p>
          <a:r>
            <a:rPr lang="en-GB"/>
            <a:t>ECHO </a:t>
          </a:r>
        </a:p>
        <a:p>
          <a:r>
            <a:rPr lang="en-GB"/>
            <a:t>SE2</a:t>
          </a:r>
        </a:p>
      </dgm:t>
    </dgm:pt>
    <dgm:pt modelId="{6EDE33AB-129D-894E-B3B1-F6FCCAD13311}" type="parTrans" cxnId="{914E13DA-AA2E-964A-9BE8-9147C2F7F450}">
      <dgm:prSet/>
      <dgm:spPr/>
      <dgm:t>
        <a:bodyPr/>
        <a:lstStyle/>
        <a:p>
          <a:endParaRPr lang="en-GB"/>
        </a:p>
      </dgm:t>
    </dgm:pt>
    <dgm:pt modelId="{9632B791-BF5D-BA4D-925B-F1E21E9B43A6}" type="sibTrans" cxnId="{914E13DA-AA2E-964A-9BE8-9147C2F7F450}">
      <dgm:prSet/>
      <dgm:spPr>
        <a:ln w="57150">
          <a:solidFill>
            <a:schemeClr val="accent1">
              <a:lumMod val="75000"/>
            </a:schemeClr>
          </a:solidFill>
        </a:ln>
      </dgm:spPr>
      <dgm:t>
        <a:bodyPr/>
        <a:lstStyle/>
        <a:p>
          <a:endParaRPr lang="en-GB"/>
        </a:p>
      </dgm:t>
    </dgm:pt>
    <dgm:pt modelId="{7A57FEAA-553A-4E47-A59E-1C8C77354BFE}" type="pres">
      <dgm:prSet presAssocID="{1BD2CF77-D199-C142-803C-CE29782498FF}" presName="cycle" presStyleCnt="0">
        <dgm:presLayoutVars>
          <dgm:dir/>
          <dgm:resizeHandles val="exact"/>
        </dgm:presLayoutVars>
      </dgm:prSet>
      <dgm:spPr/>
    </dgm:pt>
    <dgm:pt modelId="{F1B344EF-FAE5-B040-B300-7B1461DD0C7B}" type="pres">
      <dgm:prSet presAssocID="{6C1879EE-FF6B-4149-96DB-4E9AC7D978F5}" presName="node" presStyleLbl="node1" presStyleIdx="0" presStyleCnt="5" custRadScaleRad="97650" custRadScaleInc="7832">
        <dgm:presLayoutVars>
          <dgm:bulletEnabled val="1"/>
        </dgm:presLayoutVars>
      </dgm:prSet>
      <dgm:spPr/>
    </dgm:pt>
    <dgm:pt modelId="{B47D8C2E-6510-1245-BB75-BDEFBD149A71}" type="pres">
      <dgm:prSet presAssocID="{6C1879EE-FF6B-4149-96DB-4E9AC7D978F5}" presName="spNode" presStyleCnt="0"/>
      <dgm:spPr/>
    </dgm:pt>
    <dgm:pt modelId="{9631E63C-2725-974A-9665-95B3CD9D1F2B}" type="pres">
      <dgm:prSet presAssocID="{B49AF987-E01B-CC43-84B6-51BFBC69F20E}" presName="sibTrans" presStyleLbl="sibTrans1D1" presStyleIdx="0" presStyleCnt="5"/>
      <dgm:spPr/>
    </dgm:pt>
    <dgm:pt modelId="{1207DAFE-0794-E54F-9119-3C7141A2E11A}" type="pres">
      <dgm:prSet presAssocID="{83EC9784-7ADA-864A-A340-5B30F03FB383}" presName="node" presStyleLbl="node1" presStyleIdx="1" presStyleCnt="5" custRadScaleRad="104952" custRadScaleInc="-22576">
        <dgm:presLayoutVars>
          <dgm:bulletEnabled val="1"/>
        </dgm:presLayoutVars>
      </dgm:prSet>
      <dgm:spPr/>
    </dgm:pt>
    <dgm:pt modelId="{48931118-09CA-294D-9E9A-D7EB54CE06CD}" type="pres">
      <dgm:prSet presAssocID="{83EC9784-7ADA-864A-A340-5B30F03FB383}" presName="spNode" presStyleCnt="0"/>
      <dgm:spPr/>
    </dgm:pt>
    <dgm:pt modelId="{2E8006E9-9585-424B-9BD6-0B495D471812}" type="pres">
      <dgm:prSet presAssocID="{6D2397A6-5935-694A-ADE4-D3BCF31C4D7F}" presName="sibTrans" presStyleLbl="sibTrans1D1" presStyleIdx="1" presStyleCnt="5"/>
      <dgm:spPr/>
    </dgm:pt>
    <dgm:pt modelId="{69184170-3379-C248-B3E3-6195A4EF9AB0}" type="pres">
      <dgm:prSet presAssocID="{40327C68-668F-1848-8D60-93BC4A793F0B}" presName="node" presStyleLbl="node1" presStyleIdx="2" presStyleCnt="5" custRadScaleRad="116332" custRadScaleInc="-95435">
        <dgm:presLayoutVars>
          <dgm:bulletEnabled val="1"/>
        </dgm:presLayoutVars>
      </dgm:prSet>
      <dgm:spPr/>
    </dgm:pt>
    <dgm:pt modelId="{E02E92EF-84EF-F64A-97B6-944FF37044F2}" type="pres">
      <dgm:prSet presAssocID="{40327C68-668F-1848-8D60-93BC4A793F0B}" presName="spNode" presStyleCnt="0"/>
      <dgm:spPr/>
    </dgm:pt>
    <dgm:pt modelId="{B1E38099-3010-464A-AE32-9683EDD0F89A}" type="pres">
      <dgm:prSet presAssocID="{D18B4170-27FA-9840-AE38-BE80AFEC8933}" presName="sibTrans" presStyleLbl="sibTrans1D1" presStyleIdx="2" presStyleCnt="5"/>
      <dgm:spPr/>
    </dgm:pt>
    <dgm:pt modelId="{7B7529D4-B820-2C4E-90FF-BDDE25BBF41B}" type="pres">
      <dgm:prSet presAssocID="{3FA0CC2D-1B84-B44F-8485-2DAAA0C7A4EC}" presName="node" presStyleLbl="node1" presStyleIdx="3" presStyleCnt="5" custRadScaleRad="110110" custRadScaleInc="83040">
        <dgm:presLayoutVars>
          <dgm:bulletEnabled val="1"/>
        </dgm:presLayoutVars>
      </dgm:prSet>
      <dgm:spPr/>
    </dgm:pt>
    <dgm:pt modelId="{1D44350D-BA50-5842-B802-D5C48D8676BD}" type="pres">
      <dgm:prSet presAssocID="{3FA0CC2D-1B84-B44F-8485-2DAAA0C7A4EC}" presName="spNode" presStyleCnt="0"/>
      <dgm:spPr/>
    </dgm:pt>
    <dgm:pt modelId="{373022A8-C4CC-624C-B4F6-BF446FBCB827}" type="pres">
      <dgm:prSet presAssocID="{5B4C05BC-C872-704A-A360-C52140D42808}" presName="sibTrans" presStyleLbl="sibTrans1D1" presStyleIdx="3" presStyleCnt="5"/>
      <dgm:spPr/>
    </dgm:pt>
    <dgm:pt modelId="{C25F78F2-2581-E249-B125-784D11F5D529}" type="pres">
      <dgm:prSet presAssocID="{F02F0A0C-0CD4-C04F-953D-454CFF7E113A}" presName="node" presStyleLbl="node1" presStyleIdx="4" presStyleCnt="5" custRadScaleRad="100396" custRadScaleInc="26242">
        <dgm:presLayoutVars>
          <dgm:bulletEnabled val="1"/>
        </dgm:presLayoutVars>
      </dgm:prSet>
      <dgm:spPr/>
    </dgm:pt>
    <dgm:pt modelId="{986D46B7-3EBE-CA4B-9EE7-45F3856E618A}" type="pres">
      <dgm:prSet presAssocID="{F02F0A0C-0CD4-C04F-953D-454CFF7E113A}" presName="spNode" presStyleCnt="0"/>
      <dgm:spPr/>
    </dgm:pt>
    <dgm:pt modelId="{6CDAB494-FABF-7548-B1A9-52D165D8EB74}" type="pres">
      <dgm:prSet presAssocID="{9632B791-BF5D-BA4D-925B-F1E21E9B43A6}" presName="sibTrans" presStyleLbl="sibTrans1D1" presStyleIdx="4" presStyleCnt="5"/>
      <dgm:spPr/>
    </dgm:pt>
  </dgm:ptLst>
  <dgm:cxnLst>
    <dgm:cxn modelId="{30E0643C-EBC9-9645-AF12-DFE5A50662A1}" type="presOf" srcId="{3FA0CC2D-1B84-B44F-8485-2DAAA0C7A4EC}" destId="{7B7529D4-B820-2C4E-90FF-BDDE25BBF41B}" srcOrd="0" destOrd="0" presId="urn:microsoft.com/office/officeart/2005/8/layout/cycle6"/>
    <dgm:cxn modelId="{09B37167-7535-4C43-9FA7-F6D477766299}" type="presOf" srcId="{6D2397A6-5935-694A-ADE4-D3BCF31C4D7F}" destId="{2E8006E9-9585-424B-9BD6-0B495D471812}" srcOrd="0" destOrd="0" presId="urn:microsoft.com/office/officeart/2005/8/layout/cycle6"/>
    <dgm:cxn modelId="{65720348-F60E-5945-B359-87BED7574649}" srcId="{1BD2CF77-D199-C142-803C-CE29782498FF}" destId="{3FA0CC2D-1B84-B44F-8485-2DAAA0C7A4EC}" srcOrd="3" destOrd="0" parTransId="{5BF8767C-401A-ED4D-B258-A1C1EEFA134B}" sibTransId="{5B4C05BC-C872-704A-A360-C52140D42808}"/>
    <dgm:cxn modelId="{8FCA6F6B-819B-A047-8E2E-B5C0171CE960}" type="presOf" srcId="{9632B791-BF5D-BA4D-925B-F1E21E9B43A6}" destId="{6CDAB494-FABF-7548-B1A9-52D165D8EB74}" srcOrd="0" destOrd="0" presId="urn:microsoft.com/office/officeart/2005/8/layout/cycle6"/>
    <dgm:cxn modelId="{F44BFB4B-5071-D94F-9954-764F0552E898}" type="presOf" srcId="{40327C68-668F-1848-8D60-93BC4A793F0B}" destId="{69184170-3379-C248-B3E3-6195A4EF9AB0}" srcOrd="0" destOrd="0" presId="urn:microsoft.com/office/officeart/2005/8/layout/cycle6"/>
    <dgm:cxn modelId="{C037B08C-FC64-8842-B8F1-F00D44F615B7}" type="presOf" srcId="{6C1879EE-FF6B-4149-96DB-4E9AC7D978F5}" destId="{F1B344EF-FAE5-B040-B300-7B1461DD0C7B}" srcOrd="0" destOrd="0" presId="urn:microsoft.com/office/officeart/2005/8/layout/cycle6"/>
    <dgm:cxn modelId="{DB783B91-1901-D042-9C8A-428C126CBA59}" type="presOf" srcId="{B49AF987-E01B-CC43-84B6-51BFBC69F20E}" destId="{9631E63C-2725-974A-9665-95B3CD9D1F2B}" srcOrd="0" destOrd="0" presId="urn:microsoft.com/office/officeart/2005/8/layout/cycle6"/>
    <dgm:cxn modelId="{F3315D9C-37A9-B74B-BBDD-7EDE66B6AFD0}" type="presOf" srcId="{F02F0A0C-0CD4-C04F-953D-454CFF7E113A}" destId="{C25F78F2-2581-E249-B125-784D11F5D529}" srcOrd="0" destOrd="0" presId="urn:microsoft.com/office/officeart/2005/8/layout/cycle6"/>
    <dgm:cxn modelId="{89914A9D-B097-234E-91C5-1AA9FF422025}" type="presOf" srcId="{1BD2CF77-D199-C142-803C-CE29782498FF}" destId="{7A57FEAA-553A-4E47-A59E-1C8C77354BFE}" srcOrd="0" destOrd="0" presId="urn:microsoft.com/office/officeart/2005/8/layout/cycle6"/>
    <dgm:cxn modelId="{352E6A9F-D3BF-FC41-8886-B6FF60A4C4D2}" srcId="{1BD2CF77-D199-C142-803C-CE29782498FF}" destId="{83EC9784-7ADA-864A-A340-5B30F03FB383}" srcOrd="1" destOrd="0" parTransId="{DDFC72A5-1190-5B4B-9FE5-79ADF7330283}" sibTransId="{6D2397A6-5935-694A-ADE4-D3BCF31C4D7F}"/>
    <dgm:cxn modelId="{FA8C37B9-D083-974E-BF9C-EF8DFFCCDD80}" srcId="{1BD2CF77-D199-C142-803C-CE29782498FF}" destId="{40327C68-668F-1848-8D60-93BC4A793F0B}" srcOrd="2" destOrd="0" parTransId="{F43785C9-C2AD-BD4E-9BD3-9189AB1BAAFE}" sibTransId="{D18B4170-27FA-9840-AE38-BE80AFEC8933}"/>
    <dgm:cxn modelId="{342C26C5-FAF7-CD4A-954A-3EF6FD1DCDF3}" type="presOf" srcId="{83EC9784-7ADA-864A-A340-5B30F03FB383}" destId="{1207DAFE-0794-E54F-9119-3C7141A2E11A}" srcOrd="0" destOrd="0" presId="urn:microsoft.com/office/officeart/2005/8/layout/cycle6"/>
    <dgm:cxn modelId="{914E13DA-AA2E-964A-9BE8-9147C2F7F450}" srcId="{1BD2CF77-D199-C142-803C-CE29782498FF}" destId="{F02F0A0C-0CD4-C04F-953D-454CFF7E113A}" srcOrd="4" destOrd="0" parTransId="{6EDE33AB-129D-894E-B3B1-F6FCCAD13311}" sibTransId="{9632B791-BF5D-BA4D-925B-F1E21E9B43A6}"/>
    <dgm:cxn modelId="{FC51A4DE-3CE6-8746-95E2-C0A610DEFBA3}" type="presOf" srcId="{5B4C05BC-C872-704A-A360-C52140D42808}" destId="{373022A8-C4CC-624C-B4F6-BF446FBCB827}" srcOrd="0" destOrd="0" presId="urn:microsoft.com/office/officeart/2005/8/layout/cycle6"/>
    <dgm:cxn modelId="{CC5918E8-AB90-544F-9C6F-A5AF34665C1B}" type="presOf" srcId="{D18B4170-27FA-9840-AE38-BE80AFEC8933}" destId="{B1E38099-3010-464A-AE32-9683EDD0F89A}" srcOrd="0" destOrd="0" presId="urn:microsoft.com/office/officeart/2005/8/layout/cycle6"/>
    <dgm:cxn modelId="{FF9879FF-D341-644A-B092-E2F1FEE2636B}" srcId="{1BD2CF77-D199-C142-803C-CE29782498FF}" destId="{6C1879EE-FF6B-4149-96DB-4E9AC7D978F5}" srcOrd="0" destOrd="0" parTransId="{F5CCAF26-60F8-754A-AE94-ED444FE85714}" sibTransId="{B49AF987-E01B-CC43-84B6-51BFBC69F20E}"/>
    <dgm:cxn modelId="{B1D224B8-DE1C-2240-9764-97C134CEAB12}" type="presParOf" srcId="{7A57FEAA-553A-4E47-A59E-1C8C77354BFE}" destId="{F1B344EF-FAE5-B040-B300-7B1461DD0C7B}" srcOrd="0" destOrd="0" presId="urn:microsoft.com/office/officeart/2005/8/layout/cycle6"/>
    <dgm:cxn modelId="{3AC13FC0-8F0C-B44B-BB8B-990302B887DF}" type="presParOf" srcId="{7A57FEAA-553A-4E47-A59E-1C8C77354BFE}" destId="{B47D8C2E-6510-1245-BB75-BDEFBD149A71}" srcOrd="1" destOrd="0" presId="urn:microsoft.com/office/officeart/2005/8/layout/cycle6"/>
    <dgm:cxn modelId="{FF77DD00-6CBC-804B-80D5-62F979B3A115}" type="presParOf" srcId="{7A57FEAA-553A-4E47-A59E-1C8C77354BFE}" destId="{9631E63C-2725-974A-9665-95B3CD9D1F2B}" srcOrd="2" destOrd="0" presId="urn:microsoft.com/office/officeart/2005/8/layout/cycle6"/>
    <dgm:cxn modelId="{5DDD24E0-6179-B149-B757-968500A0DACC}" type="presParOf" srcId="{7A57FEAA-553A-4E47-A59E-1C8C77354BFE}" destId="{1207DAFE-0794-E54F-9119-3C7141A2E11A}" srcOrd="3" destOrd="0" presId="urn:microsoft.com/office/officeart/2005/8/layout/cycle6"/>
    <dgm:cxn modelId="{30BCC1C1-A1AB-D24A-AA18-ADE980D956F5}" type="presParOf" srcId="{7A57FEAA-553A-4E47-A59E-1C8C77354BFE}" destId="{48931118-09CA-294D-9E9A-D7EB54CE06CD}" srcOrd="4" destOrd="0" presId="urn:microsoft.com/office/officeart/2005/8/layout/cycle6"/>
    <dgm:cxn modelId="{61594DBF-8390-964F-9112-097149F6212B}" type="presParOf" srcId="{7A57FEAA-553A-4E47-A59E-1C8C77354BFE}" destId="{2E8006E9-9585-424B-9BD6-0B495D471812}" srcOrd="5" destOrd="0" presId="urn:microsoft.com/office/officeart/2005/8/layout/cycle6"/>
    <dgm:cxn modelId="{934EDF01-B782-A74C-9E65-3484946D1972}" type="presParOf" srcId="{7A57FEAA-553A-4E47-A59E-1C8C77354BFE}" destId="{69184170-3379-C248-B3E3-6195A4EF9AB0}" srcOrd="6" destOrd="0" presId="urn:microsoft.com/office/officeart/2005/8/layout/cycle6"/>
    <dgm:cxn modelId="{CC7BDF16-7D91-CA4F-BE78-03EBEC22691D}" type="presParOf" srcId="{7A57FEAA-553A-4E47-A59E-1C8C77354BFE}" destId="{E02E92EF-84EF-F64A-97B6-944FF37044F2}" srcOrd="7" destOrd="0" presId="urn:microsoft.com/office/officeart/2005/8/layout/cycle6"/>
    <dgm:cxn modelId="{27D44684-4558-4948-8CD6-1DA590E7A721}" type="presParOf" srcId="{7A57FEAA-553A-4E47-A59E-1C8C77354BFE}" destId="{B1E38099-3010-464A-AE32-9683EDD0F89A}" srcOrd="8" destOrd="0" presId="urn:microsoft.com/office/officeart/2005/8/layout/cycle6"/>
    <dgm:cxn modelId="{7553ED65-459F-BA49-8D2A-4A36CF0A989F}" type="presParOf" srcId="{7A57FEAA-553A-4E47-A59E-1C8C77354BFE}" destId="{7B7529D4-B820-2C4E-90FF-BDDE25BBF41B}" srcOrd="9" destOrd="0" presId="urn:microsoft.com/office/officeart/2005/8/layout/cycle6"/>
    <dgm:cxn modelId="{FFAC6D89-6645-8F49-B4E9-38C79A992F02}" type="presParOf" srcId="{7A57FEAA-553A-4E47-A59E-1C8C77354BFE}" destId="{1D44350D-BA50-5842-B802-D5C48D8676BD}" srcOrd="10" destOrd="0" presId="urn:microsoft.com/office/officeart/2005/8/layout/cycle6"/>
    <dgm:cxn modelId="{9A4DE839-8DA0-5C44-A5E7-9DA20FCA8EBE}" type="presParOf" srcId="{7A57FEAA-553A-4E47-A59E-1C8C77354BFE}" destId="{373022A8-C4CC-624C-B4F6-BF446FBCB827}" srcOrd="11" destOrd="0" presId="urn:microsoft.com/office/officeart/2005/8/layout/cycle6"/>
    <dgm:cxn modelId="{DEE961AA-418A-5047-BBFB-8EB320DD5D72}" type="presParOf" srcId="{7A57FEAA-553A-4E47-A59E-1C8C77354BFE}" destId="{C25F78F2-2581-E249-B125-784D11F5D529}" srcOrd="12" destOrd="0" presId="urn:microsoft.com/office/officeart/2005/8/layout/cycle6"/>
    <dgm:cxn modelId="{D2937E00-FAEC-704B-BAD2-92326DD33525}" type="presParOf" srcId="{7A57FEAA-553A-4E47-A59E-1C8C77354BFE}" destId="{986D46B7-3EBE-CA4B-9EE7-45F3856E618A}" srcOrd="13" destOrd="0" presId="urn:microsoft.com/office/officeart/2005/8/layout/cycle6"/>
    <dgm:cxn modelId="{AD99A2D4-8F05-A643-ADDB-625DE2FB2FEC}" type="presParOf" srcId="{7A57FEAA-553A-4E47-A59E-1C8C77354BFE}" destId="{6CDAB494-FABF-7548-B1A9-52D165D8EB74}" srcOrd="14" destOrd="0" presId="urn:microsoft.com/office/officeart/2005/8/layout/cycle6"/>
  </dgm:cxnLst>
  <dgm:bg/>
  <dgm:whole>
    <a:ln w="571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344EF-FAE5-B040-B300-7B1461DD0C7B}">
      <dsp:nvSpPr>
        <dsp:cNvPr id="0" name=""/>
        <dsp:cNvSpPr/>
      </dsp:nvSpPr>
      <dsp:spPr>
        <a:xfrm>
          <a:off x="4603567" y="45876"/>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ECHO </a:t>
          </a:r>
        </a:p>
        <a:p>
          <a:pPr marL="0" lvl="0" indent="0" algn="ctr" defTabSz="889000">
            <a:lnSpc>
              <a:spcPct val="90000"/>
            </a:lnSpc>
            <a:spcBef>
              <a:spcPct val="0"/>
            </a:spcBef>
            <a:spcAft>
              <a:spcPct val="35000"/>
            </a:spcAft>
            <a:buNone/>
          </a:pPr>
          <a:r>
            <a:rPr lang="en-GB" sz="2000" kern="1200"/>
            <a:t>SE3</a:t>
          </a:r>
        </a:p>
      </dsp:txBody>
      <dsp:txXfrm>
        <a:off x="4648859" y="91168"/>
        <a:ext cx="1336826" cy="837232"/>
      </dsp:txXfrm>
    </dsp:sp>
    <dsp:sp modelId="{9631E63C-2725-974A-9665-95B3CD9D1F2B}">
      <dsp:nvSpPr>
        <dsp:cNvPr id="0" name=""/>
        <dsp:cNvSpPr/>
      </dsp:nvSpPr>
      <dsp:spPr>
        <a:xfrm>
          <a:off x="3669082" y="611906"/>
          <a:ext cx="3713607" cy="3713607"/>
        </a:xfrm>
        <a:custGeom>
          <a:avLst/>
          <a:gdLst/>
          <a:ahLst/>
          <a:cxnLst/>
          <a:rect l="0" t="0" r="0" b="0"/>
          <a:pathLst>
            <a:path>
              <a:moveTo>
                <a:pt x="2369921" y="72306"/>
              </a:moveTo>
              <a:arcTo wR="1856803" hR="1856803" stAng="17162529" swAng="1527383"/>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1207DAFE-0794-E54F-9119-3C7141A2E11A}">
      <dsp:nvSpPr>
        <dsp:cNvPr id="0" name=""/>
        <dsp:cNvSpPr/>
      </dsp:nvSpPr>
      <dsp:spPr>
        <a:xfrm>
          <a:off x="6332325" y="1083557"/>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ECHO </a:t>
          </a:r>
        </a:p>
        <a:p>
          <a:pPr marL="0" lvl="0" indent="0" algn="ctr" defTabSz="889000">
            <a:lnSpc>
              <a:spcPct val="90000"/>
            </a:lnSpc>
            <a:spcBef>
              <a:spcPct val="0"/>
            </a:spcBef>
            <a:spcAft>
              <a:spcPct val="35000"/>
            </a:spcAft>
            <a:buNone/>
          </a:pPr>
          <a:r>
            <a:rPr lang="en-GB" sz="2000" kern="1200"/>
            <a:t>SE4</a:t>
          </a:r>
        </a:p>
      </dsp:txBody>
      <dsp:txXfrm>
        <a:off x="6377617" y="1128849"/>
        <a:ext cx="1336826" cy="837232"/>
      </dsp:txXfrm>
    </dsp:sp>
    <dsp:sp modelId="{2E8006E9-9585-424B-9BD6-0B495D471812}">
      <dsp:nvSpPr>
        <dsp:cNvPr id="0" name=""/>
        <dsp:cNvSpPr/>
      </dsp:nvSpPr>
      <dsp:spPr>
        <a:xfrm>
          <a:off x="3618040" y="885712"/>
          <a:ext cx="3713607" cy="3713607"/>
        </a:xfrm>
        <a:custGeom>
          <a:avLst/>
          <a:gdLst/>
          <a:ahLst/>
          <a:cxnLst/>
          <a:rect l="0" t="0" r="0" b="0"/>
          <a:pathLst>
            <a:path>
              <a:moveTo>
                <a:pt x="3567403" y="1134605"/>
              </a:moveTo>
              <a:arcTo wR="1856803" hR="1856803" stAng="20226659" swAng="1784427"/>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69184170-3379-C248-B3E3-6195A4EF9AB0}">
      <dsp:nvSpPr>
        <dsp:cNvPr id="0" name=""/>
        <dsp:cNvSpPr/>
      </dsp:nvSpPr>
      <dsp:spPr>
        <a:xfrm>
          <a:off x="6393766" y="2973669"/>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ECHO </a:t>
          </a:r>
        </a:p>
        <a:p>
          <a:pPr marL="0" lvl="0" indent="0" algn="ctr" defTabSz="889000">
            <a:lnSpc>
              <a:spcPct val="90000"/>
            </a:lnSpc>
            <a:spcBef>
              <a:spcPct val="0"/>
            </a:spcBef>
            <a:spcAft>
              <a:spcPct val="35000"/>
            </a:spcAft>
            <a:buNone/>
          </a:pPr>
          <a:r>
            <a:rPr lang="en-GB" sz="2000" kern="1200"/>
            <a:t>SE5</a:t>
          </a:r>
        </a:p>
      </dsp:txBody>
      <dsp:txXfrm>
        <a:off x="6439058" y="3018961"/>
        <a:ext cx="1336826" cy="837232"/>
      </dsp:txXfrm>
    </dsp:sp>
    <dsp:sp modelId="{B1E38099-3010-464A-AE32-9683EDD0F89A}">
      <dsp:nvSpPr>
        <dsp:cNvPr id="0" name=""/>
        <dsp:cNvSpPr/>
      </dsp:nvSpPr>
      <dsp:spPr>
        <a:xfrm>
          <a:off x="3493497" y="803412"/>
          <a:ext cx="3713607" cy="3713607"/>
        </a:xfrm>
        <a:custGeom>
          <a:avLst/>
          <a:gdLst/>
          <a:ahLst/>
          <a:cxnLst/>
          <a:rect l="0" t="0" r="0" b="0"/>
          <a:pathLst>
            <a:path>
              <a:moveTo>
                <a:pt x="3219303" y="3118277"/>
              </a:moveTo>
              <a:arcTo wR="1856803" hR="1856803" stAng="2567707" swAng="5589744"/>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7B7529D4-B820-2C4E-90FF-BDDE25BBF41B}">
      <dsp:nvSpPr>
        <dsp:cNvPr id="0" name=""/>
        <dsp:cNvSpPr/>
      </dsp:nvSpPr>
      <dsp:spPr>
        <a:xfrm>
          <a:off x="2850511" y="3003436"/>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ECHO </a:t>
          </a:r>
        </a:p>
        <a:p>
          <a:pPr marL="0" lvl="0" indent="0" algn="ctr" defTabSz="889000">
            <a:lnSpc>
              <a:spcPct val="90000"/>
            </a:lnSpc>
            <a:spcBef>
              <a:spcPct val="0"/>
            </a:spcBef>
            <a:spcAft>
              <a:spcPct val="35000"/>
            </a:spcAft>
            <a:buNone/>
          </a:pPr>
          <a:r>
            <a:rPr lang="en-GB" sz="2000" kern="1200"/>
            <a:t>SE1</a:t>
          </a:r>
        </a:p>
      </dsp:txBody>
      <dsp:txXfrm>
        <a:off x="2895803" y="3048728"/>
        <a:ext cx="1336826" cy="837232"/>
      </dsp:txXfrm>
    </dsp:sp>
    <dsp:sp modelId="{373022A8-C4CC-624C-B4F6-BF446FBCB827}">
      <dsp:nvSpPr>
        <dsp:cNvPr id="0" name=""/>
        <dsp:cNvSpPr/>
      </dsp:nvSpPr>
      <dsp:spPr>
        <a:xfrm>
          <a:off x="3300172" y="814146"/>
          <a:ext cx="3713607" cy="3713607"/>
        </a:xfrm>
        <a:custGeom>
          <a:avLst/>
          <a:gdLst/>
          <a:ahLst/>
          <a:cxnLst/>
          <a:rect l="0" t="0" r="0" b="0"/>
          <a:pathLst>
            <a:path>
              <a:moveTo>
                <a:pt x="28266" y="2179560"/>
              </a:moveTo>
              <a:arcTo wR="1856803" hR="1856803" stAng="10199388" swAng="1816000"/>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C25F78F2-2581-E249-B125-784D11F5D529}">
      <dsp:nvSpPr>
        <dsp:cNvPr id="0" name=""/>
        <dsp:cNvSpPr/>
      </dsp:nvSpPr>
      <dsp:spPr>
        <a:xfrm>
          <a:off x="2845070" y="1090999"/>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ECHO </a:t>
          </a:r>
        </a:p>
        <a:p>
          <a:pPr marL="0" lvl="0" indent="0" algn="ctr" defTabSz="889000">
            <a:lnSpc>
              <a:spcPct val="90000"/>
            </a:lnSpc>
            <a:spcBef>
              <a:spcPct val="0"/>
            </a:spcBef>
            <a:spcAft>
              <a:spcPct val="35000"/>
            </a:spcAft>
            <a:buNone/>
          </a:pPr>
          <a:r>
            <a:rPr lang="en-GB" sz="2000" kern="1200"/>
            <a:t>SE2</a:t>
          </a:r>
        </a:p>
      </dsp:txBody>
      <dsp:txXfrm>
        <a:off x="2890362" y="1136291"/>
        <a:ext cx="1336826" cy="837232"/>
      </dsp:txXfrm>
    </dsp:sp>
    <dsp:sp modelId="{6CDAB494-FABF-7548-B1A9-52D165D8EB74}">
      <dsp:nvSpPr>
        <dsp:cNvPr id="0" name=""/>
        <dsp:cNvSpPr/>
      </dsp:nvSpPr>
      <dsp:spPr>
        <a:xfrm>
          <a:off x="3321327" y="539822"/>
          <a:ext cx="3713607" cy="3713607"/>
        </a:xfrm>
        <a:custGeom>
          <a:avLst/>
          <a:gdLst/>
          <a:ahLst/>
          <a:cxnLst/>
          <a:rect l="0" t="0" r="0" b="0"/>
          <a:pathLst>
            <a:path>
              <a:moveTo>
                <a:pt x="542729" y="544961"/>
              </a:moveTo>
              <a:arcTo wR="1856803" hR="1856803" stAng="13497078" swAng="1605183"/>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22:06:11.1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89 16383,'52'-7'0,"-1"-1"0,26-2 0,6 0 0,4 1 0,2 1 0,-23 1 0,2 1 0,-2 1 0,15-2 0,-8 2 0,15 0 0,-55 4 0,-16 2 0,12 1 0,27 0 0,25 0 0,10 0 0,-10-1 0,-17 0 0,-22 1 0,-15-2 0,-12 1 0,1 2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4T23:56:22.41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17521 8461 16383 0 0,'1'0'0'0'0,"0"0"0"0"0,1 0 0 0 0,1 1 0 0 0,1-1 0 0 0,15 4 0 0 0,42 5 0 0 0,57 7 0 0 0,42 5 0 0 0,4-2 0 0 0,-25-3 0 0 0,-36-4 0 0 0,-32-4 0 0 0,-24-4 0 0 0,-13-4 0 0 0,-7-1 0 0 0,-8-2 0 0 0,-8 0 0 0 0,-4 0 0 0 0,-4 0 0 0 0,-3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24T23:58:22.42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31121 17513 16383 0 0,'-1'0'0'0'0,"-2"0"0"0"0,-6-1 0 0 0,-5-1 0 0 0,-5 0 0 0 0,-6 0 0 0 0,-8 1 0 0 0,-7 0 0 0 0,-3 0 0 0 0,4 0 0 0 0,7 1 0 0 0,8-1 0 0 0,8 1 0 0 0,2 0 0 0 0,-2-1 0 0 0,1 0 0 0 0,2 1 0 0 0,1-1 0 0 0,1 1 0 0 0,0-1 0 0 0,-2 0 0 0 0,-1 1 0 0 0,0 0 0 0 0,1-1 0 0 0,-2 1 0 0 0,-4 0 0 0 0,-6 0 0 0 0,-7 0 0 0 0,-6 0 0 0 0,-1 0 0 0 0,3 0 0 0 0,3-1 0 0 0,7 0 0 0 0,8 1 0 0 0,0-1 0 0 0,-4 1 0 0 0,-8-1 0 0 0,-6 0 0 0 0,-1 1 0 0 0,5-1 0 0 0,7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5D5C9-8BAD-AA4D-AE38-B8D237AC2DE3}"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5E7F5-D723-9F4C-B8FC-954900B90749}" type="slidenum">
              <a:rPr lang="en-US" smtClean="0"/>
              <a:t>‹#›</a:t>
            </a:fld>
            <a:endParaRPr lang="en-US"/>
          </a:p>
        </p:txBody>
      </p:sp>
    </p:spTree>
    <p:extLst>
      <p:ext uri="{BB962C8B-B14F-4D97-AF65-F5344CB8AC3E}">
        <p14:creationId xmlns:p14="http://schemas.microsoft.com/office/powerpoint/2010/main" val="137254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estvic.communityhealthpathways.org/1015115.htm"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worksafe.vic.gov.au/managing-covid-19-risks-workplaces" TargetMode="External"/><Relationship Id="rId4" Type="http://schemas.openxmlformats.org/officeDocument/2006/relationships/hyperlink" Target="https://www.coronavirus.vic.gov.au/im-a-covid-case-contac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2C96A-DFD8-E74D-A6DD-6BC5FB8BA0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51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Australian hepatitis B care cascade 2016 </a:t>
            </a:r>
            <a:r>
              <a:rPr lang="mr-IN" sz="1200"/>
              <a:t>–</a:t>
            </a:r>
            <a:r>
              <a:rPr lang="en-US" sz="1200"/>
              <a:t> 2018 </a:t>
            </a:r>
          </a:p>
          <a:p>
            <a:pPr marL="0" marR="0" indent="0" algn="l" defTabSz="457200" rtl="0" eaLnBrk="1" fontAlgn="auto" latinLnBrk="0" hangingPunct="1">
              <a:lnSpc>
                <a:spcPct val="100000"/>
              </a:lnSpc>
              <a:spcBef>
                <a:spcPts val="0"/>
              </a:spcBef>
              <a:spcAft>
                <a:spcPts val="0"/>
              </a:spcAft>
              <a:buClrTx/>
              <a:buSzTx/>
              <a:buFontTx/>
              <a:buNone/>
              <a:tabLst/>
              <a:defRPr/>
            </a:pPr>
            <a:r>
              <a:rPr lang="en-US"/>
              <a:t>Transmission</a:t>
            </a:r>
          </a:p>
          <a:p>
            <a:pPr marL="0" marR="0" indent="0" algn="l" defTabSz="457200" rtl="0" eaLnBrk="1" fontAlgn="auto" latinLnBrk="0" hangingPunct="1">
              <a:lnSpc>
                <a:spcPct val="100000"/>
              </a:lnSpc>
              <a:spcBef>
                <a:spcPts val="0"/>
              </a:spcBef>
              <a:spcAft>
                <a:spcPts val="0"/>
              </a:spcAft>
              <a:buClrTx/>
              <a:buSzTx/>
              <a:buFontTx/>
              <a:buNone/>
              <a:tabLst/>
              <a:defRPr/>
            </a:pPr>
            <a:r>
              <a:rPr lang="en-US"/>
              <a:t>Testing</a:t>
            </a:r>
          </a:p>
          <a:p>
            <a:pPr marL="0" marR="0" indent="0" algn="l" defTabSz="457200" rtl="0" eaLnBrk="1" fontAlgn="auto" latinLnBrk="0" hangingPunct="1">
              <a:lnSpc>
                <a:spcPct val="100000"/>
              </a:lnSpc>
              <a:spcBef>
                <a:spcPts val="0"/>
              </a:spcBef>
              <a:spcAft>
                <a:spcPts val="0"/>
              </a:spcAft>
              <a:buClrTx/>
              <a:buSzTx/>
              <a:buFontTx/>
              <a:buNone/>
              <a:tabLst/>
              <a:defRPr/>
            </a:pPr>
            <a:r>
              <a:rPr lang="en-US"/>
              <a:t>Management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F3ECB5-9817-D84E-B850-AF873940A2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6212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1000</a:t>
            </a:r>
            <a:r>
              <a:rPr lang="en-US" baseline="0"/>
              <a:t> surveys sent out.</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37592-6BFA-2341-9F2D-38EC587CDE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147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Calibri"/>
              </a:rPr>
              <a:t>https://www.worldhepatitisalliance.org/wp-content/uploads/2021/11/WHA-Report-2021-Final.pdf</a:t>
            </a:r>
          </a:p>
          <a:p>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25</a:t>
            </a:fld>
            <a:endParaRPr lang="en-US"/>
          </a:p>
        </p:txBody>
      </p:sp>
    </p:spTree>
    <p:extLst>
      <p:ext uri="{BB962C8B-B14F-4D97-AF65-F5344CB8AC3E}">
        <p14:creationId xmlns:p14="http://schemas.microsoft.com/office/powerpoint/2010/main" val="1731831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Calibri"/>
              </a:rPr>
              <a:t>https://www.hepatitisb.org.au/virology-viral-replication-current-therapy-and-progress-to-a-cure/</a:t>
            </a:r>
          </a:p>
          <a:p>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27</a:t>
            </a:fld>
            <a:endParaRPr lang="en-US"/>
          </a:p>
        </p:txBody>
      </p:sp>
    </p:spTree>
    <p:extLst>
      <p:ext uri="{BB962C8B-B14F-4D97-AF65-F5344CB8AC3E}">
        <p14:creationId xmlns:p14="http://schemas.microsoft.com/office/powerpoint/2010/main" val="167283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effectLst/>
                <a:latin typeface="Calibri" panose="020F0502020204030204" pitchFamily="34" charset="0"/>
                <a:ea typeface="Times New Roman" panose="02020603050405020304" pitchFamily="18" charset="0"/>
              </a:rPr>
              <a:t>For the purposes of this sessions, treatment is never completed. That is to say, the overwhelming majority of people that start of hepatitis B treatment will be advised to continue treatment for a prolonged, undetermined period. A discussion about who treatment can be </a:t>
            </a:r>
            <a:r>
              <a:rPr lang="en-AU" sz="1800" err="1">
                <a:effectLst/>
                <a:latin typeface="Calibri" panose="020F0502020204030204" pitchFamily="34" charset="0"/>
                <a:ea typeface="Times New Roman" panose="02020603050405020304" pitchFamily="18" charset="0"/>
              </a:rPr>
              <a:t>stoped</a:t>
            </a:r>
            <a:r>
              <a:rPr lang="en-AU" sz="1800">
                <a:effectLst/>
                <a:latin typeface="Calibri" panose="020F0502020204030204" pitchFamily="34" charset="0"/>
                <a:ea typeface="Times New Roman" panose="02020603050405020304" pitchFamily="18" charset="0"/>
              </a:rPr>
              <a:t> in when and how would in itself take 20 mins, and only specialists should really do that probably.</a:t>
            </a:r>
            <a:endParaRPr lang="en-AU" sz="1800">
              <a:effectLst/>
              <a:latin typeface="Calibri" panose="020F050202020403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34</a:t>
            </a:fld>
            <a:endParaRPr lang="en-US"/>
          </a:p>
        </p:txBody>
      </p:sp>
    </p:spTree>
    <p:extLst>
      <p:ext uri="{BB962C8B-B14F-4D97-AF65-F5344CB8AC3E}">
        <p14:creationId xmlns:p14="http://schemas.microsoft.com/office/powerpoint/2010/main" val="3852244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a:t>Session evaluation link https://forms.office.com/r/sCdXhEQQ6p</a:t>
            </a:r>
          </a:p>
          <a:p>
            <a:pPr>
              <a:defRPr/>
            </a:pPr>
            <a:r>
              <a:rPr lang="en-AU" sz="1800" u="none">
                <a:solidFill>
                  <a:srgbClr val="0563C1"/>
                </a:solidFill>
                <a:effectLst/>
                <a:latin typeface="Calibri" panose="020F0502020204030204" pitchFamily="34" charset="0"/>
                <a:ea typeface="Calibri" panose="020F0502020204030204" pitchFamily="34" charset="0"/>
                <a:cs typeface="Calibri" panose="020F0502020204030204" pitchFamily="34" charset="0"/>
              </a:rPr>
              <a:t>Case template link https://forms.office.com/r/xFPCCRSkzc</a:t>
            </a:r>
            <a:endParaRPr lang="en-US" sz="1800" u="none">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728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https://player.whooshkaa.com/shows/project-echowvphn-hub-covid-19-echo-network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https://www.youtube.com/watch?v=nB5N57z9zG8&amp;t=1s</a:t>
            </a:r>
          </a:p>
          <a:p>
            <a:r>
              <a:rPr lang="en-AU"/>
              <a:t>Townhall 13</a:t>
            </a:r>
            <a:r>
              <a:rPr lang="en-AU" baseline="30000"/>
              <a:t>th</a:t>
            </a:r>
            <a:r>
              <a:rPr lang="en-AU"/>
              <a:t> January 2022 https://www.youtube.com/watch?v=sr3uHtknLWs</a:t>
            </a:r>
          </a:p>
          <a:p>
            <a:endParaRPr lang="en-AU"/>
          </a:p>
          <a:p>
            <a:r>
              <a:rPr lang="en-AU"/>
              <a:t>Weekly emails, </a:t>
            </a:r>
          </a:p>
          <a:p>
            <a:r>
              <a:rPr lang="en-AU"/>
              <a:t>Interactive discussions </a:t>
            </a:r>
          </a:p>
          <a:p>
            <a:r>
              <a:rPr lang="en-AU"/>
              <a:t>To watch to view – </a:t>
            </a:r>
            <a:r>
              <a:rPr lang="en-AU" err="1"/>
              <a:t>Youtube</a:t>
            </a:r>
            <a:endParaRPr lang="en-AU"/>
          </a:p>
          <a:p>
            <a:r>
              <a:rPr lang="en-AU"/>
              <a:t>To listen - </a:t>
            </a:r>
            <a:r>
              <a:rPr lang="en-AU" err="1"/>
              <a:t>Whooshkaa</a:t>
            </a:r>
            <a:endParaRPr lang="en-AU"/>
          </a:p>
          <a:p>
            <a:r>
              <a:rPr lang="en-AU"/>
              <a:t>To listen to read – newsletter, resource pack, Zac’s notes</a:t>
            </a:r>
          </a:p>
          <a:p>
            <a:r>
              <a:rPr lang="en-AU"/>
              <a:t> to participate – ECHO</a:t>
            </a:r>
          </a:p>
          <a:p>
            <a:r>
              <a:rPr lang="en-AU"/>
              <a:t>To get in touch with us, email, </a:t>
            </a:r>
            <a:r>
              <a:rPr lang="en-AU" err="1"/>
              <a:t>healthpathways</a:t>
            </a:r>
            <a:r>
              <a:rPr lang="en-AU"/>
              <a:t>, </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35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560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068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making</a:t>
            </a:r>
          </a:p>
          <a:p>
            <a:endParaRPr lang="en-US"/>
          </a:p>
        </p:txBody>
      </p:sp>
      <p:sp>
        <p:nvSpPr>
          <p:cNvPr id="4" name="Slide Number Placeholder 3"/>
          <p:cNvSpPr>
            <a:spLocks noGrp="1"/>
          </p:cNvSpPr>
          <p:nvPr>
            <p:ph type="sldNum" sz="quarter" idx="5"/>
          </p:nvPr>
        </p:nvSpPr>
        <p:spPr/>
        <p:txBody>
          <a:bodyPr/>
          <a:lstStyle/>
          <a:p>
            <a:fld id="{676D85EA-610A-544C-9372-5E7E822C5E90}" type="slidenum">
              <a:rPr lang="en-US" smtClean="0"/>
              <a:t>4</a:t>
            </a:fld>
            <a:endParaRPr lang="en-US"/>
          </a:p>
        </p:txBody>
      </p:sp>
    </p:spTree>
    <p:extLst>
      <p:ext uri="{BB962C8B-B14F-4D97-AF65-F5344CB8AC3E}">
        <p14:creationId xmlns:p14="http://schemas.microsoft.com/office/powerpoint/2010/main" val="285502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None/>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169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https://www.health.vic.gov.au/victorian-sexual-reproductive-health-viral-hepatitis-strategy-2022-30</a:t>
            </a:r>
          </a:p>
          <a:p>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8</a:t>
            </a:fld>
            <a:endParaRPr lang="en-US"/>
          </a:p>
        </p:txBody>
      </p:sp>
    </p:spTree>
    <p:extLst>
      <p:ext uri="{BB962C8B-B14F-4D97-AF65-F5344CB8AC3E}">
        <p14:creationId xmlns:p14="http://schemas.microsoft.com/office/powerpoint/2010/main" val="1376701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hlinkClick r:id="rId3"/>
              </a:rPr>
              <a:t>https://westvic.communityhealthpathways.org/1015115.htm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sng">
                <a:effectLst/>
                <a:latin typeface="-apple-system"/>
                <a:hlinkClick r:id="rId4" tooltip="https://www.coronavirus.vic.gov.au/im-a-covid-case-contact"/>
              </a:rPr>
              <a:t>I'm a COVID case/contact | Coronavirus Victoria</a:t>
            </a:r>
            <a:endParaRPr lang="en-AU" sz="1200" b="0" i="0" u="sng">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i="0" u="sng">
                <a:effectLst/>
                <a:latin typeface="-apple-system"/>
                <a:hlinkClick r:id="rId5" tooltip="https://www.worksafe.vic.gov.au/managing-covid-19-risks-workplaces"/>
              </a:rPr>
              <a:t>https://www.worksafe.vic.gov.au/managing-covid-19-risks-workplaces</a:t>
            </a:r>
            <a:endParaRPr lang="en-US" sz="2000">
              <a:latin typeface="Ralew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latin typeface="Raleway"/>
            </a:endParaRPr>
          </a:p>
          <a:p>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10</a:t>
            </a:fld>
            <a:endParaRPr lang="en-US"/>
          </a:p>
        </p:txBody>
      </p:sp>
    </p:spTree>
    <p:extLst>
      <p:ext uri="{BB962C8B-B14F-4D97-AF65-F5344CB8AC3E}">
        <p14:creationId xmlns:p14="http://schemas.microsoft.com/office/powerpoint/2010/main" val="3802053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 Reynolds is the Project Manager for this</a:t>
            </a:r>
          </a:p>
          <a:p>
            <a:r>
              <a:rPr lang="en-US"/>
              <a:t>Soft launch from next Monday- gradually expanded service model</a:t>
            </a:r>
          </a:p>
        </p:txBody>
      </p:sp>
      <p:sp>
        <p:nvSpPr>
          <p:cNvPr id="4" name="Slide Number Placeholder 3"/>
          <p:cNvSpPr>
            <a:spLocks noGrp="1"/>
          </p:cNvSpPr>
          <p:nvPr>
            <p:ph type="sldNum" sz="quarter" idx="5"/>
          </p:nvPr>
        </p:nvSpPr>
        <p:spPr/>
        <p:txBody>
          <a:bodyPr/>
          <a:lstStyle/>
          <a:p>
            <a:fld id="{11E5E7F5-D723-9F4C-B8FC-954900B90749}" type="slidenum">
              <a:rPr lang="en-US" smtClean="0"/>
              <a:t>11</a:t>
            </a:fld>
            <a:endParaRPr lang="en-US"/>
          </a:p>
        </p:txBody>
      </p:sp>
    </p:spTree>
    <p:extLst>
      <p:ext uri="{BB962C8B-B14F-4D97-AF65-F5344CB8AC3E}">
        <p14:creationId xmlns:p14="http://schemas.microsoft.com/office/powerpoint/2010/main" val="712733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World Health Assembly is the decision-making body of WHO. It is attended by delegations from all WHO Member States and focuses on a specific health agenda prepared by the Executive Board. The main functions of the World Health Assembly are to determine the policies of the Organization, appoint the Director-General, supervise financial policies, and review and approve the proposed </a:t>
            </a:r>
            <a:r>
              <a:rPr lang="en-US" err="1"/>
              <a:t>programme</a:t>
            </a:r>
            <a:r>
              <a:rPr lang="en-US"/>
              <a:t> budget. The Health Assembly is held annually in Geneva, Switzerland.</a:t>
            </a:r>
          </a:p>
        </p:txBody>
      </p:sp>
      <p:sp>
        <p:nvSpPr>
          <p:cNvPr id="4" name="Slide Number Placeholder 3"/>
          <p:cNvSpPr>
            <a:spLocks noGrp="1"/>
          </p:cNvSpPr>
          <p:nvPr>
            <p:ph type="sldNum" sz="quarter" idx="10"/>
          </p:nvPr>
        </p:nvSpPr>
        <p:spPr/>
        <p:txBody>
          <a:bodyPr/>
          <a:lstStyle/>
          <a:p>
            <a:fld id="{0FF58C17-E2C2-414F-B68B-26B160F5F8CB}" type="slidenum">
              <a:rPr lang="en-US" smtClean="0"/>
              <a:t>14</a:t>
            </a:fld>
            <a:endParaRPr lang="en-US"/>
          </a:p>
        </p:txBody>
      </p:sp>
    </p:spTree>
    <p:extLst>
      <p:ext uri="{BB962C8B-B14F-4D97-AF65-F5344CB8AC3E}">
        <p14:creationId xmlns:p14="http://schemas.microsoft.com/office/powerpoint/2010/main" val="3276716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24A-CEF7-CC43-BE1C-3A7D8CB22892}"/>
              </a:ext>
            </a:extLst>
          </p:cNvPr>
          <p:cNvSpPr>
            <a:spLocks noGrp="1"/>
          </p:cNvSpPr>
          <p:nvPr>
            <p:ph type="ctrTitle" hasCustomPrompt="1"/>
          </p:nvPr>
        </p:nvSpPr>
        <p:spPr>
          <a:xfrm>
            <a:off x="1062097" y="1201366"/>
            <a:ext cx="5760000" cy="1260000"/>
          </a:xfrm>
        </p:spPr>
        <p:txBody>
          <a:bodyPr anchor="b">
            <a:normAutofit/>
          </a:bodyPr>
          <a:lstStyle>
            <a:lvl1pPr algn="l">
              <a:defRPr sz="4000" b="1">
                <a:solidFill>
                  <a:srgbClr val="003D69"/>
                </a:solidFill>
                <a:latin typeface="Raleway" panose="020B0503030101060003" pitchFamily="34" charset="77"/>
              </a:defRPr>
            </a:lvl1pPr>
          </a:lstStyle>
          <a:p>
            <a:r>
              <a:rPr lang="en-GB"/>
              <a:t>Presentation Title</a:t>
            </a:r>
            <a:endParaRPr lang="en-US"/>
          </a:p>
        </p:txBody>
      </p:sp>
      <p:sp>
        <p:nvSpPr>
          <p:cNvPr id="3" name="Subtitle 2">
            <a:extLst>
              <a:ext uri="{FF2B5EF4-FFF2-40B4-BE49-F238E27FC236}">
                <a16:creationId xmlns:a16="http://schemas.microsoft.com/office/drawing/2014/main" id="{5AB8AAF8-4603-974D-B14D-41B78AEF0F7C}"/>
              </a:ext>
            </a:extLst>
          </p:cNvPr>
          <p:cNvSpPr>
            <a:spLocks noGrp="1"/>
          </p:cNvSpPr>
          <p:nvPr>
            <p:ph type="subTitle" idx="1" hasCustomPrompt="1"/>
          </p:nvPr>
        </p:nvSpPr>
        <p:spPr>
          <a:xfrm>
            <a:off x="1062097" y="2582135"/>
            <a:ext cx="5760000" cy="900000"/>
          </a:xfrm>
        </p:spPr>
        <p:txBody>
          <a:bodyPr/>
          <a:lstStyle>
            <a:lvl1pPr marL="0" indent="0" algn="l">
              <a:buNone/>
              <a:defRPr sz="24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a:t>
            </a:r>
          </a:p>
        </p:txBody>
      </p:sp>
    </p:spTree>
    <p:extLst>
      <p:ext uri="{BB962C8B-B14F-4D97-AF65-F5344CB8AC3E}">
        <p14:creationId xmlns:p14="http://schemas.microsoft.com/office/powerpoint/2010/main" val="181669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4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391507" cy="1143000"/>
          </a:xfrm>
        </p:spPr>
        <p:txBody>
          <a:bodyPr/>
          <a:lstStyle/>
          <a:p>
            <a:r>
              <a:rPr lang="en-US"/>
              <a:t>Click to edit Master title style</a:t>
            </a:r>
          </a:p>
        </p:txBody>
      </p:sp>
      <p:sp>
        <p:nvSpPr>
          <p:cNvPr id="3" name="Content Placeholder 2"/>
          <p:cNvSpPr>
            <a:spLocks noGrp="1"/>
          </p:cNvSpPr>
          <p:nvPr>
            <p:ph idx="1"/>
          </p:nvPr>
        </p:nvSpPr>
        <p:spPr>
          <a:xfrm>
            <a:off x="609600" y="1812323"/>
            <a:ext cx="9391507" cy="45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71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92874"/>
            <a:ext cx="12188825" cy="365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42956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accent4"/>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9003E490-1144-4D3A-9D81-A069DDE17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17" y="103696"/>
            <a:ext cx="3281543" cy="867265"/>
          </a:xfrm>
          <a:prstGeom prst="rect">
            <a:avLst/>
          </a:prstGeom>
        </p:spPr>
      </p:pic>
    </p:spTree>
    <p:extLst>
      <p:ext uri="{BB962C8B-B14F-4D97-AF65-F5344CB8AC3E}">
        <p14:creationId xmlns:p14="http://schemas.microsoft.com/office/powerpoint/2010/main" val="2582217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5775" y="286604"/>
            <a:ext cx="10058400" cy="968440"/>
          </a:xfrm>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485775" y="1371232"/>
            <a:ext cx="10058400" cy="4497862"/>
          </a:xfrm>
        </p:spPr>
        <p:txBody>
          <a:bodyPr/>
          <a:lstStyle>
            <a:lvl1pPr marL="183600" indent="-183600">
              <a:spcBef>
                <a:spcPts val="600"/>
              </a:spcBef>
              <a:buClr>
                <a:schemeClr val="accent2"/>
              </a:buClr>
              <a:buFont typeface="Arial" panose="020B0604020202020204" pitchFamily="34" charset="0"/>
              <a:buChar char="•"/>
              <a:defRPr/>
            </a:lvl1pPr>
            <a:lvl2pPr marL="384048" indent="-182880">
              <a:buSzPct val="80000"/>
              <a:buFont typeface="Courier New" panose="02070309020205020404" pitchFamily="49" charset="0"/>
              <a:buChar char="o"/>
              <a:defRPr/>
            </a:lvl2pPr>
            <a:lvl3pPr marL="669798" indent="-28575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3774724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accent4"/>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7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498070" y="374933"/>
            <a:ext cx="10058400" cy="880110"/>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191945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086396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7C2F47-7545-4F41-A9D4-06A8F7550572}" type="datetimeFigureOut">
              <a:rPr lang="en-AU" smtClean="0"/>
              <a:t>12/04/2024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917966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AU"/>
          </a:p>
        </p:txBody>
      </p:sp>
      <p:sp>
        <p:nvSpPr>
          <p:cNvPr id="9" name="Slide Number Placeholder 8"/>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381195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A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9053057-3042-459A-8E5F-9C470B734DCB}" type="slidenum">
              <a:rPr lang="en-AU" smtClean="0"/>
              <a:t>‹#›</a:t>
            </a:fld>
            <a:endParaRPr lang="en-AU"/>
          </a:p>
        </p:txBody>
      </p:sp>
    </p:spTree>
    <p:extLst>
      <p:ext uri="{BB962C8B-B14F-4D97-AF65-F5344CB8AC3E}">
        <p14:creationId xmlns:p14="http://schemas.microsoft.com/office/powerpoint/2010/main" val="4082343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231873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5DC0-6DBF-2D4D-A7DC-44535D39A107}"/>
              </a:ext>
            </a:extLst>
          </p:cNvPr>
          <p:cNvSpPr>
            <a:spLocks noGrp="1"/>
          </p:cNvSpPr>
          <p:nvPr>
            <p:ph type="title"/>
          </p:nvPr>
        </p:nvSpPr>
        <p:spPr>
          <a:xfrm>
            <a:off x="720000" y="540000"/>
            <a:ext cx="10753200" cy="470317"/>
          </a:xfrm>
        </p:spPr>
        <p:txBody>
          <a:bodyPr lIns="0" tIns="36000" rIns="0" bIns="36000" anchor="t" anchorCtr="0">
            <a:spAutoFit/>
          </a:bodyPr>
          <a:lstStyle>
            <a:lvl1pPr>
              <a:defRPr sz="2800">
                <a:solidFill>
                  <a:srgbClr val="003D69"/>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970389-CF14-D645-8E3C-C7F00F1657AF}"/>
              </a:ext>
            </a:extLst>
          </p:cNvPr>
          <p:cNvSpPr>
            <a:spLocks noGrp="1"/>
          </p:cNvSpPr>
          <p:nvPr>
            <p:ph idx="1"/>
          </p:nvPr>
        </p:nvSpPr>
        <p:spPr>
          <a:xfrm>
            <a:off x="719999" y="1440000"/>
            <a:ext cx="107532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9CED8-527A-AB4A-B848-58DB91ED42FB}"/>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5" name="Footer Placeholder 4">
            <a:extLst>
              <a:ext uri="{FF2B5EF4-FFF2-40B4-BE49-F238E27FC236}">
                <a16:creationId xmlns:a16="http://schemas.microsoft.com/office/drawing/2014/main" id="{DF7F6209-7430-774C-86C5-3E8512F1E0C6}"/>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D0F7E45-21DF-2F4C-83B0-868734ACEBB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83608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234219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3179791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p:spPr>
        <p:txBody>
          <a:bodyPr lIns="0" tIns="0" rIns="0" bIns="0" anchor="ctr">
            <a:normAutofit/>
          </a:bodyPr>
          <a:lstStyle>
            <a:lvl1pPr>
              <a:defRPr sz="4800" baseline="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algn="ctr"/>
            <a:r>
              <a:rPr lang="en-US" sz="5867" b="0" strike="noStrike" spc="-1">
                <a:latin typeface="Arial"/>
              </a:rPr>
              <a:t>Click to edit Master title style</a:t>
            </a:r>
            <a:endParaRPr lang="en-GB" sz="5867" b="0" strike="noStrike" spc="-1">
              <a:latin typeface="Arial"/>
            </a:endParaRPr>
          </a:p>
        </p:txBody>
      </p:sp>
      <p:sp>
        <p:nvSpPr>
          <p:cNvPr id="6" name="PlaceHolder 2"/>
          <p:cNvSpPr>
            <a:spLocks noGrp="1"/>
          </p:cNvSpPr>
          <p:nvPr>
            <p:ph type="body"/>
          </p:nvPr>
        </p:nvSpPr>
        <p:spPr>
          <a:xfrm>
            <a:off x="609600" y="1604640"/>
            <a:ext cx="10972320" cy="3977280"/>
          </a:xfrm>
          <a:prstGeom prst="rect">
            <a:avLst/>
          </a:prstGeom>
        </p:spPr>
        <p:txBody>
          <a:bodyPr lIns="0" tIns="0" rIns="0" bIns="0">
            <a:normAutofit/>
          </a:bodyPr>
          <a:lstStyle>
            <a:lvl1pPr>
              <a:defRPr baseline="0">
                <a:latin typeface="Calibri" panose="020F0502020204030204" pitchFamily="34" charset="0"/>
              </a:defRPr>
            </a:lvl1pPr>
          </a:lstStyle>
          <a:p>
            <a:pPr lvl="0"/>
            <a:r>
              <a:rPr lang="en-US" sz="4267" b="0" strike="noStrike" spc="-1">
                <a:latin typeface="Arial"/>
              </a:rPr>
              <a:t>Click to edit Master text styles</a:t>
            </a:r>
          </a:p>
        </p:txBody>
      </p:sp>
    </p:spTree>
    <p:extLst>
      <p:ext uri="{BB962C8B-B14F-4D97-AF65-F5344CB8AC3E}">
        <p14:creationId xmlns:p14="http://schemas.microsoft.com/office/powerpoint/2010/main" val="3181963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3C38-2343-4C92-A895-3D9DEFF811A0}"/>
              </a:ext>
            </a:extLst>
          </p:cNvPr>
          <p:cNvSpPr>
            <a:spLocks noGrp="1"/>
          </p:cNvSpPr>
          <p:nvPr>
            <p:ph type="title"/>
          </p:nvPr>
        </p:nvSpPr>
        <p:spPr/>
        <p:txBody>
          <a:bodyPr/>
          <a:lstStyle/>
          <a:p>
            <a:r>
              <a:rPr lang="en-US"/>
              <a:t>Click to edit Master title style</a:t>
            </a:r>
            <a:endParaRPr lang="en-AU"/>
          </a:p>
        </p:txBody>
      </p:sp>
      <p:pic>
        <p:nvPicPr>
          <p:cNvPr id="12" name="Picture 11" descr="Background pattern&#10;&#10;Description automatically generated">
            <a:extLst>
              <a:ext uri="{FF2B5EF4-FFF2-40B4-BE49-F238E27FC236}">
                <a16:creationId xmlns:a16="http://schemas.microsoft.com/office/drawing/2014/main" id="{708EB622-A630-4AEB-8FC3-264903437361}"/>
              </a:ext>
            </a:extLst>
          </p:cNvPr>
          <p:cNvPicPr>
            <a:picLocks noChangeAspect="1"/>
          </p:cNvPicPr>
          <p:nvPr/>
        </p:nvPicPr>
        <p:blipFill rotWithShape="1">
          <a:blip r:embed="rId2">
            <a:extLst>
              <a:ext uri="{28A0092B-C50C-407E-A947-70E740481C1C}">
                <a14:useLocalDpi xmlns:a14="http://schemas.microsoft.com/office/drawing/2010/main" val="0"/>
              </a:ext>
            </a:extLst>
          </a:blip>
          <a:srcRect t="18566" b="-1"/>
          <a:stretch/>
        </p:blipFill>
        <p:spPr>
          <a:xfrm>
            <a:off x="0" y="1"/>
            <a:ext cx="12192000" cy="6858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F482EBE-0597-4683-B084-1DC718C8E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314" y="144716"/>
            <a:ext cx="3281543" cy="867265"/>
          </a:xfrm>
          <a:prstGeom prst="rect">
            <a:avLst/>
          </a:prstGeom>
        </p:spPr>
      </p:pic>
      <p:sp>
        <p:nvSpPr>
          <p:cNvPr id="15" name="Text Placeholder 14">
            <a:extLst>
              <a:ext uri="{FF2B5EF4-FFF2-40B4-BE49-F238E27FC236}">
                <a16:creationId xmlns:a16="http://schemas.microsoft.com/office/drawing/2014/main" id="{3C38329A-849E-44E7-94C5-CD6B69657E8A}"/>
              </a:ext>
            </a:extLst>
          </p:cNvPr>
          <p:cNvSpPr>
            <a:spLocks noGrp="1"/>
          </p:cNvSpPr>
          <p:nvPr>
            <p:ph type="body" sz="quarter" idx="10" hasCustomPrompt="1"/>
          </p:nvPr>
        </p:nvSpPr>
        <p:spPr>
          <a:xfrm>
            <a:off x="6894513" y="1455247"/>
            <a:ext cx="4964112" cy="867265"/>
          </a:xfrm>
        </p:spPr>
        <p:txBody>
          <a:bodyPr>
            <a:normAutofit/>
          </a:bodyPr>
          <a:lstStyle>
            <a:lvl1pPr>
              <a:defRPr sz="4400">
                <a:solidFill>
                  <a:schemeClr val="bg1"/>
                </a:solidFill>
                <a:latin typeface="+mj-lt"/>
              </a:defRPr>
            </a:lvl1pPr>
            <a:lvl5pPr>
              <a:defRPr/>
            </a:lvl5pPr>
          </a:lstStyle>
          <a:p>
            <a:pPr lvl="0"/>
            <a:r>
              <a:rPr lang="en-US"/>
              <a:t>Thank you!</a:t>
            </a:r>
            <a:endParaRPr lang="en-AU"/>
          </a:p>
        </p:txBody>
      </p:sp>
    </p:spTree>
    <p:extLst>
      <p:ext uri="{BB962C8B-B14F-4D97-AF65-F5344CB8AC3E}">
        <p14:creationId xmlns:p14="http://schemas.microsoft.com/office/powerpoint/2010/main" val="192854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 Red option 5 (no imag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8"/>
          <p:cNvSpPr>
            <a:spLocks noGrp="1"/>
          </p:cNvSpPr>
          <p:nvPr>
            <p:ph type="title"/>
          </p:nvPr>
        </p:nvSpPr>
        <p:spPr>
          <a:xfrm>
            <a:off x="509179" y="1797602"/>
            <a:ext cx="5265165" cy="443577"/>
          </a:xfrm>
        </p:spPr>
        <p:txBody>
          <a:bodyPr anchor="t">
            <a:noAutofit/>
          </a:bodyPr>
          <a:lstStyle>
            <a:lvl1pPr>
              <a:defRPr sz="2800">
                <a:solidFill>
                  <a:schemeClr val="bg1"/>
                </a:solidFill>
              </a:defRPr>
            </a:lvl1pPr>
          </a:lstStyle>
          <a:p>
            <a:r>
              <a:rPr lang="en-US"/>
              <a:t>Click to edit Master title style</a:t>
            </a:r>
          </a:p>
        </p:txBody>
      </p:sp>
      <p:sp>
        <p:nvSpPr>
          <p:cNvPr id="8" name="Text Placeholder 4"/>
          <p:cNvSpPr>
            <a:spLocks noGrp="1"/>
          </p:cNvSpPr>
          <p:nvPr>
            <p:ph type="body" sz="quarter" idx="11"/>
          </p:nvPr>
        </p:nvSpPr>
        <p:spPr>
          <a:xfrm>
            <a:off x="489258" y="3360968"/>
            <a:ext cx="5285089" cy="852488"/>
          </a:xfrm>
        </p:spPr>
        <p:txBody>
          <a:bodyPr/>
          <a:lstStyle>
            <a:lvl1pPr marL="0" indent="0">
              <a:lnSpc>
                <a:spcPct val="90000"/>
              </a:lnSpc>
              <a:buNone/>
              <a:defRPr sz="1200">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11" name="Text Placeholder 4"/>
          <p:cNvSpPr>
            <a:spLocks noGrp="1"/>
          </p:cNvSpPr>
          <p:nvPr>
            <p:ph type="body" sz="quarter" idx="13"/>
          </p:nvPr>
        </p:nvSpPr>
        <p:spPr>
          <a:xfrm>
            <a:off x="510355" y="2248649"/>
            <a:ext cx="5263989"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3B8B0DB4-D65B-45FD-B13C-F3DEEBAB9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39" y="5941123"/>
            <a:ext cx="2731361" cy="721860"/>
          </a:xfrm>
          <a:prstGeom prst="rect">
            <a:avLst/>
          </a:prstGeom>
        </p:spPr>
      </p:pic>
    </p:spTree>
    <p:extLst>
      <p:ext uri="{BB962C8B-B14F-4D97-AF65-F5344CB8AC3E}">
        <p14:creationId xmlns:p14="http://schemas.microsoft.com/office/powerpoint/2010/main" val="917517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Content and Image">
    <p:spTree>
      <p:nvGrpSpPr>
        <p:cNvPr id="1" name=""/>
        <p:cNvGrpSpPr/>
        <p:nvPr/>
      </p:nvGrpSpPr>
      <p:grpSpPr>
        <a:xfrm>
          <a:off x="0" y="0"/>
          <a:ext cx="0" cy="0"/>
          <a:chOff x="0" y="0"/>
          <a:chExt cx="0" cy="0"/>
        </a:xfrm>
      </p:grpSpPr>
      <p:sp>
        <p:nvSpPr>
          <p:cNvPr id="9" name="Text Placeholder 7"/>
          <p:cNvSpPr>
            <a:spLocks noGrp="1"/>
          </p:cNvSpPr>
          <p:nvPr>
            <p:ph type="body" sz="quarter" idx="12"/>
          </p:nvPr>
        </p:nvSpPr>
        <p:spPr>
          <a:xfrm>
            <a:off x="609600" y="5491164"/>
            <a:ext cx="5384800" cy="537603"/>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0"/>
          </p:nvPr>
        </p:nvSpPr>
        <p:spPr>
          <a:xfrm>
            <a:off x="609600" y="1360489"/>
            <a:ext cx="5384800" cy="4130395"/>
          </a:xfrm>
        </p:spPr>
        <p:txBody>
          <a:bodyPr rtlCol="0">
            <a:normAutofit/>
          </a:bodyPr>
          <a:lstStyle>
            <a:lvl1pPr marL="0" indent="0">
              <a:buNone/>
              <a:defRPr/>
            </a:lvl1pPr>
          </a:lstStyle>
          <a:p>
            <a:pPr lvl="0"/>
            <a:r>
              <a:rPr lang="en-US" noProof="0"/>
              <a:t>Click icon to add picture</a:t>
            </a:r>
          </a:p>
        </p:txBody>
      </p:sp>
      <p:sp>
        <p:nvSpPr>
          <p:cNvPr id="2" name="Title 1"/>
          <p:cNvSpPr>
            <a:spLocks noGrp="1"/>
          </p:cNvSpPr>
          <p:nvPr>
            <p:ph type="title"/>
          </p:nvPr>
        </p:nvSpPr>
        <p:spPr/>
        <p:txBody>
          <a:bodyPr/>
          <a:lstStyle>
            <a:lvl1pPr>
              <a:defRPr>
                <a:solidFill>
                  <a:srgbClr val="E64626"/>
                </a:solidFill>
              </a:defRPr>
            </a:lvl1pPr>
          </a:lstStyle>
          <a:p>
            <a:r>
              <a:rPr lang="en-US"/>
              <a:t>Click to edit Master title style</a:t>
            </a:r>
          </a:p>
        </p:txBody>
      </p:sp>
      <p:sp>
        <p:nvSpPr>
          <p:cNvPr id="4" name="Content Placeholder 3"/>
          <p:cNvSpPr>
            <a:spLocks noGrp="1"/>
          </p:cNvSpPr>
          <p:nvPr>
            <p:ph sz="half" idx="2"/>
          </p:nvPr>
        </p:nvSpPr>
        <p:spPr>
          <a:xfrm>
            <a:off x="6197600" y="1359926"/>
            <a:ext cx="53848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0667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5"/>
          </p:nvPr>
        </p:nvSpPr>
        <p:spPr bwMode="invGray"/>
        <p:txBody>
          <a:bodyPr/>
          <a:lstStyle/>
          <a:p>
            <a:endParaRPr lang="en-AU"/>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39053057-3042-459A-8E5F-9C470B734DCB}" type="slidenum">
              <a:rPr lang="en-AU" smtClean="0"/>
              <a:t>‹#›</a:t>
            </a:fld>
            <a:endParaRPr lang="en-AU"/>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1534984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1" y="609057"/>
            <a:ext cx="10363924" cy="1143240"/>
          </a:xfrm>
        </p:spPr>
        <p:txBody>
          <a:bodyPr/>
          <a:lstStyle/>
          <a:p>
            <a:r>
              <a:rPr lang="en-US"/>
              <a:t>Click to edit Master title style</a:t>
            </a:r>
          </a:p>
        </p:txBody>
      </p:sp>
      <p:sp>
        <p:nvSpPr>
          <p:cNvPr id="3" name="Content Placeholder 2"/>
          <p:cNvSpPr>
            <a:spLocks noGrp="1"/>
          </p:cNvSpPr>
          <p:nvPr>
            <p:ph sz="quarter" idx="1"/>
          </p:nvPr>
        </p:nvSpPr>
        <p:spPr>
          <a:xfrm>
            <a:off x="1560201" y="1946675"/>
            <a:ext cx="5093273" cy="198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27231" y="1946675"/>
            <a:ext cx="5095084" cy="198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560201" y="4073334"/>
            <a:ext cx="5093273" cy="1988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827231" y="4073334"/>
            <a:ext cx="5095084" cy="1988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24000" y="6248944"/>
            <a:ext cx="2539397" cy="456433"/>
          </a:xfrm>
          <a:prstGeom prst="rect">
            <a:avLst/>
          </a:prstGeom>
        </p:spPr>
        <p:txBody>
          <a:bodyPr lIns="80147" tIns="40074" rIns="80147" bIns="40074"/>
          <a:lstStyle>
            <a:lvl1pPr>
              <a:defRPr/>
            </a:lvl1p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a:xfrm>
            <a:off x="4774717" y="6248944"/>
            <a:ext cx="3860680" cy="456433"/>
          </a:xfrm>
          <a:prstGeom prst="rect">
            <a:avLst/>
          </a:prstGeom>
        </p:spPr>
        <p:txBody>
          <a:bodyPr lIns="80147" tIns="40074" rIns="80147" bIns="40074"/>
          <a:lstStyle>
            <a:lvl1pPr>
              <a:defRPr/>
            </a:lvl1pPr>
          </a:lstStyle>
          <a:p>
            <a:endParaRPr lang="en-AU"/>
          </a:p>
        </p:txBody>
      </p:sp>
      <p:sp>
        <p:nvSpPr>
          <p:cNvPr id="9" name="Slide Number Placeholder 8"/>
          <p:cNvSpPr>
            <a:spLocks noGrp="1"/>
          </p:cNvSpPr>
          <p:nvPr>
            <p:ph type="sldNum" sz="quarter" idx="12"/>
          </p:nvPr>
        </p:nvSpPr>
        <p:spPr>
          <a:xfrm>
            <a:off x="9346718" y="6248944"/>
            <a:ext cx="2541207" cy="456433"/>
          </a:xfrm>
          <a:prstGeom prst="rect">
            <a:avLst/>
          </a:prstGeom>
        </p:spPr>
        <p:txBody>
          <a:bodyPr/>
          <a:lstStyle>
            <a:lvl1pPr>
              <a:defRPr/>
            </a:lvl1pPr>
          </a:lstStyle>
          <a:p>
            <a:fld id="{39053057-3042-459A-8E5F-9C470B734DCB}" type="slidenum">
              <a:rPr lang="en-AU" smtClean="0"/>
              <a:t>‹#›</a:t>
            </a:fld>
            <a:endParaRPr lang="en-AU"/>
          </a:p>
        </p:txBody>
      </p:sp>
    </p:spTree>
    <p:extLst>
      <p:ext uri="{BB962C8B-B14F-4D97-AF65-F5344CB8AC3E}">
        <p14:creationId xmlns:p14="http://schemas.microsoft.com/office/powerpoint/2010/main" val="1218601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C6B1-87A0-4ED8-A3C5-8C5EFE7FF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417869F-A432-49FE-9718-5C4561630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03DEA9A-1CA3-431B-9FF6-B5EBA48EC924}"/>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022225FB-BD8A-4EB3-A707-ACA89B7C7B7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4D468A-BC41-4E31-9CE1-356ACCBF977D}"/>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295101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1AB4-D03F-47C4-8E1B-C710893D26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FB13EDA-872E-4F5A-B4E6-BBD64D5FAB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039F381-0553-494A-8F67-7E0067CA21FF}"/>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2643D5F6-60DD-41B8-B2C5-566EE2F9C8E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3069D7-B4C8-48E0-95D4-E36AC5C19C4C}"/>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909381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C215AB-6407-F842-8B83-1591E3DD6D03}"/>
              </a:ext>
            </a:extLst>
          </p:cNvPr>
          <p:cNvSpPr>
            <a:spLocks noGrp="1"/>
          </p:cNvSpPr>
          <p:nvPr>
            <p:ph type="ctrTitle" hasCustomPrompt="1"/>
          </p:nvPr>
        </p:nvSpPr>
        <p:spPr>
          <a:xfrm>
            <a:off x="720000" y="1201366"/>
            <a:ext cx="5760000" cy="1260000"/>
          </a:xfrm>
        </p:spPr>
        <p:txBody>
          <a:bodyPr lIns="0" tIns="36000" rIns="0" bIns="36000" anchor="b">
            <a:normAutofit/>
          </a:bodyPr>
          <a:lstStyle>
            <a:lvl1pPr algn="l">
              <a:defRPr sz="4000" b="1">
                <a:solidFill>
                  <a:srgbClr val="003D69"/>
                </a:solidFill>
                <a:latin typeface="Raleway" panose="020B0503030101060003" pitchFamily="34" charset="77"/>
              </a:defRPr>
            </a:lvl1pPr>
          </a:lstStyle>
          <a:p>
            <a:r>
              <a:rPr lang="en-GB"/>
              <a:t>Click to edit heading</a:t>
            </a:r>
            <a:endParaRPr lang="en-US"/>
          </a:p>
        </p:txBody>
      </p:sp>
      <p:sp>
        <p:nvSpPr>
          <p:cNvPr id="10" name="Subtitle 2">
            <a:extLst>
              <a:ext uri="{FF2B5EF4-FFF2-40B4-BE49-F238E27FC236}">
                <a16:creationId xmlns:a16="http://schemas.microsoft.com/office/drawing/2014/main" id="{BF313DC8-9090-AA4D-9F2E-99EA4964C534}"/>
              </a:ext>
            </a:extLst>
          </p:cNvPr>
          <p:cNvSpPr>
            <a:spLocks noGrp="1"/>
          </p:cNvSpPr>
          <p:nvPr>
            <p:ph type="subTitle" idx="1" hasCustomPrompt="1"/>
          </p:nvPr>
        </p:nvSpPr>
        <p:spPr>
          <a:xfrm>
            <a:off x="720000" y="2582135"/>
            <a:ext cx="5760000" cy="900000"/>
          </a:xfrm>
        </p:spPr>
        <p:txBody>
          <a:bodyPr lIns="0" tIns="36000" rIns="0" bIns="36000"/>
          <a:lstStyle>
            <a:lvl1pPr marL="0" indent="0" algn="l">
              <a:buNone/>
              <a:defRPr sz="2400">
                <a:solidFill>
                  <a:srgbClr val="73BCC2"/>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p>
        </p:txBody>
      </p:sp>
      <p:sp>
        <p:nvSpPr>
          <p:cNvPr id="7" name="Date Placeholder 3">
            <a:extLst>
              <a:ext uri="{FF2B5EF4-FFF2-40B4-BE49-F238E27FC236}">
                <a16:creationId xmlns:a16="http://schemas.microsoft.com/office/drawing/2014/main" id="{4F0924CC-BEF6-CC4E-8612-7D572593AF4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8368E215-8D6B-0C4A-B1AF-664BD2B6D5E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60C3042-0FED-144C-BA6A-EDF8B2885F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4037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28BB7-B8F6-4873-BFFD-823AB28666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CCD7BE0-58DD-4B8B-AEAD-3F4931EB4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F5D41-6120-4F25-9641-D7C42580589B}"/>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E24A4306-3CD7-44EC-99EE-17149831B96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08F50E-6ED8-463D-8B71-2EAD2484B354}"/>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651174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BE790-4FBC-457C-ADBC-0598190E091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7848CB-6D39-423F-B22B-3D013C8AFA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3413FCF-D406-4F3B-BFAC-04CB6E5129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9337EB8-B542-4856-A163-9091C53BDDAD}"/>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B1CFAC77-FA27-4059-9778-CEC05ED7447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56D4338-6813-4618-B2C4-62D768EB899C}"/>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447630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A23E-C085-4F95-AEF2-F1B0BB88C0D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774D6F-B512-4527-A553-1A95369EFD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BA61B8-06A1-4A7B-8C15-B0C8C86B50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6254E5B-7E8A-4987-86A0-94606CB1C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F5827-37A8-4B07-8CEF-BB46D2091A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E9F1E45-0EC3-4977-B68D-E1AB25F74EE3}"/>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8" name="Footer Placeholder 7">
            <a:extLst>
              <a:ext uri="{FF2B5EF4-FFF2-40B4-BE49-F238E27FC236}">
                <a16:creationId xmlns:a16="http://schemas.microsoft.com/office/drawing/2014/main" id="{BC81170F-EE28-4072-96F1-A61A80CAB2F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C4BE477-5244-48DC-8A8A-94DF1E48F8D7}"/>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000849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383E-02CF-48EB-A1F4-B38A7EF979D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E02C553-2E95-47DC-90BC-5AE619561C1A}"/>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4" name="Footer Placeholder 3">
            <a:extLst>
              <a:ext uri="{FF2B5EF4-FFF2-40B4-BE49-F238E27FC236}">
                <a16:creationId xmlns:a16="http://schemas.microsoft.com/office/drawing/2014/main" id="{DDDCC887-C136-4018-AD88-FC2C69933BE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AAB7BEE-BF38-4823-B2C3-70F49B44ABA7}"/>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849139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D8163-77A7-42FE-B635-FAF26B2818BE}"/>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3" name="Footer Placeholder 2">
            <a:extLst>
              <a:ext uri="{FF2B5EF4-FFF2-40B4-BE49-F238E27FC236}">
                <a16:creationId xmlns:a16="http://schemas.microsoft.com/office/drawing/2014/main" id="{703DB179-6BC4-4A2E-B3E8-EAB0D9A06E1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602DB4-DF4A-48E3-A3F4-273B1D40098E}"/>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2278106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DD46-A9A2-480B-996C-5B1869258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908EE11-AE30-4A50-923C-A128623D7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A8E8ED6-EBEB-420A-8B14-375349DD9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96F0E-B5E6-4A9F-A2F2-367F8AA832F0}"/>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6C29BF19-B374-44A9-9F9F-FF2E986C0F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F88042E-CE68-4F89-B14F-93C6DAADD53D}"/>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608964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E75B-4889-492D-B2A6-B111485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174ADD5-AC2A-4EE5-B276-DD2A8CD29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C0DAEB3-A742-422F-869E-7675BC64C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31A966-968E-4DBA-BA96-12358DB495FF}"/>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BE020231-3AF2-4AF1-86F5-4FF8445E141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FCF27B4-9DFC-4B57-AFF0-26FD81C1EF92}"/>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425889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64BE-78DE-4C02-AD3D-D89530692EF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9C32A11-DEC9-4FDA-A1BA-DD2F19BA1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ACDAF5-A31F-4AB9-8AC3-9E3DA147D100}"/>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DE5E8BF1-75F1-4CE1-8571-17CDB87853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1DE687A-B336-49C7-99A2-A4922B6E9934}"/>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947415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3E2A9-CBDB-4673-948F-DD742DD0DA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253E51-62A4-433B-9711-36DEC52052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559554F-8FB5-4804-ABCA-F6270D1D3A06}"/>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1886B6C1-7026-4BA6-A0D7-7DA1ECD21C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3C9ACCB-9F24-403D-BCE6-6E81E64FBCC0}"/>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072062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999" y="865492"/>
            <a:ext cx="9071700" cy="1890409"/>
          </a:xfrm>
        </p:spPr>
        <p:txBody>
          <a:bodyPr anchor="b">
            <a:noAutofit/>
          </a:bodyPr>
          <a:lstStyle>
            <a:lvl1pPr>
              <a:defRPr sz="4267" baseline="0">
                <a:solidFill>
                  <a:srgbClr val="C63663"/>
                </a:solidFill>
              </a:defRPr>
            </a:lvl1pPr>
          </a:lstStyle>
          <a:p>
            <a:r>
              <a:rPr lang="en-US"/>
              <a:t>Click to edit Master title style</a:t>
            </a:r>
          </a:p>
        </p:txBody>
      </p:sp>
      <p:sp>
        <p:nvSpPr>
          <p:cNvPr id="3" name="Subtitle 2"/>
          <p:cNvSpPr>
            <a:spLocks noGrp="1"/>
          </p:cNvSpPr>
          <p:nvPr>
            <p:ph type="subTitle" idx="1"/>
          </p:nvPr>
        </p:nvSpPr>
        <p:spPr>
          <a:xfrm>
            <a:off x="720000" y="2857501"/>
            <a:ext cx="6442800" cy="1295401"/>
          </a:xfrm>
        </p:spPr>
        <p:txBody>
          <a:bodyPr>
            <a:noAutofit/>
          </a:bodyPr>
          <a:lstStyle>
            <a:lvl1pPr marL="0" indent="0" algn="l">
              <a:buNone/>
              <a:defRPr sz="2933" b="0" baseline="0">
                <a:solidFill>
                  <a:srgbClr val="53565A"/>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51392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869820-63AB-5F42-A854-9E9C4FFAFDCE}"/>
              </a:ext>
            </a:extLst>
          </p:cNvPr>
          <p:cNvSpPr>
            <a:spLocks noGrp="1"/>
          </p:cNvSpPr>
          <p:nvPr>
            <p:ph type="title"/>
          </p:nvPr>
        </p:nvSpPr>
        <p:spPr>
          <a:xfrm>
            <a:off x="720000" y="540000"/>
            <a:ext cx="10672200" cy="515901"/>
          </a:xfrm>
        </p:spPr>
        <p:txBody>
          <a:bodyPr wrap="square" lIns="0" tIns="36000" rIns="0" bIns="36000" anchor="t" anchorCtr="0">
            <a:spAutoFit/>
          </a:bodyPr>
          <a:lstStyle>
            <a:lvl1pPr>
              <a:defRPr sz="3200">
                <a:solidFill>
                  <a:srgbClr val="003D69"/>
                </a:solidFill>
              </a:defRPr>
            </a:lvl1pPr>
          </a:lstStyle>
          <a:p>
            <a:r>
              <a:rPr lang="en-GB"/>
              <a:t>Click to edit Master title style</a:t>
            </a:r>
            <a:endParaRPr lang="en-US"/>
          </a:p>
        </p:txBody>
      </p:sp>
      <p:sp>
        <p:nvSpPr>
          <p:cNvPr id="9" name="Content Placeholder 2">
            <a:extLst>
              <a:ext uri="{FF2B5EF4-FFF2-40B4-BE49-F238E27FC236}">
                <a16:creationId xmlns:a16="http://schemas.microsoft.com/office/drawing/2014/main" id="{D1AE8B5F-F73E-7F4C-8470-56FE5D2AB264}"/>
              </a:ext>
            </a:extLst>
          </p:cNvPr>
          <p:cNvSpPr>
            <a:spLocks noGrp="1"/>
          </p:cNvSpPr>
          <p:nvPr>
            <p:ph idx="13"/>
          </p:nvPr>
        </p:nvSpPr>
        <p:spPr>
          <a:xfrm>
            <a:off x="720000" y="1440000"/>
            <a:ext cx="52200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30B1C014-A023-5448-9B6A-D61FCDE81BBB}"/>
              </a:ext>
            </a:extLst>
          </p:cNvPr>
          <p:cNvSpPr>
            <a:spLocks noGrp="1"/>
          </p:cNvSpPr>
          <p:nvPr>
            <p:ph idx="14"/>
          </p:nvPr>
        </p:nvSpPr>
        <p:spPr>
          <a:xfrm>
            <a:off x="6172200" y="1440000"/>
            <a:ext cx="5220000" cy="450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3">
            <a:extLst>
              <a:ext uri="{FF2B5EF4-FFF2-40B4-BE49-F238E27FC236}">
                <a16:creationId xmlns:a16="http://schemas.microsoft.com/office/drawing/2014/main" id="{52D854F2-5408-AF40-8C85-351C6704D5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2" name="Footer Placeholder 4">
            <a:extLst>
              <a:ext uri="{FF2B5EF4-FFF2-40B4-BE49-F238E27FC236}">
                <a16:creationId xmlns:a16="http://schemas.microsoft.com/office/drawing/2014/main" id="{141A4098-85B1-F24C-A89F-02C098858C9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CBF6C189-7EDF-DF45-953F-2BAD07979809}"/>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2288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ody deep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solidFill>
                  <a:srgbClr val="C63663"/>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1397043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ody shallow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669" y="269875"/>
            <a:ext cx="9599084" cy="424132"/>
          </a:xfrm>
        </p:spPr>
        <p:txBody>
          <a:bodyPr/>
          <a:lstStyle>
            <a:lvl1pPr>
              <a:lnSpc>
                <a:spcPct val="10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959797"/>
            <a:ext cx="10991851" cy="5436431"/>
          </a:xfrm>
        </p:spPr>
        <p:txBody>
          <a:bodyPr/>
          <a:lstStyle>
            <a:lvl1pPr marL="0" indent="0">
              <a:lnSpc>
                <a:spcPct val="110000"/>
              </a:lnSpc>
              <a:defRPr baseline="0">
                <a:solidFill>
                  <a:srgbClr val="C63663"/>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11766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48094"/>
            <a:ext cx="8684096" cy="1577163"/>
          </a:xfrm>
        </p:spPr>
        <p:txBody>
          <a:bodyPr anchor="b">
            <a:noAutofit/>
          </a:bodyPr>
          <a:lstStyle>
            <a:lvl1pP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720000" y="2291907"/>
            <a:ext cx="956192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481947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rgbClr val="FFFFFF"/>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DD5B8-FB87-40AC-95D6-99C74941B518}"/>
              </a:ext>
            </a:extLst>
          </p:cNvPr>
          <p:cNvSpPr>
            <a:spLocks noGrp="1"/>
          </p:cNvSpPr>
          <p:nvPr>
            <p:ph type="dt" sz="half" idx="10"/>
          </p:nvPr>
        </p:nvSpPr>
        <p:spPr/>
        <p:txBody>
          <a:bodyPr/>
          <a:lstStyle>
            <a:lvl1pPr>
              <a:defRPr/>
            </a:lvl1pPr>
          </a:lstStyle>
          <a:p>
            <a:pPr>
              <a:defRPr/>
            </a:pPr>
            <a:fld id="{4D76FB16-484C-43FA-AADF-1F4D9C29CF48}" type="datetime4">
              <a:rPr lang="en-AU"/>
              <a:pPr>
                <a:defRPr/>
              </a:pPr>
              <a:t>12 April 2024</a:t>
            </a:fld>
            <a:endParaRPr lang="en-AU"/>
          </a:p>
        </p:txBody>
      </p:sp>
      <p:sp>
        <p:nvSpPr>
          <p:cNvPr id="5" name="Footer Placeholder 4">
            <a:extLst>
              <a:ext uri="{FF2B5EF4-FFF2-40B4-BE49-F238E27FC236}">
                <a16:creationId xmlns:a16="http://schemas.microsoft.com/office/drawing/2014/main" id="{0380C621-2103-46F8-B3EC-C0DB4A28BF26}"/>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34D0CBC7-F9F3-41A2-A596-0C61C4D793BD}"/>
              </a:ext>
            </a:extLst>
          </p:cNvPr>
          <p:cNvSpPr>
            <a:spLocks noGrp="1"/>
          </p:cNvSpPr>
          <p:nvPr>
            <p:ph type="sldNum" sz="quarter" idx="12"/>
          </p:nvPr>
        </p:nvSpPr>
        <p:spPr>
          <a:xfrm>
            <a:off x="10991851" y="6480175"/>
            <a:ext cx="719667" cy="374650"/>
          </a:xfrm>
        </p:spPr>
        <p:txBody>
          <a:bodyPr/>
          <a:lstStyle>
            <a:lvl1pPr>
              <a:defRPr/>
            </a:lvl1pPr>
          </a:lstStyle>
          <a:p>
            <a:pPr>
              <a:defRPr/>
            </a:pPr>
            <a:fld id="{256A33C2-D1E0-4266-B7D8-B6D46221DE18}" type="slidenum">
              <a:rPr lang="en-AU"/>
              <a:pPr>
                <a:defRPr/>
              </a:pPr>
              <a:t>‹#›</a:t>
            </a:fld>
            <a:endParaRPr lang="en-AU"/>
          </a:p>
        </p:txBody>
      </p:sp>
    </p:spTree>
    <p:extLst>
      <p:ext uri="{BB962C8B-B14F-4D97-AF65-F5344CB8AC3E}">
        <p14:creationId xmlns:p14="http://schemas.microsoft.com/office/powerpoint/2010/main" val="1675486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A5BE-E2F1-4AF3-983B-D2289BB61F1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942CD29-9BB0-4400-8531-BE773CF3D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78ADFEE-E73A-4903-9E24-0239D01B08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1195BC0-4C01-4B78-BBE3-F5BAFE1877C6}"/>
              </a:ext>
            </a:extLst>
          </p:cNvPr>
          <p:cNvSpPr>
            <a:spLocks noGrp="1"/>
          </p:cNvSpPr>
          <p:nvPr>
            <p:ph type="dt" sz="half" idx="10"/>
          </p:nvPr>
        </p:nvSpPr>
        <p:spPr/>
        <p:txBody>
          <a:bodyPr/>
          <a:lstStyle/>
          <a:p>
            <a:fld id="{B153C2E9-90F9-4D7D-A2CD-17770A2C7A38}" type="datetimeFigureOut">
              <a:rPr lang="en-AU" smtClean="0"/>
              <a:t>12/04/2024</a:t>
            </a:fld>
            <a:endParaRPr lang="en-AU"/>
          </a:p>
        </p:txBody>
      </p:sp>
      <p:sp>
        <p:nvSpPr>
          <p:cNvPr id="6" name="Footer Placeholder 5">
            <a:extLst>
              <a:ext uri="{FF2B5EF4-FFF2-40B4-BE49-F238E27FC236}">
                <a16:creationId xmlns:a16="http://schemas.microsoft.com/office/drawing/2014/main" id="{E12AD93B-0E05-4BC7-A9D0-FC12594F712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D46B627-72A3-4103-841B-4F59E4DDDF94}"/>
              </a:ext>
            </a:extLst>
          </p:cNvPr>
          <p:cNvSpPr>
            <a:spLocks noGrp="1"/>
          </p:cNvSpPr>
          <p:nvPr>
            <p:ph type="sldNum" sz="quarter" idx="12"/>
          </p:nvPr>
        </p:nvSpPr>
        <p:spPr/>
        <p:txBody>
          <a:bodyPr/>
          <a:lstStyle/>
          <a:p>
            <a:fld id="{D1D40A72-132C-4857-AA60-7A46A201290C}" type="slidenum">
              <a:rPr lang="en-AU" smtClean="0"/>
              <a:t>‹#›</a:t>
            </a:fld>
            <a:endParaRPr lang="en-AU"/>
          </a:p>
        </p:txBody>
      </p:sp>
    </p:spTree>
    <p:extLst>
      <p:ext uri="{BB962C8B-B14F-4D97-AF65-F5344CB8AC3E}">
        <p14:creationId xmlns:p14="http://schemas.microsoft.com/office/powerpoint/2010/main" val="1396520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48094"/>
            <a:ext cx="8684096" cy="1577163"/>
          </a:xfrm>
        </p:spPr>
        <p:txBody>
          <a:bodyPr anchor="b">
            <a:noAutofit/>
          </a:bodyPr>
          <a:lstStyle>
            <a:lvl1pP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720000" y="2291907"/>
            <a:ext cx="956192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728772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rgbClr val="FFFFFF"/>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A90E6A-FB2F-4872-AD5D-4A88500867A5}" type="datetime4">
              <a:rPr lang="en-AU"/>
              <a:pPr>
                <a:defRPr/>
              </a:pPr>
              <a:t>12 April 2024</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0"/>
          </a:xfrm>
        </p:spPr>
        <p:txBody>
          <a:bodyPr/>
          <a:lstStyle>
            <a:lvl1pPr>
              <a:defRPr/>
            </a:lvl1pPr>
          </a:lstStyle>
          <a:p>
            <a:fld id="{86DC9C71-088A-4033-9AA2-0CEA8831E65B}" type="slidenum">
              <a:rPr lang="en-AU" altLang="en-US"/>
              <a:pPr/>
              <a:t>‹#›</a:t>
            </a:fld>
            <a:endParaRPr lang="en-AU" altLang="en-US"/>
          </a:p>
        </p:txBody>
      </p:sp>
    </p:spTree>
    <p:extLst>
      <p:ext uri="{BB962C8B-B14F-4D97-AF65-F5344CB8AC3E}">
        <p14:creationId xmlns:p14="http://schemas.microsoft.com/office/powerpoint/2010/main" val="87774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E5C67092-91F9-5444-B0DC-8BB76A5E94BA}"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2738485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E5C67092-91F9-5444-B0DC-8BB76A5E94BA}"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1940574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E5C67092-91F9-5444-B0DC-8BB76A5E94BA}"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387378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BB4B726-DD9E-AB4C-9957-5A48B59675A2}"/>
              </a:ext>
            </a:extLst>
          </p:cNvPr>
          <p:cNvSpPr>
            <a:spLocks noGrp="1"/>
          </p:cNvSpPr>
          <p:nvPr>
            <p:ph idx="13"/>
          </p:nvPr>
        </p:nvSpPr>
        <p:spPr>
          <a:xfrm>
            <a:off x="7200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429D133D-B11C-1041-A396-3D4D5BCDE8E6}"/>
              </a:ext>
            </a:extLst>
          </p:cNvPr>
          <p:cNvSpPr>
            <a:spLocks noGrp="1"/>
          </p:cNvSpPr>
          <p:nvPr>
            <p:ph idx="14"/>
          </p:nvPr>
        </p:nvSpPr>
        <p:spPr>
          <a:xfrm>
            <a:off x="61722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11FDA998-D52C-4C48-86BC-1CC5F1208379}"/>
              </a:ext>
            </a:extLst>
          </p:cNvPr>
          <p:cNvSpPr>
            <a:spLocks noGrp="1"/>
          </p:cNvSpPr>
          <p:nvPr>
            <p:ph type="body" idx="1"/>
          </p:nvPr>
        </p:nvSpPr>
        <p:spPr>
          <a:xfrm>
            <a:off x="7200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a:extLst>
              <a:ext uri="{FF2B5EF4-FFF2-40B4-BE49-F238E27FC236}">
                <a16:creationId xmlns:a16="http://schemas.microsoft.com/office/drawing/2014/main" id="{80887FDF-3672-1C41-9E49-6122E9FEDDE5}"/>
              </a:ext>
            </a:extLst>
          </p:cNvPr>
          <p:cNvSpPr>
            <a:spLocks noGrp="1"/>
          </p:cNvSpPr>
          <p:nvPr>
            <p:ph type="body" sz="quarter" idx="3"/>
          </p:nvPr>
        </p:nvSpPr>
        <p:spPr>
          <a:xfrm>
            <a:off x="61722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itle 1">
            <a:extLst>
              <a:ext uri="{FF2B5EF4-FFF2-40B4-BE49-F238E27FC236}">
                <a16:creationId xmlns:a16="http://schemas.microsoft.com/office/drawing/2014/main" id="{76EFEC05-C46F-4048-8040-8968824F3F93}"/>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3" name="Date Placeholder 3">
            <a:extLst>
              <a:ext uri="{FF2B5EF4-FFF2-40B4-BE49-F238E27FC236}">
                <a16:creationId xmlns:a16="http://schemas.microsoft.com/office/drawing/2014/main" id="{4B14D3B3-0301-AF4A-A397-1FAB0879ADDA}"/>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4" name="Footer Placeholder 4">
            <a:extLst>
              <a:ext uri="{FF2B5EF4-FFF2-40B4-BE49-F238E27FC236}">
                <a16:creationId xmlns:a16="http://schemas.microsoft.com/office/drawing/2014/main" id="{F99D4D89-A337-8E41-BE6B-E80E7C1C142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5" name="Slide Number Placeholder 5">
            <a:extLst>
              <a:ext uri="{FF2B5EF4-FFF2-40B4-BE49-F238E27FC236}">
                <a16:creationId xmlns:a16="http://schemas.microsoft.com/office/drawing/2014/main" id="{87EE5698-6A3F-994B-8344-73C722BEEC2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409514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E5C67092-91F9-5444-B0DC-8BB76A5E94BA}"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591910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E5C67092-91F9-5444-B0DC-8BB76A5E94BA}" type="datetimeFigureOut">
              <a:rPr lang="en-US" smtClean="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3869381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E5C67092-91F9-5444-B0DC-8BB76A5E94BA}" type="datetimeFigureOut">
              <a:rPr lang="en-US" smtClean="0"/>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3303234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67092-91F9-5444-B0DC-8BB76A5E94BA}" type="datetimeFigureOut">
              <a:rPr lang="en-US" smtClean="0"/>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1429068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E5C67092-91F9-5444-B0DC-8BB76A5E94BA}"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23001634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E5C67092-91F9-5444-B0DC-8BB76A5E94BA}"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27335562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E5C67092-91F9-5444-B0DC-8BB76A5E94BA}"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7069346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E5C67092-91F9-5444-B0DC-8BB76A5E94BA}"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EF98EA-0171-E544-A233-D7F3CBFC62A4}" type="slidenum">
              <a:rPr lang="en-US" smtClean="0"/>
              <a:t>‹#›</a:t>
            </a:fld>
            <a:endParaRPr lang="en-US"/>
          </a:p>
        </p:txBody>
      </p:sp>
    </p:spTree>
    <p:extLst>
      <p:ext uri="{BB962C8B-B14F-4D97-AF65-F5344CB8AC3E}">
        <p14:creationId xmlns:p14="http://schemas.microsoft.com/office/powerpoint/2010/main" val="4222071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EB2C4-795A-B009-949B-DA49F60AAF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36E1818-84AC-B77E-4149-A48FB2585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02AF8EB-48E2-4F0D-B42A-FA860289E429}"/>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5" name="Footer Placeholder 4">
            <a:extLst>
              <a:ext uri="{FF2B5EF4-FFF2-40B4-BE49-F238E27FC236}">
                <a16:creationId xmlns:a16="http://schemas.microsoft.com/office/drawing/2014/main" id="{912F019D-513C-77F1-35C4-D27E95BD9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8CC3D-F263-4061-C35E-3181A8F4C636}"/>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439365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B836-E66A-A6D0-124D-71A2514A322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312D69-A73A-A7AB-F6FA-CB7E10ABEF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39FC54-C20F-D82C-F2A0-2A367C7A04D4}"/>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5" name="Footer Placeholder 4">
            <a:extLst>
              <a:ext uri="{FF2B5EF4-FFF2-40B4-BE49-F238E27FC236}">
                <a16:creationId xmlns:a16="http://schemas.microsoft.com/office/drawing/2014/main" id="{9622B2DE-55BD-6D84-F486-89FD8EDCF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19B97-E1C4-436A-5C29-E90CEE9E2FA4}"/>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51683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10965A-F517-5843-8904-7B372A02FB75}"/>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7" name="Date Placeholder 3">
            <a:extLst>
              <a:ext uri="{FF2B5EF4-FFF2-40B4-BE49-F238E27FC236}">
                <a16:creationId xmlns:a16="http://schemas.microsoft.com/office/drawing/2014/main" id="{349CF370-D345-8C44-AD09-CBA3E5BEDB74}"/>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132A794A-BD9B-A84E-8C59-0D35DE26770A}"/>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EE8A8A6-98C3-9F49-9EEB-683AC2B85E83}"/>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186701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3D07-FA75-362D-426E-C8F5A4715DA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64AFA91-8DDD-7345-89F4-EAFF75860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9BBB04-ADC6-6CE1-AB33-796F14708A07}"/>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5" name="Footer Placeholder 4">
            <a:extLst>
              <a:ext uri="{FF2B5EF4-FFF2-40B4-BE49-F238E27FC236}">
                <a16:creationId xmlns:a16="http://schemas.microsoft.com/office/drawing/2014/main" id="{E16D172E-FFA5-6621-A3A2-4617D89D3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89AD4-4D91-2417-6BEB-28E10DB56B3B}"/>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35074226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F882-F48A-AA30-CD23-3A744C88165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1A7C8D-5F11-93C0-DEC9-1AA73D56F78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830B520-708F-A2AE-FBC2-16F80B013F7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C4DE14D-5C84-4E38-15B4-548FF5CC5BF0}"/>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6" name="Footer Placeholder 5">
            <a:extLst>
              <a:ext uri="{FF2B5EF4-FFF2-40B4-BE49-F238E27FC236}">
                <a16:creationId xmlns:a16="http://schemas.microsoft.com/office/drawing/2014/main" id="{E0049900-A059-2A08-8CE9-1F79CC9D79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A453F5-74EA-15A5-545E-3029ADDFC8F7}"/>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3755383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22F5-C1F7-BF5D-0F0A-239B834383C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D98315-1B12-B103-BCA3-4D19651D8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B03E9F0-19B4-2CEE-A645-BDFABFEE839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360785-67DE-A753-6A8D-D5D74A312F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C17A8F-9491-FE93-8B16-57775253F36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22688FF-B9B8-DA72-049C-C5B6BFA934A0}"/>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8" name="Footer Placeholder 7">
            <a:extLst>
              <a:ext uri="{FF2B5EF4-FFF2-40B4-BE49-F238E27FC236}">
                <a16:creationId xmlns:a16="http://schemas.microsoft.com/office/drawing/2014/main" id="{DD866FE9-4B9C-0F94-0188-287FF72760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CC5874-D4CD-30E0-73E4-8CE9DC7A0C04}"/>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29294582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2041-9FB2-9DCA-770D-C35134ABA5D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301D389-8D50-31ED-6B68-9AD6519D95EA}"/>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4" name="Footer Placeholder 3">
            <a:extLst>
              <a:ext uri="{FF2B5EF4-FFF2-40B4-BE49-F238E27FC236}">
                <a16:creationId xmlns:a16="http://schemas.microsoft.com/office/drawing/2014/main" id="{B3BA96E7-AFE4-8A99-32E8-42AC31C2F7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1E444-3552-ECA3-8BF8-0EB64B2C5CEF}"/>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3865295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93E5A-F14F-75EA-AE8F-916911D8E751}"/>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3" name="Footer Placeholder 2">
            <a:extLst>
              <a:ext uri="{FF2B5EF4-FFF2-40B4-BE49-F238E27FC236}">
                <a16:creationId xmlns:a16="http://schemas.microsoft.com/office/drawing/2014/main" id="{934AF589-3440-E4E2-EE14-1328480545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44A695-200B-43A0-44D0-2434CC764DD2}"/>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2192684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72374-D982-8D4B-841D-91C8FC085A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AB984D1-3865-7144-B2CB-6DDF12A20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BF04AA-39C0-DB4F-9F82-DB8859BA2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B4045E-0665-166A-90AD-BE32663D9A7A}"/>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6" name="Footer Placeholder 5">
            <a:extLst>
              <a:ext uri="{FF2B5EF4-FFF2-40B4-BE49-F238E27FC236}">
                <a16:creationId xmlns:a16="http://schemas.microsoft.com/office/drawing/2014/main" id="{8CF1782C-4918-FBEA-AC7C-C75792FDF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946E36-5D09-A1B0-6248-0AD34D38DEDF}"/>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2530372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4230-3DDD-B00A-C7F1-F88325F8A2E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571CA91-C642-78A0-755A-010D78883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99E129-575F-35BD-F9A6-B7ED2DCF6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FDAC9DC-16DD-1EDC-8A8D-9C5A1983B70E}"/>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6" name="Footer Placeholder 5">
            <a:extLst>
              <a:ext uri="{FF2B5EF4-FFF2-40B4-BE49-F238E27FC236}">
                <a16:creationId xmlns:a16="http://schemas.microsoft.com/office/drawing/2014/main" id="{EEBA97F5-94F6-4B07-217C-30FFB64E42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7B29DE-9DA1-F839-C700-D813EA8D52FB}"/>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2031722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16BCC-177E-D548-B341-30D966943BD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46616EF-2293-E5B1-4FA9-548EDF1C391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63B5DE-82EC-2F65-E1AF-FD150370E07E}"/>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5" name="Footer Placeholder 4">
            <a:extLst>
              <a:ext uri="{FF2B5EF4-FFF2-40B4-BE49-F238E27FC236}">
                <a16:creationId xmlns:a16="http://schemas.microsoft.com/office/drawing/2014/main" id="{D1FF3F67-CC2C-7987-6CDD-D87AF81F0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93CCFE-5C5D-B8ED-C43F-DB56F49928CE}"/>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9272560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C3689-FE60-2EF2-F373-A274C44F448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E464066-B5F1-8CCC-5714-2E57D3B644B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A2E290C-EAE9-2DFF-AEAF-FBB45842EB08}"/>
              </a:ext>
            </a:extLst>
          </p:cNvPr>
          <p:cNvSpPr>
            <a:spLocks noGrp="1"/>
          </p:cNvSpPr>
          <p:nvPr>
            <p:ph type="dt" sz="half" idx="10"/>
          </p:nvPr>
        </p:nvSpPr>
        <p:spPr/>
        <p:txBody>
          <a:bodyPr/>
          <a:lstStyle/>
          <a:p>
            <a:fld id="{61D55A6F-094E-FC4C-8205-18A9CE108670}" type="datetimeFigureOut">
              <a:rPr lang="en-US" smtClean="0"/>
              <a:t>4/12/2024</a:t>
            </a:fld>
            <a:endParaRPr lang="en-US"/>
          </a:p>
        </p:txBody>
      </p:sp>
      <p:sp>
        <p:nvSpPr>
          <p:cNvPr id="5" name="Footer Placeholder 4">
            <a:extLst>
              <a:ext uri="{FF2B5EF4-FFF2-40B4-BE49-F238E27FC236}">
                <a16:creationId xmlns:a16="http://schemas.microsoft.com/office/drawing/2014/main" id="{362737E5-F31C-E4E6-B5AF-EBB44BA38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8CB87-8368-A236-6D5E-74ACF3CA5113}"/>
              </a:ext>
            </a:extLst>
          </p:cNvPr>
          <p:cNvSpPr>
            <a:spLocks noGrp="1"/>
          </p:cNvSpPr>
          <p:nvPr>
            <p:ph type="sldNum" sz="quarter" idx="12"/>
          </p:nvPr>
        </p:nvSpPr>
        <p:spPr/>
        <p:txBody>
          <a:bodyPr/>
          <a:lstStyle/>
          <a:p>
            <a:fld id="{B2ABDD8D-BFF9-D44E-A9A8-1FA4BBC0748D}" type="slidenum">
              <a:rPr lang="en-US" smtClean="0"/>
              <a:t>‹#›</a:t>
            </a:fld>
            <a:endParaRPr lang="en-US"/>
          </a:p>
        </p:txBody>
      </p:sp>
    </p:spTree>
    <p:extLst>
      <p:ext uri="{BB962C8B-B14F-4D97-AF65-F5344CB8AC3E}">
        <p14:creationId xmlns:p14="http://schemas.microsoft.com/office/powerpoint/2010/main" val="1904791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869820-63AB-5F42-A854-9E9C4FFAFDCE}"/>
              </a:ext>
            </a:extLst>
          </p:cNvPr>
          <p:cNvSpPr>
            <a:spLocks noGrp="1"/>
          </p:cNvSpPr>
          <p:nvPr>
            <p:ph type="title"/>
          </p:nvPr>
        </p:nvSpPr>
        <p:spPr>
          <a:xfrm>
            <a:off x="720000" y="540000"/>
            <a:ext cx="10672200" cy="515901"/>
          </a:xfrm>
        </p:spPr>
        <p:txBody>
          <a:bodyPr wrap="square" lIns="0" tIns="36000" rIns="0" bIns="36000" anchor="t" anchorCtr="0">
            <a:spAutoFit/>
          </a:bodyPr>
          <a:lstStyle>
            <a:lvl1pPr>
              <a:defRPr sz="3200">
                <a:solidFill>
                  <a:srgbClr val="003D69"/>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D1AE8B5F-F73E-7F4C-8470-56FE5D2AB264}"/>
              </a:ext>
            </a:extLst>
          </p:cNvPr>
          <p:cNvSpPr>
            <a:spLocks noGrp="1"/>
          </p:cNvSpPr>
          <p:nvPr>
            <p:ph idx="13"/>
          </p:nvPr>
        </p:nvSpPr>
        <p:spPr>
          <a:xfrm>
            <a:off x="720000" y="1440000"/>
            <a:ext cx="52200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0B1C014-A023-5448-9B6A-D61FCDE81BBB}"/>
              </a:ext>
            </a:extLst>
          </p:cNvPr>
          <p:cNvSpPr>
            <a:spLocks noGrp="1"/>
          </p:cNvSpPr>
          <p:nvPr>
            <p:ph idx="14"/>
          </p:nvPr>
        </p:nvSpPr>
        <p:spPr>
          <a:xfrm>
            <a:off x="6172200" y="1440000"/>
            <a:ext cx="5220000" cy="4500000"/>
          </a:xfrm>
        </p:spPr>
        <p:txBody>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52D854F2-5408-AF40-8C85-351C6704D5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2" name="Footer Placeholder 4">
            <a:extLst>
              <a:ext uri="{FF2B5EF4-FFF2-40B4-BE49-F238E27FC236}">
                <a16:creationId xmlns:a16="http://schemas.microsoft.com/office/drawing/2014/main" id="{141A4098-85B1-F24C-A89F-02C098858C9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CBF6C189-7EDF-DF45-953F-2BAD07979809}"/>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217237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F425FA-612B-FF42-AD48-44DFD0354B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6" name="Footer Placeholder 4">
            <a:extLst>
              <a:ext uri="{FF2B5EF4-FFF2-40B4-BE49-F238E27FC236}">
                <a16:creationId xmlns:a16="http://schemas.microsoft.com/office/drawing/2014/main" id="{CAC27961-4930-9C41-9BEF-6AE8B5E03AB4}"/>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23B1943-4B77-944C-B1D1-7559D172DFCF}"/>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58716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bg>
      <p:bgPr>
        <a:blipFill>
          <a:blip r:embed="rId2"/>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9A83B2-F3D3-8D47-88F0-723376CEAC5F}"/>
              </a:ext>
            </a:extLst>
          </p:cNvPr>
          <p:cNvSpPr>
            <a:spLocks noGrp="1"/>
          </p:cNvSpPr>
          <p:nvPr>
            <p:ph type="body" sz="half" idx="2"/>
          </p:nvPr>
        </p:nvSpPr>
        <p:spPr>
          <a:xfrm>
            <a:off x="720000" y="1980000"/>
            <a:ext cx="5220000" cy="378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Content Placeholder 2">
            <a:extLst>
              <a:ext uri="{FF2B5EF4-FFF2-40B4-BE49-F238E27FC236}">
                <a16:creationId xmlns:a16="http://schemas.microsoft.com/office/drawing/2014/main" id="{68138A43-6C85-0C43-8565-87E73C9D24F8}"/>
              </a:ext>
            </a:extLst>
          </p:cNvPr>
          <p:cNvSpPr>
            <a:spLocks noGrp="1"/>
          </p:cNvSpPr>
          <p:nvPr>
            <p:ph idx="14"/>
          </p:nvPr>
        </p:nvSpPr>
        <p:spPr>
          <a:xfrm>
            <a:off x="6172200" y="1980000"/>
            <a:ext cx="5220000" cy="378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2">
            <a:extLst>
              <a:ext uri="{FF2B5EF4-FFF2-40B4-BE49-F238E27FC236}">
                <a16:creationId xmlns:a16="http://schemas.microsoft.com/office/drawing/2014/main" id="{FE078331-8508-6247-B1A1-50EB5D736297}"/>
              </a:ext>
            </a:extLst>
          </p:cNvPr>
          <p:cNvSpPr>
            <a:spLocks noGrp="1"/>
          </p:cNvSpPr>
          <p:nvPr>
            <p:ph type="body" idx="15"/>
          </p:nvPr>
        </p:nvSpPr>
        <p:spPr>
          <a:xfrm>
            <a:off x="720000" y="1440000"/>
            <a:ext cx="10672200" cy="424732"/>
          </a:xfrm>
        </p:spPr>
        <p:txBody>
          <a:bodyPr wrap="square"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itle 1">
            <a:extLst>
              <a:ext uri="{FF2B5EF4-FFF2-40B4-BE49-F238E27FC236}">
                <a16:creationId xmlns:a16="http://schemas.microsoft.com/office/drawing/2014/main" id="{53BA18FD-4C80-514A-A8A4-8E4FDAFA2D72}"/>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1" name="Date Placeholder 3">
            <a:extLst>
              <a:ext uri="{FF2B5EF4-FFF2-40B4-BE49-F238E27FC236}">
                <a16:creationId xmlns:a16="http://schemas.microsoft.com/office/drawing/2014/main" id="{07B68A88-C3F0-AF47-A25A-668DF3CA5DC8}"/>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3" name="Footer Placeholder 4">
            <a:extLst>
              <a:ext uri="{FF2B5EF4-FFF2-40B4-BE49-F238E27FC236}">
                <a16:creationId xmlns:a16="http://schemas.microsoft.com/office/drawing/2014/main" id="{0C89BFC2-C73D-7348-92A1-D524AE486D0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1861FF75-40C0-6549-B02D-9BF535E209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74653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CCC36B-CE1F-4246-80F3-EE9B7C04ECFD}"/>
              </a:ext>
            </a:extLst>
          </p:cNvPr>
          <p:cNvSpPr>
            <a:spLocks noGrp="1"/>
          </p:cNvSpPr>
          <p:nvPr>
            <p:ph type="pic" idx="1"/>
          </p:nvPr>
        </p:nvSpPr>
        <p:spPr>
          <a:xfrm>
            <a:off x="5183188" y="1440000"/>
            <a:ext cx="6172200" cy="450000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A8B1DC4C-2D05-CF49-B7A7-F8CDAC52E4E9}"/>
              </a:ext>
            </a:extLst>
          </p:cNvPr>
          <p:cNvSpPr>
            <a:spLocks noGrp="1"/>
          </p:cNvSpPr>
          <p:nvPr>
            <p:ph type="body" sz="half" idx="2"/>
          </p:nvPr>
        </p:nvSpPr>
        <p:spPr>
          <a:xfrm>
            <a:off x="719999" y="1440000"/>
            <a:ext cx="3960000" cy="450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Title 1">
            <a:extLst>
              <a:ext uri="{FF2B5EF4-FFF2-40B4-BE49-F238E27FC236}">
                <a16:creationId xmlns:a16="http://schemas.microsoft.com/office/drawing/2014/main" id="{686B1E18-4E99-734A-B5EF-4CDBA5B912BC}"/>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8" name="Date Placeholder 3">
            <a:extLst>
              <a:ext uri="{FF2B5EF4-FFF2-40B4-BE49-F238E27FC236}">
                <a16:creationId xmlns:a16="http://schemas.microsoft.com/office/drawing/2014/main" id="{26773006-D19B-404F-8403-366A63F38B1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9" name="Footer Placeholder 4">
            <a:extLst>
              <a:ext uri="{FF2B5EF4-FFF2-40B4-BE49-F238E27FC236}">
                <a16:creationId xmlns:a16="http://schemas.microsoft.com/office/drawing/2014/main" id="{7B4ECFE3-757F-AD4B-8451-CEE868292971}"/>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33ED1ED7-3289-6C43-AD2C-584AAC7AEF9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22000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3.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B6B4B-2885-0147-906B-2EBAE641B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4A0B1D-B75E-A945-A98B-AABDDAD2D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5A3EE0-AC8C-D94F-ABF2-289589ABD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aleway" panose="020B0503030101060003" pitchFamily="34" charset="77"/>
              </a:defRPr>
            </a:lvl1pPr>
          </a:lstStyle>
          <a:p>
            <a:fld id="{6DB46989-05B5-C947-89CA-2B111998DE64}" type="datetimeFigureOut">
              <a:rPr lang="en-US" smtClean="0"/>
              <a:t>4/12/2024</a:t>
            </a:fld>
            <a:endParaRPr lang="en-US"/>
          </a:p>
        </p:txBody>
      </p:sp>
      <p:sp>
        <p:nvSpPr>
          <p:cNvPr id="5" name="Footer Placeholder 4">
            <a:extLst>
              <a:ext uri="{FF2B5EF4-FFF2-40B4-BE49-F238E27FC236}">
                <a16:creationId xmlns:a16="http://schemas.microsoft.com/office/drawing/2014/main" id="{7F60072F-1254-4049-B735-239553C48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aleway" panose="020B0503030101060003" pitchFamily="34" charset="77"/>
              </a:defRPr>
            </a:lvl1pPr>
          </a:lstStyle>
          <a:p>
            <a:endParaRPr lang="en-US"/>
          </a:p>
        </p:txBody>
      </p:sp>
      <p:sp>
        <p:nvSpPr>
          <p:cNvPr id="6" name="Slide Number Placeholder 5">
            <a:extLst>
              <a:ext uri="{FF2B5EF4-FFF2-40B4-BE49-F238E27FC236}">
                <a16:creationId xmlns:a16="http://schemas.microsoft.com/office/drawing/2014/main" id="{504621D6-C70A-274D-B7AB-540ECCE02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aleway" panose="020B0503030101060003" pitchFamily="34" charset="77"/>
              </a:defRPr>
            </a:lvl1pPr>
          </a:lstStyle>
          <a:p>
            <a:fld id="{86C7C98C-7744-8243-B226-33677779B44F}" type="slidenum">
              <a:rPr lang="en-US" smtClean="0"/>
              <a:t>‹#›</a:t>
            </a:fld>
            <a:endParaRPr lang="en-US"/>
          </a:p>
        </p:txBody>
      </p:sp>
      <p:sp>
        <p:nvSpPr>
          <p:cNvPr id="8" name="TextBox 7">
            <a:extLst>
              <a:ext uri="{FF2B5EF4-FFF2-40B4-BE49-F238E27FC236}">
                <a16:creationId xmlns:a16="http://schemas.microsoft.com/office/drawing/2014/main" id="{317C564C-8105-6B84-3E0C-799EE1FC11E7}"/>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7683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45" r:id="rId10"/>
  </p:sldLayoutIdLst>
  <p:txStyles>
    <p:title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96050"/>
            <a:ext cx="12192000" cy="36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454505"/>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85775" y="286604"/>
            <a:ext cx="10058400" cy="91354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85775" y="1371232"/>
            <a:ext cx="10058400" cy="44978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F7C2F47-7545-4F41-A9D4-06A8F7550572}" type="datetimeFigureOut">
              <a:rPr lang="en-AU" smtClean="0"/>
              <a:t>12/04/2024</a:t>
            </a:fld>
            <a:endParaRPr lang="en-A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A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9053057-3042-459A-8E5F-9C470B734DCB}" type="slidenum">
              <a:rPr lang="en-AU" smtClean="0"/>
              <a:t>‹#›</a:t>
            </a:fld>
            <a:endParaRPr lang="en-AU"/>
          </a:p>
        </p:txBody>
      </p:sp>
      <p:cxnSp>
        <p:nvCxnSpPr>
          <p:cNvPr id="10" name="Straight Connector 9"/>
          <p:cNvCxnSpPr>
            <a:cxnSpLocks/>
          </p:cNvCxnSpPr>
          <p:nvPr/>
        </p:nvCxnSpPr>
        <p:spPr>
          <a:xfrm>
            <a:off x="485775" y="1200150"/>
            <a:ext cx="112395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AC71F7EB-C768-4978-A7DF-0BC3B5E5A92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71592" y="24976"/>
            <a:ext cx="1637281" cy="432710"/>
          </a:xfrm>
          <a:prstGeom prst="rect">
            <a:avLst/>
          </a:prstGeom>
        </p:spPr>
      </p:pic>
      <p:sp>
        <p:nvSpPr>
          <p:cNvPr id="12" name="TextBox 11">
            <a:extLst>
              <a:ext uri="{FF2B5EF4-FFF2-40B4-BE49-F238E27FC236}">
                <a16:creationId xmlns:a16="http://schemas.microsoft.com/office/drawing/2014/main" id="{61FFBFBC-00BD-05A4-4149-A54F30C60ECB}"/>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9569853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l" defTabSz="914400" rtl="0" eaLnBrk="1" latinLnBrk="0" hangingPunct="1">
        <a:lnSpc>
          <a:spcPct val="85000"/>
        </a:lnSpc>
        <a:spcBef>
          <a:spcPct val="0"/>
        </a:spcBef>
        <a:buNone/>
        <a:defRPr sz="4000" kern="1200" spc="-50" baseline="0">
          <a:solidFill>
            <a:schemeClr val="accent2"/>
          </a:solidFill>
          <a:latin typeface="+mj-lt"/>
          <a:ea typeface="+mj-ea"/>
          <a:cs typeface="+mj-cs"/>
        </a:defRPr>
      </a:lvl1pPr>
    </p:titleStyle>
    <p:bodyStyle>
      <a:lvl1pPr marL="183600" indent="-183600" algn="l" defTabSz="914400" rtl="0" eaLnBrk="1" latinLnBrk="0" hangingPunct="1">
        <a:lnSpc>
          <a:spcPct val="95000"/>
        </a:lnSpc>
        <a:spcBef>
          <a:spcPts val="600"/>
        </a:spcBef>
        <a:spcAft>
          <a:spcPts val="200"/>
        </a:spcAft>
        <a:buClr>
          <a:schemeClr val="accent2"/>
        </a:buClr>
        <a:buSzPct val="100000"/>
        <a:buFont typeface="Arial" panose="020B0604020202020204" pitchFamily="34" charset="0"/>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5000"/>
        </a:lnSpc>
        <a:spcBef>
          <a:spcPts val="200"/>
        </a:spcBef>
        <a:spcAft>
          <a:spcPts val="400"/>
        </a:spcAft>
        <a:buClr>
          <a:schemeClr val="accent2"/>
        </a:buClr>
        <a:buSzPct val="75000"/>
        <a:buFont typeface="Courier New" panose="02070309020205020404" pitchFamily="49" charset="0"/>
        <a:buChar char="o"/>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5000"/>
        </a:lnSpc>
        <a:spcBef>
          <a:spcPts val="200"/>
        </a:spcBef>
        <a:spcAft>
          <a:spcPts val="400"/>
        </a:spcAft>
        <a:buClr>
          <a:schemeClr val="accent2"/>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5000"/>
        </a:lnSpc>
        <a:spcBef>
          <a:spcPts val="200"/>
        </a:spcBef>
        <a:spcAft>
          <a:spcPts val="400"/>
        </a:spcAft>
        <a:buClr>
          <a:schemeClr val="accent2"/>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CEB93D-803D-442B-8936-4B38731ED001}"/>
              </a:ext>
            </a:extLst>
          </p:cNvPr>
          <p:cNvSpPr>
            <a:spLocks noGrp="1"/>
          </p:cNvSpPr>
          <p:nvPr>
            <p:ph type="title"/>
          </p:nvPr>
        </p:nvSpPr>
        <p:spPr>
          <a:xfrm>
            <a:off x="4788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71608B-C218-4C95-B3C6-709947E1392C}"/>
              </a:ext>
            </a:extLst>
          </p:cNvPr>
          <p:cNvSpPr>
            <a:spLocks noGrp="1"/>
          </p:cNvSpPr>
          <p:nvPr>
            <p:ph type="body" idx="1"/>
          </p:nvPr>
        </p:nvSpPr>
        <p:spPr>
          <a:xfrm>
            <a:off x="478800" y="18161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067EF6-D16E-4AF6-84BE-1048DC825B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537E3CA5-89A0-4DD4-9719-CCC54B952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1BE27DA-500B-4247-B5EB-AA4E39B96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CF16C-70D5-49FE-A64F-1555CE8F0AF6}" type="slidenum">
              <a:rPr lang="en-AU" smtClean="0"/>
              <a:t>‹#›</a:t>
            </a:fld>
            <a:endParaRPr lang="en-AU"/>
          </a:p>
        </p:txBody>
      </p:sp>
      <p:pic>
        <p:nvPicPr>
          <p:cNvPr id="7" name="Picture 6" descr="A picture containing drawing&#10;&#10;Description automatically generated">
            <a:extLst>
              <a:ext uri="{FF2B5EF4-FFF2-40B4-BE49-F238E27FC236}">
                <a16:creationId xmlns:a16="http://schemas.microsoft.com/office/drawing/2014/main" id="{70908155-FB36-486D-9B92-DE50DCDF6B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1592" y="24976"/>
            <a:ext cx="1637281" cy="432710"/>
          </a:xfrm>
          <a:prstGeom prst="rect">
            <a:avLst/>
          </a:prstGeom>
        </p:spPr>
      </p:pic>
      <p:sp>
        <p:nvSpPr>
          <p:cNvPr id="9" name="TextBox 8">
            <a:extLst>
              <a:ext uri="{FF2B5EF4-FFF2-40B4-BE49-F238E27FC236}">
                <a16:creationId xmlns:a16="http://schemas.microsoft.com/office/drawing/2014/main" id="{9D59827E-BFD4-C40A-39BE-D8BFD8B0613D}"/>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7419128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9" y="269875"/>
            <a:ext cx="9599084"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3" y="6480175"/>
            <a:ext cx="2400300" cy="374651"/>
          </a:xfrm>
          <a:prstGeom prst="rect">
            <a:avLst/>
          </a:prstGeom>
        </p:spPr>
        <p:txBody>
          <a:bodyPr vert="horz" lIns="0" tIns="0" rIns="0" bIns="0" rtlCol="0" anchor="t" anchorCtr="0"/>
          <a:lstStyle>
            <a:lvl1pPr algn="r">
              <a:defRPr sz="1600">
                <a:solidFill>
                  <a:schemeClr val="tx1">
                    <a:lumMod val="65000"/>
                    <a:lumOff val="35000"/>
                  </a:schemeClr>
                </a:solidFill>
                <a:latin typeface="Arial" panose="020B0604020202020204" pitchFamily="34" charset="0"/>
              </a:defRPr>
            </a:lvl1pPr>
          </a:lstStyle>
          <a:p>
            <a:pPr>
              <a:defRPr/>
            </a:pPr>
            <a:endParaRPr lang="en-AU"/>
          </a:p>
        </p:txBody>
      </p:sp>
      <p:sp>
        <p:nvSpPr>
          <p:cNvPr id="3" name="Footer Placeholder 2"/>
          <p:cNvSpPr>
            <a:spLocks noGrp="1"/>
          </p:cNvSpPr>
          <p:nvPr>
            <p:ph type="ftr" sz="quarter" idx="3"/>
          </p:nvPr>
        </p:nvSpPr>
        <p:spPr>
          <a:xfrm>
            <a:off x="719669" y="6480175"/>
            <a:ext cx="7200900" cy="374651"/>
          </a:xfrm>
          <a:prstGeom prst="rect">
            <a:avLst/>
          </a:prstGeom>
        </p:spPr>
        <p:txBody>
          <a:bodyPr vert="horz" lIns="0" tIns="0" rIns="0" bIns="0" rtlCol="0" anchor="t" anchorCtr="0"/>
          <a:lstStyle>
            <a:lvl1pPr algn="l">
              <a:defRPr sz="16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1"/>
          </a:xfrm>
          <a:prstGeom prst="rect">
            <a:avLst/>
          </a:prstGeom>
        </p:spPr>
        <p:txBody>
          <a:bodyPr vert="horz" wrap="square" lIns="0" tIns="0" rIns="0" bIns="0" numCol="1" anchor="t" anchorCtr="0" compatLnSpc="1">
            <a:prstTxWarp prst="textNoShape">
              <a:avLst/>
            </a:prstTxWarp>
          </a:bodyPr>
          <a:lstStyle>
            <a:lvl1pPr algn="r">
              <a:defRPr sz="1600">
                <a:solidFill>
                  <a:srgbClr val="595959"/>
                </a:solidFill>
              </a:defRPr>
            </a:lvl1pPr>
          </a:lstStyle>
          <a:p>
            <a:fld id="{ED7680F9-C0BF-4CC2-A043-27BA3E10BB14}" type="slidenum">
              <a:rPr lang="en-AU" altLang="en-US"/>
              <a:pPr/>
              <a:t>‹#›</a:t>
            </a:fld>
            <a:endParaRPr lang="en-AU" altLang="en-US"/>
          </a:p>
        </p:txBody>
      </p:sp>
      <p:sp>
        <p:nvSpPr>
          <p:cNvPr id="6" name="MSIPCMContentMarking" descr="{&quot;HashCode&quot;:1368741547,&quot;Placement&quot;:&quot;Footer&quot;,&quot;Top&quot;:517.4484,&quot;Left&quot;:413.6567,&quot;SlideWidth&quot;:960,&quot;SlideHeight&quot;:540}">
            <a:extLst>
              <a:ext uri="{FF2B5EF4-FFF2-40B4-BE49-F238E27FC236}">
                <a16:creationId xmlns:a16="http://schemas.microsoft.com/office/drawing/2014/main" id="{06E6269C-18C3-41DF-83A7-5508DFB938FD}"/>
              </a:ext>
            </a:extLst>
          </p:cNvPr>
          <p:cNvSpPr txBox="1"/>
          <p:nvPr userDrawn="1"/>
        </p:nvSpPr>
        <p:spPr>
          <a:xfrm>
            <a:off x="5253440" y="6571595"/>
            <a:ext cx="1685120"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E4100E"/>
                </a:solidFill>
                <a:latin typeface="Arial Black" panose="020B0A04020102020204" pitchFamily="34" charset="0"/>
              </a:rPr>
              <a:t>OFFICIAL: Sensitive</a:t>
            </a:r>
          </a:p>
        </p:txBody>
      </p:sp>
      <p:sp>
        <p:nvSpPr>
          <p:cNvPr id="7" name="TextBox 6">
            <a:extLst>
              <a:ext uri="{FF2B5EF4-FFF2-40B4-BE49-F238E27FC236}">
                <a16:creationId xmlns:a16="http://schemas.microsoft.com/office/drawing/2014/main" id="{0FA64E6A-3976-0272-06FE-4D28B7D78511}"/>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8562945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hf sldNum="0" hdr="0" ftr="0" dt="0"/>
  <p:txStyles>
    <p:titleStyle>
      <a:lvl1pPr algn="l" defTabSz="609585" rtl="0" eaLnBrk="1" fontAlgn="base" hangingPunct="1">
        <a:lnSpc>
          <a:spcPct val="100000"/>
        </a:lnSpc>
        <a:spcBef>
          <a:spcPct val="0"/>
        </a:spcBef>
        <a:spcAft>
          <a:spcPct val="0"/>
        </a:spcAft>
        <a:defRPr sz="3200" kern="1200">
          <a:solidFill>
            <a:schemeClr val="bg1"/>
          </a:solidFill>
          <a:latin typeface="Arial"/>
          <a:ea typeface="ＭＳ Ｐゴシック" charset="0"/>
          <a:cs typeface="Arial"/>
        </a:defRPr>
      </a:lvl1pPr>
      <a:lvl2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2pPr>
      <a:lvl3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3pPr>
      <a:lvl4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4pPr>
      <a:lvl5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5pPr>
      <a:lvl6pPr marL="609585"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algn="l" defTabSz="609585" rtl="0" eaLnBrk="1" fontAlgn="base" hangingPunct="1">
        <a:lnSpc>
          <a:spcPct val="110000"/>
        </a:lnSpc>
        <a:spcBef>
          <a:spcPts val="1067"/>
        </a:spcBef>
        <a:spcAft>
          <a:spcPts val="1067"/>
        </a:spcAft>
        <a:defRPr sz="2933" b="1" kern="1200">
          <a:solidFill>
            <a:srgbClr val="C63663"/>
          </a:solidFill>
          <a:latin typeface="+mn-lt"/>
          <a:ea typeface="ＭＳ Ｐゴシック" charset="0"/>
          <a:cs typeface="ＭＳ Ｐゴシック" charset="0"/>
        </a:defRPr>
      </a:lvl1pPr>
      <a:lvl2pPr algn="l" defTabSz="609585" rtl="0" eaLnBrk="1" fontAlgn="base" hangingPunct="1">
        <a:lnSpc>
          <a:spcPct val="110000"/>
        </a:lnSpc>
        <a:spcBef>
          <a:spcPct val="0"/>
        </a:spcBef>
        <a:spcAft>
          <a:spcPts val="1067"/>
        </a:spcAft>
        <a:defRPr sz="2667" kern="1200">
          <a:solidFill>
            <a:schemeClr val="tx1"/>
          </a:solidFill>
          <a:latin typeface="+mn-lt"/>
          <a:ea typeface="ＭＳ Ｐゴシック" charset="0"/>
          <a:cs typeface="+mn-cs"/>
        </a:defRPr>
      </a:lvl2pPr>
      <a:lvl3pPr marL="334425"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3pPr>
      <a:lvl4pPr marL="670967"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4pPr>
      <a:lvl5pPr marL="1007508"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7AA1EB0-4F62-4D7A-8C3D-3F0659147824}"/>
              </a:ext>
            </a:extLst>
          </p:cNvPr>
          <p:cNvSpPr>
            <a:spLocks noGrp="1"/>
          </p:cNvSpPr>
          <p:nvPr>
            <p:ph type="title"/>
          </p:nvPr>
        </p:nvSpPr>
        <p:spPr bwMode="auto">
          <a:xfrm>
            <a:off x="719667" y="269875"/>
            <a:ext cx="959908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D4A16C-19B1-4939-969C-D31E46A4F2F2}"/>
              </a:ext>
            </a:extLst>
          </p:cNvPr>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a:extLst>
              <a:ext uri="{FF2B5EF4-FFF2-40B4-BE49-F238E27FC236}">
                <a16:creationId xmlns:a16="http://schemas.microsoft.com/office/drawing/2014/main" id="{5708CCAD-6B32-498A-AAF7-F9D61F696719}"/>
              </a:ext>
            </a:extLst>
          </p:cNvPr>
          <p:cNvSpPr>
            <a:spLocks noGrp="1"/>
          </p:cNvSpPr>
          <p:nvPr>
            <p:ph type="dt" sz="half" idx="2"/>
          </p:nvPr>
        </p:nvSpPr>
        <p:spPr>
          <a:xfrm>
            <a:off x="8159751" y="6480175"/>
            <a:ext cx="2400300" cy="374650"/>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pPr>
              <a:defRPr/>
            </a:pPr>
            <a:fld id="{A877B0BD-3B95-4F56-8831-C95967E2735C}" type="datetime4">
              <a:rPr lang="en-AU"/>
              <a:pPr>
                <a:defRPr/>
              </a:pPr>
              <a:t>12 April 2024</a:t>
            </a:fld>
            <a:endParaRPr lang="en-AU"/>
          </a:p>
        </p:txBody>
      </p:sp>
      <p:sp>
        <p:nvSpPr>
          <p:cNvPr id="3" name="Footer Placeholder 2">
            <a:extLst>
              <a:ext uri="{FF2B5EF4-FFF2-40B4-BE49-F238E27FC236}">
                <a16:creationId xmlns:a16="http://schemas.microsoft.com/office/drawing/2014/main" id="{3181D45D-8401-4B7C-BC47-2F944CF51857}"/>
              </a:ext>
            </a:extLst>
          </p:cNvPr>
          <p:cNvSpPr>
            <a:spLocks noGrp="1"/>
          </p:cNvSpPr>
          <p:nvPr>
            <p:ph type="ftr" sz="quarter" idx="3"/>
          </p:nvPr>
        </p:nvSpPr>
        <p:spPr>
          <a:xfrm>
            <a:off x="719667" y="6480175"/>
            <a:ext cx="7200900" cy="374650"/>
          </a:xfrm>
          <a:prstGeom prst="rect">
            <a:avLst/>
          </a:prstGeom>
        </p:spPr>
        <p:txBody>
          <a:bodyPr vert="horz" lIns="0" tIns="0" rIns="0" bIns="0" rtlCol="0" anchor="t" anchorCtr="0"/>
          <a:lstStyle>
            <a:lvl1pPr algn="l">
              <a:defRPr sz="1200">
                <a:solidFill>
                  <a:schemeClr val="tx1">
                    <a:lumMod val="65000"/>
                    <a:lumOff val="35000"/>
                  </a:schemeClr>
                </a:solidFill>
              </a:defRPr>
            </a:lvl1pPr>
          </a:lstStyle>
          <a:p>
            <a:pPr>
              <a:defRPr/>
            </a:pPr>
            <a:endParaRPr lang="en-AU"/>
          </a:p>
        </p:txBody>
      </p:sp>
      <p:sp>
        <p:nvSpPr>
          <p:cNvPr id="4" name="Slide Number Placeholder 3">
            <a:extLst>
              <a:ext uri="{FF2B5EF4-FFF2-40B4-BE49-F238E27FC236}">
                <a16:creationId xmlns:a16="http://schemas.microsoft.com/office/drawing/2014/main" id="{380D4B7A-14F7-4E8F-976B-14B52670608C}"/>
              </a:ext>
            </a:extLst>
          </p:cNvPr>
          <p:cNvSpPr>
            <a:spLocks noGrp="1"/>
          </p:cNvSpPr>
          <p:nvPr>
            <p:ph type="sldNum" sz="quarter" idx="4"/>
          </p:nvPr>
        </p:nvSpPr>
        <p:spPr>
          <a:xfrm>
            <a:off x="10991851" y="6486525"/>
            <a:ext cx="719667" cy="374650"/>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pPr>
              <a:defRPr/>
            </a:pPr>
            <a:fld id="{C6F0915E-994F-46D5-9BA1-4A2DCC3CB59A}" type="slidenum">
              <a:rPr lang="en-AU"/>
              <a:pPr>
                <a:defRPr/>
              </a:pPr>
              <a:t>‹#›</a:t>
            </a:fld>
            <a:endParaRPr lang="en-AU"/>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D77651AD-3F07-498C-998B-EEB545B2493C}"/>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19AB35AC-EC28-7B00-C0D4-1B4399070016}"/>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668815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7" y="269875"/>
            <a:ext cx="959908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1" y="6480175"/>
            <a:ext cx="2400300"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a:defRPr/>
            </a:pPr>
            <a:fld id="{0CA61D45-CE60-4E47-9186-7256AB0F150C}" type="datetime4">
              <a:rPr lang="en-AU"/>
              <a:pPr>
                <a:defRPr/>
              </a:pPr>
              <a:t>12 April 2024</a:t>
            </a:fld>
            <a:endParaRPr lang="en-AU"/>
          </a:p>
        </p:txBody>
      </p:sp>
      <p:sp>
        <p:nvSpPr>
          <p:cNvPr id="3" name="Footer Placeholder 2"/>
          <p:cNvSpPr>
            <a:spLocks noGrp="1"/>
          </p:cNvSpPr>
          <p:nvPr>
            <p:ph type="ftr" sz="quarter" idx="3"/>
          </p:nvPr>
        </p:nvSpPr>
        <p:spPr>
          <a:xfrm>
            <a:off x="719667" y="6480175"/>
            <a:ext cx="7200900"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fld id="{094171C0-8CA2-48AE-BDB9-83AE79A20343}" type="slidenum">
              <a:rPr lang="en-AU" altLang="en-US"/>
              <a:pPr/>
              <a:t>‹#›</a:t>
            </a:fld>
            <a:endParaRPr lang="en-AU" altLang="en-US"/>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EEB435E1-EC9D-41AB-A8C8-413898E9B4F7}"/>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D9FB2600-FDA5-1EBC-77C3-01923604B728}"/>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04947218"/>
      </p:ext>
    </p:extLst>
  </p:cSld>
  <p:clrMap bg1="lt1" tx1="dk1" bg2="lt2" tx2="dk2" accent1="accent1" accent2="accent2" accent3="accent3" accent4="accent4" accent5="accent5" accent6="accent6" hlink="hlink" folHlink="folHlink"/>
  <p:sldLayoutIdLst>
    <p:sldLayoutId id="2147483763" r:id="rId1"/>
    <p:sldLayoutId id="2147483764" r:id="rId2"/>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67092-91F9-5444-B0DC-8BB76A5E94BA}" type="datetimeFigureOut">
              <a:rPr lang="en-US" smtClean="0"/>
              <a:t>4/12/2024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F98EA-0171-E544-A233-D7F3CBFC62A4}" type="slidenum">
              <a:rPr lang="en-US" smtClean="0"/>
              <a:t>‹#›</a:t>
            </a:fld>
            <a:endParaRPr lang="en-US"/>
          </a:p>
        </p:txBody>
      </p:sp>
      <p:sp>
        <p:nvSpPr>
          <p:cNvPr id="8" name="TextBox 7">
            <a:extLst>
              <a:ext uri="{FF2B5EF4-FFF2-40B4-BE49-F238E27FC236}">
                <a16:creationId xmlns:a16="http://schemas.microsoft.com/office/drawing/2014/main" id="{4B17C166-F9E3-CE52-8AC9-6FF38C13AB30}"/>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4269125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E57AC6-5C0C-6CB6-358A-91E8C93276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2B5594-D028-B300-2F19-87B9F16019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D61ABA-FBE7-DEE2-693E-99F33D30C7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55A6F-094E-FC4C-8205-18A9CE108670}" type="datetimeFigureOut">
              <a:rPr lang="en-US" smtClean="0"/>
              <a:t>4/12/2024</a:t>
            </a:fld>
            <a:endParaRPr lang="en-US"/>
          </a:p>
        </p:txBody>
      </p:sp>
      <p:sp>
        <p:nvSpPr>
          <p:cNvPr id="5" name="Footer Placeholder 4">
            <a:extLst>
              <a:ext uri="{FF2B5EF4-FFF2-40B4-BE49-F238E27FC236}">
                <a16:creationId xmlns:a16="http://schemas.microsoft.com/office/drawing/2014/main" id="{4C546D57-075F-099E-A03E-F765696A15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F389B9-F48E-365A-5606-5558C0DE9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BDD8D-BFF9-D44E-A9A8-1FA4BBC0748D}" type="slidenum">
              <a:rPr lang="en-US" smtClean="0"/>
              <a:t>‹#›</a:t>
            </a:fld>
            <a:endParaRPr lang="en-US"/>
          </a:p>
        </p:txBody>
      </p:sp>
      <p:sp>
        <p:nvSpPr>
          <p:cNvPr id="8" name="TextBox 7">
            <a:extLst>
              <a:ext uri="{FF2B5EF4-FFF2-40B4-BE49-F238E27FC236}">
                <a16:creationId xmlns:a16="http://schemas.microsoft.com/office/drawing/2014/main" id="{D13DF966-71D7-A833-507E-9ED39DE88F44}"/>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039494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oronavirus.vic.gov.au/im-a-covid-case-contact" TargetMode="External"/><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hyperlink" Target="https://www.worksafe.vic.gov.au/managing-covid-19-risks-workplace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emf"/><Relationship Id="rId2" Type="http://schemas.openxmlformats.org/officeDocument/2006/relationships/image" Target="../media/image30.jpeg"/><Relationship Id="rId1" Type="http://schemas.openxmlformats.org/officeDocument/2006/relationships/slideLayout" Target="../slideLayouts/slideLayout48.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8.xml"/><Relationship Id="rId5" Type="http://schemas.openxmlformats.org/officeDocument/2006/relationships/image" Target="../media/image48.jpe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hyperlink" Target="https://content.health.vic.gov.au/sites/default/files/2022-09/vic-hep-b-plan-2022-23-online-pdf.pdf"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public.tableau.com/app/profile/nationalhepmapping/viz/HepatitisBMappingPortal2020data_16355924109080/Stat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customXml" Target="../ink/ink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customXml" Target="../ink/ink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health.gov.au/node/38782/childhood-immunisation-coverage/immunisation-coverage-data-surveys-and-report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mailto:projectechocovid19@westvicphn.com.au" TargetMode="External"/><Relationship Id="rId3" Type="http://schemas.openxmlformats.org/officeDocument/2006/relationships/image" Target="../media/image59.png"/><Relationship Id="rId7" Type="http://schemas.openxmlformats.org/officeDocument/2006/relationships/hyperlink" Target="https://forms.office.com/r/xFPCCRSkz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hyperlink" Target="https://forms.office.com/r/sCdXhEQQ6p" TargetMode="External"/><Relationship Id="rId9" Type="http://schemas.openxmlformats.org/officeDocument/2006/relationships/image" Target="../media/image11.jpeg"/></Relationships>
</file>

<file path=ppt/slides/_rels/slide39.xml.rels><?xml version="1.0" encoding="UTF-8" standalone="yes"?>
<Relationships xmlns="http://schemas.openxmlformats.org/package/2006/relationships"><Relationship Id="rId3" Type="http://schemas.openxmlformats.org/officeDocument/2006/relationships/hyperlink" Target="https://westvicphn.com.au/events-education/project-echo/project-echo-covid1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player.whooshkaa.com/shows/project-echowvphn-hub-covid-19-echo-networ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3F5C-5CFD-8F44-97FD-4CBFDFA0C451}"/>
              </a:ext>
            </a:extLst>
          </p:cNvPr>
          <p:cNvSpPr>
            <a:spLocks noGrp="1"/>
          </p:cNvSpPr>
          <p:nvPr>
            <p:ph type="ctrTitle"/>
          </p:nvPr>
        </p:nvSpPr>
        <p:spPr>
          <a:xfrm>
            <a:off x="1062097" y="1201366"/>
            <a:ext cx="7309546" cy="1260000"/>
          </a:xfrm>
        </p:spPr>
        <p:txBody>
          <a:bodyPr>
            <a:normAutofit fontScale="90000"/>
          </a:bodyPr>
          <a:lstStyle/>
          <a:p>
            <a:r>
              <a:rPr lang="en-US"/>
              <a:t>Welcome to Project ECHO </a:t>
            </a:r>
            <a:br>
              <a:rPr lang="en-US"/>
            </a:br>
            <a:r>
              <a:rPr lang="en-AU" sz="2800" b="1" kern="1800">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COVID and Communicable Diseases Network</a:t>
            </a:r>
            <a:endParaRPr lang="en-US" sz="2800">
              <a:highlight>
                <a:srgbClr val="FFFF00"/>
              </a:highlight>
            </a:endParaRPr>
          </a:p>
        </p:txBody>
      </p:sp>
      <p:pic>
        <p:nvPicPr>
          <p:cNvPr id="6" name="Picture 5" descr="A drawing of a face&#10;&#10;Description automatically generated">
            <a:extLst>
              <a:ext uri="{FF2B5EF4-FFF2-40B4-BE49-F238E27FC236}">
                <a16:creationId xmlns:a16="http://schemas.microsoft.com/office/drawing/2014/main" id="{5875856C-992A-409A-A332-BA837ED83F3B}"/>
              </a:ext>
            </a:extLst>
          </p:cNvPr>
          <p:cNvPicPr>
            <a:picLocks noChangeAspect="1"/>
          </p:cNvPicPr>
          <p:nvPr/>
        </p:nvPicPr>
        <p:blipFill>
          <a:blip r:embed="rId3"/>
          <a:stretch>
            <a:fillRect/>
          </a:stretch>
        </p:blipFill>
        <p:spPr>
          <a:xfrm>
            <a:off x="10559331" y="3844869"/>
            <a:ext cx="1558873" cy="770352"/>
          </a:xfrm>
          <a:prstGeom prst="rect">
            <a:avLst/>
          </a:prstGeom>
        </p:spPr>
      </p:pic>
      <p:sp>
        <p:nvSpPr>
          <p:cNvPr id="5" name="Subtitle 2">
            <a:extLst>
              <a:ext uri="{FF2B5EF4-FFF2-40B4-BE49-F238E27FC236}">
                <a16:creationId xmlns:a16="http://schemas.microsoft.com/office/drawing/2014/main" id="{DF4BDF3D-BA31-A547-ADE1-2F9EFF932CA6}"/>
              </a:ext>
            </a:extLst>
          </p:cNvPr>
          <p:cNvSpPr txBox="1">
            <a:spLocks/>
          </p:cNvSpPr>
          <p:nvPr/>
        </p:nvSpPr>
        <p:spPr>
          <a:xfrm>
            <a:off x="1062097" y="3580439"/>
            <a:ext cx="10566687" cy="90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Raleway" panose="020B05030301010600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aleway" panose="020B05030301010600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aleway" panose="020B05030301010600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panose="020B05030301010600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panose="020B0503030101060003"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Raleway" panose="020B05030301010600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Raleway" panose="020B0503030101060003" pitchFamily="34" charset="77"/>
              <a:ea typeface="+mn-ea"/>
              <a:cs typeface="+mn-cs"/>
            </a:endParaRPr>
          </a:p>
        </p:txBody>
      </p:sp>
      <p:sp>
        <p:nvSpPr>
          <p:cNvPr id="7" name="Subtitle 6">
            <a:extLst>
              <a:ext uri="{FF2B5EF4-FFF2-40B4-BE49-F238E27FC236}">
                <a16:creationId xmlns:a16="http://schemas.microsoft.com/office/drawing/2014/main" id="{BC225088-5401-F04D-A69A-9E917C2D669F}"/>
              </a:ext>
            </a:extLst>
          </p:cNvPr>
          <p:cNvSpPr>
            <a:spLocks noGrp="1"/>
          </p:cNvSpPr>
          <p:nvPr>
            <p:ph type="subTitle" idx="1"/>
          </p:nvPr>
        </p:nvSpPr>
        <p:spPr>
          <a:xfrm>
            <a:off x="249719" y="2582080"/>
            <a:ext cx="12192000" cy="1448359"/>
          </a:xfrm>
        </p:spPr>
        <p:txBody>
          <a:bodyPr vert="horz" lIns="91440" tIns="45720" rIns="91440" bIns="45720" rtlCol="0" anchor="t">
            <a:normAutofit/>
          </a:bodyPr>
          <a:lstStyle/>
          <a:p>
            <a:r>
              <a:rPr lang="en-US" sz="3600" b="1">
                <a:latin typeface="Raleway"/>
              </a:rPr>
              <a:t>Series 11: Session 2</a:t>
            </a:r>
          </a:p>
          <a:p>
            <a:r>
              <a:rPr lang="en-US" sz="1800" b="1">
                <a:effectLst/>
                <a:latin typeface="Raleway" pitchFamily="2" charset="0"/>
                <a:ea typeface="Calibri" panose="020F0502020204030204" pitchFamily="34" charset="0"/>
                <a:cs typeface="Calibri" panose="020F0502020204030204" pitchFamily="34" charset="0"/>
              </a:rPr>
              <a:t>“Communicable diseases part 2: </a:t>
            </a:r>
            <a:r>
              <a:rPr lang="en-US" sz="1800" b="1" err="1">
                <a:effectLst/>
                <a:latin typeface="Raleway" pitchFamily="2" charset="0"/>
                <a:ea typeface="Calibri" panose="020F0502020204030204" pitchFamily="34" charset="0"/>
                <a:cs typeface="Calibri" panose="020F0502020204030204" pitchFamily="34" charset="0"/>
              </a:rPr>
              <a:t>Analysing</a:t>
            </a:r>
            <a:r>
              <a:rPr lang="en-US" sz="1800" b="1">
                <a:effectLst/>
                <a:latin typeface="Raleway" pitchFamily="2" charset="0"/>
                <a:ea typeface="Calibri" panose="020F0502020204030204" pitchFamily="34" charset="0"/>
                <a:cs typeface="Calibri" panose="020F0502020204030204" pitchFamily="34" charset="0"/>
              </a:rPr>
              <a:t> data and building knowledge- a case example of Hepatitis elimination in the West Vic Region”</a:t>
            </a:r>
            <a:endParaRPr lang="en-AU" sz="1800" b="1">
              <a:effectLst/>
              <a:latin typeface="Raleway"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700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AFCD-A0F0-77A6-C3F7-3C8A8CC7B007}"/>
              </a:ext>
            </a:extLst>
          </p:cNvPr>
          <p:cNvSpPr>
            <a:spLocks noGrp="1"/>
          </p:cNvSpPr>
          <p:nvPr>
            <p:ph type="title"/>
          </p:nvPr>
        </p:nvSpPr>
        <p:spPr/>
        <p:txBody>
          <a:bodyPr/>
          <a:lstStyle/>
          <a:p>
            <a:r>
              <a:rPr lang="en-US">
                <a:latin typeface="Raleway"/>
              </a:rPr>
              <a:t>Local Regional COVID updates</a:t>
            </a:r>
            <a:endParaRPr lang="en-AU"/>
          </a:p>
        </p:txBody>
      </p:sp>
      <p:sp>
        <p:nvSpPr>
          <p:cNvPr id="3" name="Content Placeholder 2">
            <a:extLst>
              <a:ext uri="{FF2B5EF4-FFF2-40B4-BE49-F238E27FC236}">
                <a16:creationId xmlns:a16="http://schemas.microsoft.com/office/drawing/2014/main" id="{D77547EA-C2DD-7469-9966-47FA9231F87C}"/>
              </a:ext>
            </a:extLst>
          </p:cNvPr>
          <p:cNvSpPr>
            <a:spLocks noGrp="1"/>
          </p:cNvSpPr>
          <p:nvPr>
            <p:ph idx="1"/>
          </p:nvPr>
        </p:nvSpPr>
        <p:spPr/>
        <p:txBody>
          <a:bodyPr vert="horz" lIns="0" tIns="36000" rIns="0" bIns="36000" rtlCol="0" anchor="t">
            <a:normAutofit/>
          </a:bodyPr>
          <a:lstStyle/>
          <a:p>
            <a:r>
              <a:rPr lang="en-US" sz="2000">
                <a:latin typeface="Raleway"/>
              </a:rPr>
              <a:t>Post Pandemic Declaration - Victoria</a:t>
            </a:r>
          </a:p>
          <a:p>
            <a:pPr lvl="1"/>
            <a:r>
              <a:rPr lang="en-US" sz="1800">
                <a:latin typeface="Raleway"/>
              </a:rPr>
              <a:t>Review your infection prevention and control policies</a:t>
            </a:r>
          </a:p>
          <a:p>
            <a:pPr lvl="1"/>
            <a:r>
              <a:rPr lang="en-US" sz="1800">
                <a:latin typeface="Raleway"/>
              </a:rPr>
              <a:t>Provide visible information on how patients can protect themselves </a:t>
            </a:r>
          </a:p>
          <a:p>
            <a:pPr lvl="2"/>
            <a:r>
              <a:rPr lang="en-AU" sz="1200" b="0" i="0" u="sng">
                <a:effectLst/>
                <a:latin typeface="-apple-system"/>
                <a:hlinkClick r:id="rId3" tooltip="https://www.coronavirus.vic.gov.au/im-a-covid-case-contact"/>
              </a:rPr>
              <a:t>I'm a COVID case/contact | Coronavirus Victoria</a:t>
            </a:r>
            <a:endParaRPr lang="en-US" sz="1600">
              <a:latin typeface="Raleway"/>
            </a:endParaRPr>
          </a:p>
          <a:p>
            <a:pPr lvl="1"/>
            <a:r>
              <a:rPr lang="en-US" sz="1800">
                <a:latin typeface="Raleway"/>
              </a:rPr>
              <a:t>Provide resources to staff to keep themselves as safe as possible</a:t>
            </a:r>
          </a:p>
          <a:p>
            <a:pPr lvl="1"/>
            <a:r>
              <a:rPr lang="en-US" sz="1800">
                <a:latin typeface="Raleway"/>
              </a:rPr>
              <a:t>Discuss with your insurance provider and Work Safe Victoria </a:t>
            </a:r>
          </a:p>
          <a:p>
            <a:pPr lvl="2"/>
            <a:r>
              <a:rPr lang="en-AU" sz="1200" b="0" i="0" u="sng">
                <a:effectLst/>
                <a:latin typeface="-apple-system"/>
                <a:hlinkClick r:id="rId4" tooltip="https://www.worksafe.vic.gov.au/managing-covid-19-risks-workplaces"/>
              </a:rPr>
              <a:t>https://www.worksafe.vic.gov.au/managing-covid-19-risks-workplaces</a:t>
            </a:r>
            <a:endParaRPr lang="en-US" sz="1600">
              <a:latin typeface="Raleway"/>
            </a:endParaRPr>
          </a:p>
          <a:p>
            <a:pPr lvl="1"/>
            <a:r>
              <a:rPr lang="en-US" sz="1800">
                <a:latin typeface="Raleway"/>
              </a:rPr>
              <a:t>ASK us your questions and we will help answer them at next session</a:t>
            </a:r>
          </a:p>
          <a:p>
            <a:pPr marL="457200" lvl="1" indent="0">
              <a:buNone/>
            </a:pPr>
            <a:endParaRPr lang="en-US" sz="1800">
              <a:latin typeface="Raleway"/>
            </a:endParaRPr>
          </a:p>
          <a:p>
            <a:r>
              <a:rPr lang="en-US" sz="2000">
                <a:latin typeface="Raleway"/>
              </a:rPr>
              <a:t>Vaccinations for </a:t>
            </a:r>
            <a:r>
              <a:rPr lang="en-US" sz="2000" u="sng">
                <a:latin typeface="Raleway"/>
              </a:rPr>
              <a:t>Non-</a:t>
            </a:r>
            <a:r>
              <a:rPr lang="en-US" sz="2000" u="sng" err="1">
                <a:latin typeface="Raleway"/>
              </a:rPr>
              <a:t>medicare</a:t>
            </a:r>
            <a:r>
              <a:rPr lang="en-US" sz="2000" u="sng">
                <a:latin typeface="Raleway"/>
              </a:rPr>
              <a:t> </a:t>
            </a:r>
            <a:r>
              <a:rPr lang="en-US" sz="2000">
                <a:latin typeface="Raleway"/>
              </a:rPr>
              <a:t>card holders – for free – PHN will reimburse</a:t>
            </a:r>
          </a:p>
          <a:p>
            <a:pPr lvl="1"/>
            <a:endParaRPr lang="en-US" u="sng">
              <a:latin typeface="Raleway"/>
            </a:endParaRPr>
          </a:p>
        </p:txBody>
      </p:sp>
      <p:pic>
        <p:nvPicPr>
          <p:cNvPr id="4" name="Picture 3">
            <a:extLst>
              <a:ext uri="{FF2B5EF4-FFF2-40B4-BE49-F238E27FC236}">
                <a16:creationId xmlns:a16="http://schemas.microsoft.com/office/drawing/2014/main" id="{0C9365CE-19DE-E565-E729-69B52124757E}"/>
              </a:ext>
            </a:extLst>
          </p:cNvPr>
          <p:cNvPicPr>
            <a:picLocks noChangeAspect="1"/>
          </p:cNvPicPr>
          <p:nvPr/>
        </p:nvPicPr>
        <p:blipFill>
          <a:blip r:embed="rId5"/>
          <a:stretch>
            <a:fillRect/>
          </a:stretch>
        </p:blipFill>
        <p:spPr>
          <a:xfrm>
            <a:off x="10554394" y="5283293"/>
            <a:ext cx="1560711" cy="768163"/>
          </a:xfrm>
          <a:prstGeom prst="rect">
            <a:avLst/>
          </a:prstGeom>
        </p:spPr>
      </p:pic>
      <p:pic>
        <p:nvPicPr>
          <p:cNvPr id="8" name="Picture 8">
            <a:extLst>
              <a:ext uri="{FF2B5EF4-FFF2-40B4-BE49-F238E27FC236}">
                <a16:creationId xmlns:a16="http://schemas.microsoft.com/office/drawing/2014/main" id="{77A32A33-95DF-276F-8EBB-FE38B981A24D}"/>
              </a:ext>
            </a:extLst>
          </p:cNvPr>
          <p:cNvPicPr>
            <a:picLocks noChangeAspect="1"/>
          </p:cNvPicPr>
          <p:nvPr/>
        </p:nvPicPr>
        <p:blipFill>
          <a:blip r:embed="rId6"/>
          <a:stretch>
            <a:fillRect/>
          </a:stretch>
        </p:blipFill>
        <p:spPr>
          <a:xfrm>
            <a:off x="1390237" y="4558410"/>
            <a:ext cx="2733675" cy="1914525"/>
          </a:xfrm>
          <a:prstGeom prst="rect">
            <a:avLst/>
          </a:prstGeom>
        </p:spPr>
      </p:pic>
      <p:pic>
        <p:nvPicPr>
          <p:cNvPr id="9" name="Picture 9" descr="Table&#10;&#10;Description automatically generated">
            <a:extLst>
              <a:ext uri="{FF2B5EF4-FFF2-40B4-BE49-F238E27FC236}">
                <a16:creationId xmlns:a16="http://schemas.microsoft.com/office/drawing/2014/main" id="{5CECA71C-F3D0-A41B-CADE-C2772AB9E30F}"/>
              </a:ext>
            </a:extLst>
          </p:cNvPr>
          <p:cNvPicPr>
            <a:picLocks noChangeAspect="1"/>
          </p:cNvPicPr>
          <p:nvPr/>
        </p:nvPicPr>
        <p:blipFill>
          <a:blip r:embed="rId7"/>
          <a:stretch>
            <a:fillRect/>
          </a:stretch>
        </p:blipFill>
        <p:spPr>
          <a:xfrm>
            <a:off x="4421348" y="4647186"/>
            <a:ext cx="2733675" cy="1914525"/>
          </a:xfrm>
          <a:prstGeom prst="rect">
            <a:avLst/>
          </a:prstGeom>
        </p:spPr>
      </p:pic>
    </p:spTree>
    <p:extLst>
      <p:ext uri="{BB962C8B-B14F-4D97-AF65-F5344CB8AC3E}">
        <p14:creationId xmlns:p14="http://schemas.microsoft.com/office/powerpoint/2010/main" val="1722232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0BB4-341B-A23F-E28D-29F470103C9E}"/>
              </a:ext>
            </a:extLst>
          </p:cNvPr>
          <p:cNvSpPr>
            <a:spLocks noGrp="1"/>
          </p:cNvSpPr>
          <p:nvPr>
            <p:ph type="title"/>
          </p:nvPr>
        </p:nvSpPr>
        <p:spPr/>
        <p:txBody>
          <a:bodyPr/>
          <a:lstStyle/>
          <a:p>
            <a:r>
              <a:rPr lang="en-US"/>
              <a:t>Barwon Virtual Emergency care service</a:t>
            </a:r>
          </a:p>
        </p:txBody>
      </p:sp>
      <p:sp>
        <p:nvSpPr>
          <p:cNvPr id="3" name="Content Placeholder 2">
            <a:extLst>
              <a:ext uri="{FF2B5EF4-FFF2-40B4-BE49-F238E27FC236}">
                <a16:creationId xmlns:a16="http://schemas.microsoft.com/office/drawing/2014/main" id="{6F3C78C8-BEDC-5127-5AF8-07C13CA40B90}"/>
              </a:ext>
            </a:extLst>
          </p:cNvPr>
          <p:cNvSpPr>
            <a:spLocks noGrp="1"/>
          </p:cNvSpPr>
          <p:nvPr>
            <p:ph idx="1"/>
          </p:nvPr>
        </p:nvSpPr>
        <p:spPr/>
        <p:txBody>
          <a:bodyPr vert="horz" lIns="0" tIns="36000" rIns="0" bIns="36000" rtlCol="0" anchor="t">
            <a:normAutofit lnSpcReduction="10000"/>
          </a:bodyPr>
          <a:lstStyle/>
          <a:p>
            <a:r>
              <a:rPr lang="en-US">
                <a:latin typeface="Raleway"/>
              </a:rPr>
              <a:t>Soft launch next week</a:t>
            </a:r>
          </a:p>
          <a:p>
            <a:r>
              <a:rPr lang="en-US">
                <a:latin typeface="Raleway"/>
              </a:rPr>
              <a:t>Secondary consult service (not for patient self-referral)</a:t>
            </a:r>
          </a:p>
          <a:p>
            <a:r>
              <a:rPr lang="en-US">
                <a:latin typeface="Raleway"/>
              </a:rPr>
              <a:t>For Urgent care centres, RACFs, Ambulance and primary care</a:t>
            </a:r>
          </a:p>
          <a:p>
            <a:r>
              <a:rPr lang="en-US">
                <a:latin typeface="Raleway"/>
              </a:rPr>
              <a:t>7/7 days 12pm </a:t>
            </a:r>
            <a:r>
              <a:rPr lang="en-US" err="1">
                <a:latin typeface="Raleway"/>
              </a:rPr>
              <a:t>til</a:t>
            </a:r>
            <a:r>
              <a:rPr lang="en-US">
                <a:latin typeface="Raleway"/>
              </a:rPr>
              <a:t> 9pm</a:t>
            </a:r>
          </a:p>
          <a:p>
            <a:r>
              <a:rPr lang="en-US">
                <a:latin typeface="Raleway"/>
              </a:rPr>
              <a:t>ED based telehealth support to the region across Barwon SW region</a:t>
            </a:r>
          </a:p>
          <a:p>
            <a:r>
              <a:rPr lang="en-US">
                <a:latin typeface="Raleway"/>
              </a:rPr>
              <a:t>Supporting better care at home across the region</a:t>
            </a:r>
          </a:p>
          <a:p>
            <a:r>
              <a:rPr lang="en-US">
                <a:latin typeface="Raleway"/>
              </a:rPr>
              <a:t>Ward clerk and emergency consultant</a:t>
            </a:r>
          </a:p>
          <a:p>
            <a:pPr marL="0" indent="0">
              <a:buNone/>
            </a:pPr>
            <a:endParaRPr lang="en-US"/>
          </a:p>
          <a:p>
            <a:pPr marL="0" indent="0">
              <a:buNone/>
            </a:pPr>
            <a:endParaRPr lang="en-US"/>
          </a:p>
          <a:p>
            <a:r>
              <a:rPr lang="en-US"/>
              <a:t>Grampians region - VVED</a:t>
            </a:r>
          </a:p>
        </p:txBody>
      </p:sp>
    </p:spTree>
    <p:extLst>
      <p:ext uri="{BB962C8B-B14F-4D97-AF65-F5344CB8AC3E}">
        <p14:creationId xmlns:p14="http://schemas.microsoft.com/office/powerpoint/2010/main" val="284985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A500-DEEA-ABF4-7934-919837ED2D3E}"/>
              </a:ext>
            </a:extLst>
          </p:cNvPr>
          <p:cNvSpPr>
            <a:spLocks noGrp="1"/>
          </p:cNvSpPr>
          <p:nvPr>
            <p:ph type="title"/>
          </p:nvPr>
        </p:nvSpPr>
        <p:spPr/>
        <p:txBody>
          <a:bodyPr/>
          <a:lstStyle/>
          <a:p>
            <a:r>
              <a:rPr lang="en-US">
                <a:latin typeface="Raleway"/>
              </a:rPr>
              <a:t>Priority Primary Care </a:t>
            </a:r>
            <a:r>
              <a:rPr lang="en-US" err="1">
                <a:latin typeface="Raleway"/>
              </a:rPr>
              <a:t>Centres</a:t>
            </a:r>
            <a:r>
              <a:rPr lang="en-US">
                <a:latin typeface="Raleway"/>
              </a:rPr>
              <a:t> (PPCC)</a:t>
            </a:r>
          </a:p>
        </p:txBody>
      </p:sp>
      <p:sp>
        <p:nvSpPr>
          <p:cNvPr id="3" name="Content Placeholder 2">
            <a:extLst>
              <a:ext uri="{FF2B5EF4-FFF2-40B4-BE49-F238E27FC236}">
                <a16:creationId xmlns:a16="http://schemas.microsoft.com/office/drawing/2014/main" id="{B51C0B48-46A0-8FCE-393A-1F1FEA4C1B7F}"/>
              </a:ext>
            </a:extLst>
          </p:cNvPr>
          <p:cNvSpPr>
            <a:spLocks noGrp="1"/>
          </p:cNvSpPr>
          <p:nvPr>
            <p:ph idx="1"/>
          </p:nvPr>
        </p:nvSpPr>
        <p:spPr/>
        <p:txBody>
          <a:bodyPr vert="horz" lIns="0" tIns="36000" rIns="0" bIns="36000" rtlCol="0" anchor="t">
            <a:normAutofit lnSpcReduction="10000"/>
          </a:bodyPr>
          <a:lstStyle/>
          <a:p>
            <a:pPr marL="0" indent="0">
              <a:buNone/>
            </a:pPr>
            <a:r>
              <a:rPr lang="en-US" sz="2800" b="1">
                <a:solidFill>
                  <a:srgbClr val="003D69"/>
                </a:solidFill>
                <a:latin typeface="Raleway"/>
                <a:ea typeface="+mj-ea"/>
                <a:cs typeface="+mj-cs"/>
              </a:rPr>
              <a:t>Ballarat</a:t>
            </a:r>
          </a:p>
          <a:p>
            <a:pPr marL="0" indent="0">
              <a:buNone/>
            </a:pPr>
            <a:r>
              <a:rPr lang="en-US" sz="1900">
                <a:latin typeface="Raleway"/>
              </a:rPr>
              <a:t>Opening VERY soon, </a:t>
            </a:r>
          </a:p>
          <a:p>
            <a:pPr marL="0" indent="0">
              <a:buNone/>
            </a:pPr>
            <a:r>
              <a:rPr lang="en-US" sz="1400" b="1">
                <a:latin typeface="Raleway"/>
              </a:rPr>
              <a:t>Hours: Monday- Friday 10am-8pm </a:t>
            </a:r>
            <a:endParaRPr lang="en-US" sz="1400" b="1"/>
          </a:p>
          <a:p>
            <a:pPr marL="0" indent="0">
              <a:buNone/>
            </a:pPr>
            <a:r>
              <a:rPr lang="en-US" sz="1400" b="1">
                <a:latin typeface="Raleway"/>
              </a:rPr>
              <a:t>Saturday- 10am- 2pm</a:t>
            </a:r>
            <a:endParaRPr lang="en-US" sz="1400" b="1"/>
          </a:p>
          <a:p>
            <a:pPr marL="0" indent="0">
              <a:buNone/>
            </a:pPr>
            <a:r>
              <a:rPr lang="en-US" sz="1400" b="1">
                <a:latin typeface="Raleway"/>
              </a:rPr>
              <a:t>Sunday- closed</a:t>
            </a:r>
            <a:endParaRPr lang="en-US" sz="1400" b="1"/>
          </a:p>
          <a:p>
            <a:pPr marL="0" indent="0" algn="ctr">
              <a:buNone/>
            </a:pPr>
            <a:r>
              <a:rPr lang="en-US" sz="2000" b="1">
                <a:latin typeface="Raleway"/>
              </a:rPr>
              <a:t>PPCC's are for urgent care, not emergency care</a:t>
            </a:r>
            <a:endParaRPr lang="en-US" sz="2000" b="1"/>
          </a:p>
          <a:p>
            <a:pPr marL="0" indent="0" algn="ctr">
              <a:buNone/>
            </a:pPr>
            <a:endParaRPr lang="en-US" sz="2000" b="1">
              <a:solidFill>
                <a:srgbClr val="000000"/>
              </a:solidFill>
              <a:latin typeface="Raleway"/>
              <a:ea typeface="+mj-ea"/>
              <a:cs typeface="+mj-cs"/>
            </a:endParaRPr>
          </a:p>
          <a:p>
            <a:pPr marL="0" indent="0">
              <a:buNone/>
            </a:pPr>
            <a:r>
              <a:rPr lang="en-US" sz="2800" b="1">
                <a:solidFill>
                  <a:srgbClr val="003D69"/>
                </a:solidFill>
                <a:latin typeface="Raleway"/>
                <a:ea typeface="+mj-ea"/>
                <a:cs typeface="+mj-cs"/>
              </a:rPr>
              <a:t>Geelong/Bellarine</a:t>
            </a:r>
          </a:p>
          <a:p>
            <a:pPr marL="0" indent="0">
              <a:buNone/>
            </a:pPr>
            <a:r>
              <a:rPr lang="en-US" sz="2000">
                <a:latin typeface="Raleway"/>
              </a:rPr>
              <a:t>EOI's released, closing COB </a:t>
            </a:r>
            <a:r>
              <a:rPr lang="en-US" sz="2000" b="1">
                <a:latin typeface="Raleway"/>
              </a:rPr>
              <a:t>November 4th.</a:t>
            </a:r>
            <a:r>
              <a:rPr lang="en-US" sz="2000">
                <a:latin typeface="Raleway"/>
              </a:rPr>
              <a:t> </a:t>
            </a:r>
            <a:endParaRPr lang="en-US" sz="2000"/>
          </a:p>
          <a:p>
            <a:pPr marL="342900" indent="-342900"/>
            <a:r>
              <a:rPr lang="en-US" sz="1600">
                <a:latin typeface="Raleway"/>
              </a:rPr>
              <a:t>EOI's have been sent to practice managers within Geelong/Bellarine area</a:t>
            </a:r>
          </a:p>
          <a:p>
            <a:pPr marL="342900" indent="-342900"/>
            <a:r>
              <a:rPr lang="en-US" sz="1600">
                <a:latin typeface="Raleway"/>
              </a:rPr>
              <a:t>Additional communications/EOI's will be provided by Friday</a:t>
            </a:r>
          </a:p>
          <a:p>
            <a:pPr marL="342900" indent="-342900"/>
            <a:r>
              <a:rPr lang="en-US" sz="1600">
                <a:latin typeface="Raleway"/>
              </a:rPr>
              <a:t>Will provide link to market briefing session recording</a:t>
            </a:r>
            <a:endParaRPr lang="en-US" sz="1600"/>
          </a:p>
          <a:p>
            <a:pPr marL="342900" indent="-342900"/>
            <a:endParaRPr lang="en-US" sz="2000"/>
          </a:p>
          <a:p>
            <a:pPr marL="0" indent="0">
              <a:buNone/>
            </a:pPr>
            <a:endParaRPr lang="en-US"/>
          </a:p>
        </p:txBody>
      </p:sp>
    </p:spTree>
    <p:extLst>
      <p:ext uri="{BB962C8B-B14F-4D97-AF65-F5344CB8AC3E}">
        <p14:creationId xmlns:p14="http://schemas.microsoft.com/office/powerpoint/2010/main" val="4170601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Epidemiology for Project ECHO</a:t>
            </a:r>
          </a:p>
        </p:txBody>
      </p:sp>
      <p:sp>
        <p:nvSpPr>
          <p:cNvPr id="5" name="Content Placeholder 4"/>
          <p:cNvSpPr>
            <a:spLocks noGrp="1"/>
          </p:cNvSpPr>
          <p:nvPr>
            <p:ph idx="1"/>
          </p:nvPr>
        </p:nvSpPr>
        <p:spPr/>
        <p:txBody>
          <a:bodyPr>
            <a:normAutofit fontScale="92500" lnSpcReduction="10000"/>
          </a:bodyPr>
          <a:lstStyle/>
          <a:p>
            <a:r>
              <a:rPr lang="en-US"/>
              <a:t>Amanda Wade</a:t>
            </a:r>
          </a:p>
          <a:p>
            <a:pPr lvl="1"/>
            <a:r>
              <a:rPr lang="en-US" sz="2200"/>
              <a:t>MBBS FRACP PhD </a:t>
            </a:r>
          </a:p>
          <a:p>
            <a:pPr lvl="1"/>
            <a:r>
              <a:rPr lang="en-US" sz="2200"/>
              <a:t>Infectious Diseases Physician </a:t>
            </a:r>
            <a:r>
              <a:rPr lang="en-US" sz="2200" err="1"/>
              <a:t>Barwon</a:t>
            </a:r>
            <a:r>
              <a:rPr lang="en-US" sz="2200"/>
              <a:t> Health</a:t>
            </a:r>
          </a:p>
          <a:p>
            <a:pPr lvl="1"/>
            <a:r>
              <a:rPr lang="en-US" sz="2200"/>
              <a:t>NHMRC Senior Research Fellow Burnet Institute</a:t>
            </a:r>
          </a:p>
          <a:p>
            <a:pPr marL="457200" lvl="1" indent="0">
              <a:buNone/>
            </a:pPr>
            <a:endParaRPr lang="en-US" sz="2200"/>
          </a:p>
          <a:p>
            <a:r>
              <a:rPr lang="en-US"/>
              <a:t>Why is data interesting?</a:t>
            </a:r>
          </a:p>
          <a:p>
            <a:pPr lvl="1"/>
            <a:r>
              <a:rPr lang="en-US"/>
              <a:t>Data tells stories</a:t>
            </a:r>
          </a:p>
          <a:p>
            <a:pPr lvl="1"/>
            <a:r>
              <a:rPr lang="en-US"/>
              <a:t>Data is currency</a:t>
            </a:r>
          </a:p>
          <a:p>
            <a:pPr lvl="2"/>
            <a:r>
              <a:rPr lang="en-US"/>
              <a:t>To improve health care systems</a:t>
            </a:r>
          </a:p>
          <a:p>
            <a:pPr lvl="2"/>
            <a:r>
              <a:rPr lang="en-US"/>
              <a:t>To save lives</a:t>
            </a:r>
          </a:p>
          <a:p>
            <a:pPr lvl="1"/>
            <a:r>
              <a:rPr lang="en-US"/>
              <a:t>A demonstration using the medium of viral hepatitis</a:t>
            </a:r>
          </a:p>
        </p:txBody>
      </p:sp>
    </p:spTree>
    <p:extLst>
      <p:ext uri="{BB962C8B-B14F-4D97-AF65-F5344CB8AC3E}">
        <p14:creationId xmlns:p14="http://schemas.microsoft.com/office/powerpoint/2010/main" val="2895746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09115" cy="1143000"/>
          </a:xfrm>
        </p:spPr>
        <p:txBody>
          <a:bodyPr/>
          <a:lstStyle/>
          <a:p>
            <a:r>
              <a:rPr lang="en-US"/>
              <a:t>69</a:t>
            </a:r>
            <a:r>
              <a:rPr lang="en-US" baseline="30000"/>
              <a:t>th</a:t>
            </a:r>
            <a:r>
              <a:rPr lang="en-US"/>
              <a:t> World Health Assembly, 2016</a:t>
            </a:r>
          </a:p>
        </p:txBody>
      </p:sp>
      <p:pic>
        <p:nvPicPr>
          <p:cNvPr id="4" name="Content Placeholder 3" descr="Screen Shot 2022-04-01 at 2.15.49 pm.png"/>
          <p:cNvPicPr>
            <a:picLocks noGrp="1" noChangeAspect="1"/>
          </p:cNvPicPr>
          <p:nvPr>
            <p:ph idx="1"/>
          </p:nvPr>
        </p:nvPicPr>
        <p:blipFill>
          <a:blip r:embed="rId3">
            <a:extLst>
              <a:ext uri="{28A0092B-C50C-407E-A947-70E740481C1C}">
                <a14:useLocalDpi xmlns:a14="http://schemas.microsoft.com/office/drawing/2010/main" val="0"/>
              </a:ext>
            </a:extLst>
          </a:blip>
          <a:srcRect t="-6250" b="-6250"/>
          <a:stretch>
            <a:fillRect/>
          </a:stretch>
        </p:blipFill>
        <p:spPr>
          <a:xfrm>
            <a:off x="2054803" y="1600201"/>
            <a:ext cx="7950744" cy="4525963"/>
          </a:xfrm>
        </p:spPr>
      </p:pic>
    </p:spTree>
    <p:extLst>
      <p:ext uri="{BB962C8B-B14F-4D97-AF65-F5344CB8AC3E}">
        <p14:creationId xmlns:p14="http://schemas.microsoft.com/office/powerpoint/2010/main" val="1238292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4639"/>
            <a:ext cx="7348433" cy="756974"/>
          </a:xfrm>
        </p:spPr>
        <p:txBody>
          <a:bodyPr>
            <a:normAutofit/>
          </a:bodyPr>
          <a:lstStyle/>
          <a:p>
            <a:pPr algn="l"/>
            <a:r>
              <a:rPr lang="en-US" sz="2800"/>
              <a:t>Hepatitis C Western Victoria</a:t>
            </a:r>
          </a:p>
        </p:txBody>
      </p:sp>
      <p:pic>
        <p:nvPicPr>
          <p:cNvPr id="4" name="Content Placeholder 3" descr="Screen Shot 2022-10-21 at 3.13.08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061" t="2686" r="2831"/>
          <a:stretch/>
        </p:blipFill>
        <p:spPr>
          <a:xfrm>
            <a:off x="3310210" y="836279"/>
            <a:ext cx="5582715" cy="5983561"/>
          </a:xfrm>
        </p:spPr>
      </p:pic>
      <p:sp>
        <p:nvSpPr>
          <p:cNvPr id="5" name="Left Arrow 4"/>
          <p:cNvSpPr/>
          <p:nvPr/>
        </p:nvSpPr>
        <p:spPr>
          <a:xfrm>
            <a:off x="8555265" y="1087258"/>
            <a:ext cx="774368" cy="330381"/>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 name="TextBox 6"/>
          <p:cNvSpPr txBox="1"/>
          <p:nvPr/>
        </p:nvSpPr>
        <p:spPr>
          <a:xfrm>
            <a:off x="9355031" y="6287575"/>
            <a:ext cx="2694992" cy="215444"/>
          </a:xfrm>
          <a:prstGeom prst="rect">
            <a:avLst/>
          </a:prstGeom>
          <a:noFill/>
        </p:spPr>
        <p:txBody>
          <a:bodyPr wrap="square" rtlCol="0">
            <a:spAutoFit/>
          </a:bodyPr>
          <a:lstStyle/>
          <a:p>
            <a:pPr defTabSz="457200"/>
            <a:r>
              <a:rPr lang="en-US" sz="800">
                <a:solidFill>
                  <a:prstClr val="black"/>
                </a:solidFill>
                <a:latin typeface="Calibri"/>
              </a:rPr>
              <a:t>Viral Hepatitis Mapping report, Doherty Institute, 2020</a:t>
            </a:r>
          </a:p>
        </p:txBody>
      </p:sp>
    </p:spTree>
    <p:extLst>
      <p:ext uri="{BB962C8B-B14F-4D97-AF65-F5344CB8AC3E}">
        <p14:creationId xmlns:p14="http://schemas.microsoft.com/office/powerpoint/2010/main" val="3994780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a:t>Western Victoria hepatitis C success story</a:t>
            </a:r>
          </a:p>
        </p:txBody>
      </p:sp>
      <p:pic>
        <p:nvPicPr>
          <p:cNvPr id="6" name="Content Placeholder 5" descr="image001.jpg"/>
          <p:cNvPicPr>
            <a:picLocks noGrp="1" noChangeAspect="1"/>
          </p:cNvPicPr>
          <p:nvPr>
            <p:ph idx="1"/>
          </p:nvPr>
        </p:nvPicPr>
        <p:blipFill>
          <a:blip r:embed="rId2">
            <a:extLst>
              <a:ext uri="{28A0092B-C50C-407E-A947-70E740481C1C}">
                <a14:useLocalDpi xmlns:a14="http://schemas.microsoft.com/office/drawing/2010/main" val="0"/>
              </a:ext>
            </a:extLst>
          </a:blip>
          <a:srcRect l="5450" r="5450"/>
          <a:stretch>
            <a:fillRect/>
          </a:stretch>
        </p:blipFill>
        <p:spPr>
          <a:xfrm>
            <a:off x="5354579" y="1240270"/>
            <a:ext cx="4558828" cy="2872062"/>
          </a:xfrm>
        </p:spPr>
      </p:pic>
      <p:pic>
        <p:nvPicPr>
          <p:cNvPr id="4" name="Content Placeholder 3" descr="Resized_20201111_134437_5429.jpeg"/>
          <p:cNvPicPr>
            <a:picLocks noGrp="1" noChangeAspect="1"/>
          </p:cNvPicPr>
          <p:nvPr/>
        </p:nvPicPr>
        <p:blipFill>
          <a:blip r:embed="rId3" cstate="email">
            <a:extLst>
              <a:ext uri="{28A0092B-C50C-407E-A947-70E740481C1C}">
                <a14:useLocalDpi xmlns:a14="http://schemas.microsoft.com/office/drawing/2010/main" val="0"/>
              </a:ext>
            </a:extLst>
          </a:blip>
          <a:srcRect t="5966" b="5966"/>
          <a:stretch>
            <a:fillRect/>
          </a:stretch>
        </p:blipFill>
        <p:spPr>
          <a:xfrm>
            <a:off x="5625971" y="4112332"/>
            <a:ext cx="3686375" cy="2322416"/>
          </a:xfrm>
          <a:prstGeom prst="rect">
            <a:avLst/>
          </a:prstGeom>
        </p:spPr>
      </p:pic>
      <p:pic>
        <p:nvPicPr>
          <p:cNvPr id="5" name="Picture 4" descr="Liver Clinic team photo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8773" y="2839562"/>
            <a:ext cx="3394055" cy="2545541"/>
          </a:xfrm>
          <a:prstGeom prst="rect">
            <a:avLst/>
          </a:prstGeom>
        </p:spPr>
      </p:pic>
      <p:pic>
        <p:nvPicPr>
          <p:cNvPr id="7" name="Picture 6"/>
          <p:cNvPicPr>
            <a:picLocks noChangeAspect="1"/>
          </p:cNvPicPr>
          <p:nvPr/>
        </p:nvPicPr>
        <p:blipFill>
          <a:blip r:embed="rId5"/>
          <a:stretch>
            <a:fillRect/>
          </a:stretch>
        </p:blipFill>
        <p:spPr>
          <a:xfrm>
            <a:off x="1857576" y="5412266"/>
            <a:ext cx="3373379" cy="1445734"/>
          </a:xfrm>
          <a:prstGeom prst="rect">
            <a:avLst/>
          </a:prstGeom>
        </p:spPr>
      </p:pic>
      <p:pic>
        <p:nvPicPr>
          <p:cNvPr id="8" name="Picture 7"/>
          <p:cNvPicPr/>
          <p:nvPr/>
        </p:nvPicPr>
        <p:blipFill>
          <a:blip r:embed="rId6"/>
          <a:stretch>
            <a:fillRect/>
          </a:stretch>
        </p:blipFill>
        <p:spPr>
          <a:xfrm>
            <a:off x="1857576" y="1713733"/>
            <a:ext cx="3065145" cy="621030"/>
          </a:xfrm>
          <a:prstGeom prst="rect">
            <a:avLst/>
          </a:prstGeom>
        </p:spPr>
      </p:pic>
      <p:pic>
        <p:nvPicPr>
          <p:cNvPr id="9" name="Picture 8" descr="BI Logo CMYK_HOR.eps"/>
          <p:cNvPicPr/>
          <p:nvPr/>
        </p:nvPicPr>
        <p:blipFill>
          <a:blip r:embed="rId7">
            <a:extLst>
              <a:ext uri="{28A0092B-C50C-407E-A947-70E740481C1C}">
                <a14:useLocalDpi xmlns:a14="http://schemas.microsoft.com/office/drawing/2010/main" val="0"/>
              </a:ext>
            </a:extLst>
          </a:blip>
          <a:stretch>
            <a:fillRect/>
          </a:stretch>
        </p:blipFill>
        <p:spPr>
          <a:xfrm>
            <a:off x="8007519" y="5164002"/>
            <a:ext cx="2188210" cy="819150"/>
          </a:xfrm>
          <a:prstGeom prst="rect">
            <a:avLst/>
          </a:prstGeom>
          <a:solidFill>
            <a:schemeClr val="bg1"/>
          </a:solidFill>
        </p:spPr>
      </p:pic>
      <p:pic>
        <p:nvPicPr>
          <p:cNvPr id="10" name="Picture 9" descr="Screen Shot 2018-08-10 at 9.37.3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8370" y="3750978"/>
            <a:ext cx="1608915" cy="1413025"/>
          </a:xfrm>
          <a:prstGeom prst="rect">
            <a:avLst/>
          </a:prstGeom>
        </p:spPr>
      </p:pic>
    </p:spTree>
    <p:extLst>
      <p:ext uri="{BB962C8B-B14F-4D97-AF65-F5344CB8AC3E}">
        <p14:creationId xmlns:p14="http://schemas.microsoft.com/office/powerpoint/2010/main" val="1731792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a:t>Hepatitis B in Western Victoria</a:t>
            </a:r>
          </a:p>
        </p:txBody>
      </p:sp>
      <p:pic>
        <p:nvPicPr>
          <p:cNvPr id="4" name="Content Placeholder 3" descr="Screen Shot 2022-10-21 at 3.12.01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37" t="1599" r="1533"/>
          <a:stretch/>
        </p:blipFill>
        <p:spPr>
          <a:xfrm>
            <a:off x="2959163" y="1234317"/>
            <a:ext cx="5296679" cy="5531961"/>
          </a:xfrm>
        </p:spPr>
      </p:pic>
      <p:sp>
        <p:nvSpPr>
          <p:cNvPr id="5" name="Left Arrow 4"/>
          <p:cNvSpPr/>
          <p:nvPr/>
        </p:nvSpPr>
        <p:spPr>
          <a:xfrm>
            <a:off x="6242485" y="5186055"/>
            <a:ext cx="774368" cy="330381"/>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 name="TextBox 5"/>
          <p:cNvSpPr txBox="1"/>
          <p:nvPr/>
        </p:nvSpPr>
        <p:spPr>
          <a:xfrm>
            <a:off x="8978587" y="6060438"/>
            <a:ext cx="2782318" cy="338554"/>
          </a:xfrm>
          <a:prstGeom prst="rect">
            <a:avLst/>
          </a:prstGeom>
          <a:noFill/>
        </p:spPr>
        <p:txBody>
          <a:bodyPr wrap="square" rtlCol="0">
            <a:spAutoFit/>
          </a:bodyPr>
          <a:lstStyle/>
          <a:p>
            <a:pPr defTabSz="457200"/>
            <a:r>
              <a:rPr lang="en-US" sz="800">
                <a:solidFill>
                  <a:prstClr val="black"/>
                </a:solidFill>
                <a:latin typeface="Calibri"/>
              </a:rPr>
              <a:t>Viral Hepatitis Mapping report, Doherty Institute, 2020</a:t>
            </a:r>
          </a:p>
          <a:p>
            <a:pPr defTabSz="457200"/>
            <a:endParaRPr lang="en-US" sz="800">
              <a:solidFill>
                <a:prstClr val="black"/>
              </a:solidFill>
              <a:latin typeface="Calibri"/>
            </a:endParaRPr>
          </a:p>
        </p:txBody>
      </p:sp>
      <p:sp>
        <p:nvSpPr>
          <p:cNvPr id="7" name="TextBox 6"/>
          <p:cNvSpPr txBox="1"/>
          <p:nvPr/>
        </p:nvSpPr>
        <p:spPr>
          <a:xfrm>
            <a:off x="8393614" y="2426242"/>
            <a:ext cx="3325988" cy="1477328"/>
          </a:xfrm>
          <a:prstGeom prst="rect">
            <a:avLst/>
          </a:prstGeom>
          <a:noFill/>
        </p:spPr>
        <p:txBody>
          <a:bodyPr wrap="square" rtlCol="0">
            <a:spAutoFit/>
          </a:bodyPr>
          <a:lstStyle/>
          <a:p>
            <a:pPr defTabSz="457200"/>
            <a:r>
              <a:rPr lang="en-US">
                <a:solidFill>
                  <a:prstClr val="black"/>
                </a:solidFill>
                <a:latin typeface="Calibri"/>
              </a:rPr>
              <a:t>Progress towards 2022 National target: of every </a:t>
            </a:r>
            <a:r>
              <a:rPr lang="en-US">
                <a:solidFill>
                  <a:srgbClr val="FF0000"/>
                </a:solidFill>
                <a:latin typeface="Calibri"/>
              </a:rPr>
              <a:t>4 </a:t>
            </a:r>
            <a:r>
              <a:rPr lang="en-US">
                <a:solidFill>
                  <a:prstClr val="black"/>
                </a:solidFill>
                <a:latin typeface="Calibri"/>
              </a:rPr>
              <a:t>people living with hepatitis B in Western Victoria that need treatment, only </a:t>
            </a:r>
            <a:r>
              <a:rPr lang="en-US">
                <a:solidFill>
                  <a:srgbClr val="FF0000"/>
                </a:solidFill>
                <a:latin typeface="Calibri"/>
              </a:rPr>
              <a:t>1</a:t>
            </a:r>
            <a:r>
              <a:rPr lang="en-US">
                <a:solidFill>
                  <a:prstClr val="black"/>
                </a:solidFill>
                <a:latin typeface="Calibri"/>
              </a:rPr>
              <a:t> is treated</a:t>
            </a:r>
          </a:p>
        </p:txBody>
      </p:sp>
    </p:spTree>
    <p:extLst>
      <p:ext uri="{BB962C8B-B14F-4D97-AF65-F5344CB8AC3E}">
        <p14:creationId xmlns:p14="http://schemas.microsoft.com/office/powerpoint/2010/main" val="355293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AU" sz="3100"/>
              <a:t>Why is this a problem?</a:t>
            </a:r>
            <a:endParaRPr lang="en-US" sz="2200"/>
          </a:p>
        </p:txBody>
      </p:sp>
      <p:pic>
        <p:nvPicPr>
          <p:cNvPr id="6" name="Content Placeholder 5" descr="Screen Shot 2022-10-21 at 3.54.33 pm.png"/>
          <p:cNvPicPr>
            <a:picLocks noGrp="1" noChangeAspect="1"/>
          </p:cNvPicPr>
          <p:nvPr>
            <p:ph sz="half" idx="1"/>
          </p:nvPr>
        </p:nvPicPr>
        <p:blipFill>
          <a:blip r:embed="rId2">
            <a:extLst>
              <a:ext uri="{28A0092B-C50C-407E-A947-70E740481C1C}">
                <a14:useLocalDpi xmlns:a14="http://schemas.microsoft.com/office/drawing/2010/main" val="0"/>
              </a:ext>
            </a:extLst>
          </a:blip>
          <a:srcRect t="-19498" b="-19498"/>
          <a:stretch>
            <a:fillRect/>
          </a:stretch>
        </p:blipFill>
        <p:spPr/>
      </p:pic>
      <p:sp>
        <p:nvSpPr>
          <p:cNvPr id="5" name="Content Placeholder 4"/>
          <p:cNvSpPr>
            <a:spLocks noGrp="1"/>
          </p:cNvSpPr>
          <p:nvPr>
            <p:ph sz="half" idx="2"/>
          </p:nvPr>
        </p:nvSpPr>
        <p:spPr/>
        <p:txBody>
          <a:bodyPr>
            <a:normAutofit fontScale="85000" lnSpcReduction="20000"/>
          </a:bodyPr>
          <a:lstStyle/>
          <a:p>
            <a:r>
              <a:rPr lang="en-US"/>
              <a:t>2.1</a:t>
            </a:r>
            <a:r>
              <a:rPr lang="mr-IN"/>
              <a:t>–</a:t>
            </a:r>
            <a:r>
              <a:rPr lang="en-US"/>
              <a:t>6% of people living with hepatitis B develop cirrhosis annually</a:t>
            </a:r>
          </a:p>
          <a:p>
            <a:r>
              <a:rPr lang="en-US"/>
              <a:t>In Australia hepatocellular carcinoma (HCC) incidence has increased markedly</a:t>
            </a:r>
          </a:p>
          <a:p>
            <a:r>
              <a:rPr lang="en-US"/>
              <a:t>Annual incidence of HCC in people living with hepatitis B</a:t>
            </a:r>
          </a:p>
          <a:p>
            <a:pPr lvl="1"/>
            <a:r>
              <a:rPr lang="en-US"/>
              <a:t>1% in non-cirrhotic</a:t>
            </a:r>
          </a:p>
          <a:p>
            <a:pPr lvl="1"/>
            <a:r>
              <a:rPr lang="en-US"/>
              <a:t>2-3% in cirrhotic</a:t>
            </a:r>
          </a:p>
          <a:p>
            <a:r>
              <a:rPr lang="en-US"/>
              <a:t>Hepatitis B treatment prevents cirrhosis and significantly decreases risk of developing HCC</a:t>
            </a:r>
          </a:p>
          <a:p>
            <a:r>
              <a:rPr lang="en-US"/>
              <a:t>The overall 5-year survival with for HCC in Australia is 20%</a:t>
            </a:r>
          </a:p>
          <a:p>
            <a:endParaRPr lang="en-US"/>
          </a:p>
        </p:txBody>
      </p:sp>
      <p:sp>
        <p:nvSpPr>
          <p:cNvPr id="7" name="TextBox 6"/>
          <p:cNvSpPr txBox="1"/>
          <p:nvPr/>
        </p:nvSpPr>
        <p:spPr>
          <a:xfrm>
            <a:off x="1981201" y="6442442"/>
            <a:ext cx="2000129" cy="215444"/>
          </a:xfrm>
          <a:prstGeom prst="rect">
            <a:avLst/>
          </a:prstGeom>
          <a:noFill/>
        </p:spPr>
        <p:txBody>
          <a:bodyPr wrap="square" rtlCol="0">
            <a:spAutoFit/>
          </a:bodyPr>
          <a:lstStyle/>
          <a:p>
            <a:pPr defTabSz="457200"/>
            <a:r>
              <a:rPr lang="en-US" sz="800">
                <a:solidFill>
                  <a:prstClr val="black"/>
                </a:solidFill>
                <a:latin typeface="Calibri"/>
              </a:rPr>
              <a:t>GESA HCC consensus guidelines, 2020</a:t>
            </a:r>
          </a:p>
        </p:txBody>
      </p:sp>
      <p:sp>
        <p:nvSpPr>
          <p:cNvPr id="8" name="TextBox 7"/>
          <p:cNvSpPr txBox="1"/>
          <p:nvPr/>
        </p:nvSpPr>
        <p:spPr>
          <a:xfrm>
            <a:off x="6304434" y="6442442"/>
            <a:ext cx="2539928" cy="215444"/>
          </a:xfrm>
          <a:prstGeom prst="rect">
            <a:avLst/>
          </a:prstGeom>
          <a:noFill/>
        </p:spPr>
        <p:txBody>
          <a:bodyPr wrap="square" rtlCol="0">
            <a:spAutoFit/>
          </a:bodyPr>
          <a:lstStyle/>
          <a:p>
            <a:pPr defTabSz="457200"/>
            <a:r>
              <a:rPr lang="en-US" sz="800">
                <a:solidFill>
                  <a:prstClr val="black"/>
                </a:solidFill>
                <a:latin typeface="Calibri"/>
              </a:rPr>
              <a:t>GESA HBV consensus guidelines 2022</a:t>
            </a:r>
          </a:p>
        </p:txBody>
      </p:sp>
    </p:spTree>
    <p:extLst>
      <p:ext uri="{BB962C8B-B14F-4D97-AF65-F5344CB8AC3E}">
        <p14:creationId xmlns:p14="http://schemas.microsoft.com/office/powerpoint/2010/main" val="659170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What is the story of this hepatitis B data?</a:t>
            </a:r>
          </a:p>
        </p:txBody>
      </p:sp>
      <p:pic>
        <p:nvPicPr>
          <p:cNvPr id="4" name="Content Placeholder 3" descr="Screen Shot 2022-05-19 at 2.05.42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15875" b="17723"/>
          <a:stretch/>
        </p:blipFill>
        <p:spPr>
          <a:xfrm>
            <a:off x="1981200" y="1600200"/>
            <a:ext cx="7620000" cy="4670614"/>
          </a:xfrm>
        </p:spPr>
      </p:pic>
      <p:sp>
        <p:nvSpPr>
          <p:cNvPr id="5" name="TextBox 4"/>
          <p:cNvSpPr txBox="1"/>
          <p:nvPr/>
        </p:nvSpPr>
        <p:spPr>
          <a:xfrm>
            <a:off x="3636857" y="6540527"/>
            <a:ext cx="6630770" cy="276999"/>
          </a:xfrm>
          <a:prstGeom prst="rect">
            <a:avLst/>
          </a:prstGeom>
          <a:noFill/>
        </p:spPr>
        <p:txBody>
          <a:bodyPr wrap="square" rtlCol="0">
            <a:spAutoFit/>
          </a:bodyPr>
          <a:lstStyle/>
          <a:p>
            <a:pPr defTabSz="457200"/>
            <a:r>
              <a:rPr lang="en-US" sz="1200">
                <a:solidFill>
                  <a:prstClr val="black"/>
                </a:solidFill>
                <a:latin typeface="Calibri"/>
              </a:rPr>
              <a:t>National update on HIV, viral hepatitis and STI in Australia 2009 </a:t>
            </a:r>
            <a:r>
              <a:rPr lang="mr-IN" sz="1200">
                <a:solidFill>
                  <a:prstClr val="black"/>
                </a:solidFill>
                <a:latin typeface="Calibri"/>
                <a:cs typeface="Mangal" panose="02040503050203030202" pitchFamily="18" charset="0"/>
              </a:rPr>
              <a:t>–</a:t>
            </a:r>
            <a:r>
              <a:rPr lang="en-US" sz="1200">
                <a:solidFill>
                  <a:prstClr val="black"/>
                </a:solidFill>
                <a:latin typeface="Calibri"/>
              </a:rPr>
              <a:t> 2018, Kirby Institute</a:t>
            </a:r>
          </a:p>
        </p:txBody>
      </p:sp>
      <p:sp>
        <p:nvSpPr>
          <p:cNvPr id="8" name="Rectangle 7"/>
          <p:cNvSpPr/>
          <p:nvPr/>
        </p:nvSpPr>
        <p:spPr>
          <a:xfrm>
            <a:off x="4299932" y="1433803"/>
            <a:ext cx="5301268" cy="4991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TextBox 10"/>
          <p:cNvSpPr txBox="1"/>
          <p:nvPr/>
        </p:nvSpPr>
        <p:spPr>
          <a:xfrm>
            <a:off x="2861394" y="1230868"/>
            <a:ext cx="3483963" cy="369332"/>
          </a:xfrm>
          <a:prstGeom prst="rect">
            <a:avLst/>
          </a:prstGeom>
          <a:solidFill>
            <a:schemeClr val="bg1"/>
          </a:solidFill>
        </p:spPr>
        <p:txBody>
          <a:bodyPr wrap="square" rtlCol="0">
            <a:spAutoFit/>
          </a:bodyPr>
          <a:lstStyle/>
          <a:p>
            <a:pPr defTabSz="457200"/>
            <a:endParaRPr lang="en-US">
              <a:solidFill>
                <a:prstClr val="black"/>
              </a:solidFill>
              <a:latin typeface="Calibri"/>
            </a:endParaRPr>
          </a:p>
        </p:txBody>
      </p:sp>
      <p:sp>
        <p:nvSpPr>
          <p:cNvPr id="12" name="TextBox 11"/>
          <p:cNvSpPr txBox="1"/>
          <p:nvPr/>
        </p:nvSpPr>
        <p:spPr>
          <a:xfrm>
            <a:off x="6843196" y="4025662"/>
            <a:ext cx="2157810" cy="369332"/>
          </a:xfrm>
          <a:prstGeom prst="rect">
            <a:avLst/>
          </a:prstGeom>
          <a:solidFill>
            <a:srgbClr val="FFFFFF"/>
          </a:solidFill>
        </p:spPr>
        <p:txBody>
          <a:bodyPr wrap="square" rtlCol="0">
            <a:spAutoFit/>
          </a:bodyPr>
          <a:lstStyle/>
          <a:p>
            <a:pPr defTabSz="457200"/>
            <a:endParaRPr lang="en-US">
              <a:solidFill>
                <a:prstClr val="black"/>
              </a:solidFill>
              <a:latin typeface="Calibri"/>
            </a:endParaRPr>
          </a:p>
        </p:txBody>
      </p:sp>
      <p:sp>
        <p:nvSpPr>
          <p:cNvPr id="3" name="Right Brace 2"/>
          <p:cNvSpPr/>
          <p:nvPr/>
        </p:nvSpPr>
        <p:spPr>
          <a:xfrm>
            <a:off x="4625938" y="2467538"/>
            <a:ext cx="354158" cy="53636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9" name="Right Brace 8"/>
          <p:cNvSpPr/>
          <p:nvPr/>
        </p:nvSpPr>
        <p:spPr>
          <a:xfrm>
            <a:off x="6345356" y="3871660"/>
            <a:ext cx="354158" cy="902840"/>
          </a:xfrm>
          <a:prstGeom prst="rightBrace">
            <a:avLst>
              <a:gd name="adj1" fmla="val 1707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0" name="Right Brace 9"/>
          <p:cNvSpPr/>
          <p:nvPr/>
        </p:nvSpPr>
        <p:spPr>
          <a:xfrm>
            <a:off x="7892488" y="4774500"/>
            <a:ext cx="354158" cy="50651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6" name="TextBox 5"/>
          <p:cNvSpPr txBox="1"/>
          <p:nvPr/>
        </p:nvSpPr>
        <p:spPr>
          <a:xfrm>
            <a:off x="9695776" y="1817099"/>
            <a:ext cx="1992849" cy="1477328"/>
          </a:xfrm>
          <a:prstGeom prst="rect">
            <a:avLst/>
          </a:prstGeom>
          <a:noFill/>
        </p:spPr>
        <p:txBody>
          <a:bodyPr wrap="square" rtlCol="0">
            <a:spAutoFit/>
          </a:bodyPr>
          <a:lstStyle/>
          <a:p>
            <a:r>
              <a:rPr lang="en-US"/>
              <a:t>Blue brackets indicate 2022 National Strategy test and treat targets</a:t>
            </a:r>
          </a:p>
        </p:txBody>
      </p:sp>
      <p:sp>
        <p:nvSpPr>
          <p:cNvPr id="7" name="Right Brace 6"/>
          <p:cNvSpPr/>
          <p:nvPr/>
        </p:nvSpPr>
        <p:spPr>
          <a:xfrm>
            <a:off x="5049238" y="1868721"/>
            <a:ext cx="289118" cy="1073740"/>
          </a:xfrm>
          <a:prstGeom prst="rightBrace">
            <a:avLst>
              <a:gd name="adj1" fmla="val 44043"/>
              <a:gd name="adj2" fmla="val 50000"/>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ight Brace 12"/>
          <p:cNvSpPr/>
          <p:nvPr/>
        </p:nvSpPr>
        <p:spPr>
          <a:xfrm>
            <a:off x="8392262" y="4769884"/>
            <a:ext cx="289118" cy="482781"/>
          </a:xfrm>
          <a:prstGeom prst="rightBrace">
            <a:avLst>
              <a:gd name="adj1" fmla="val 44043"/>
              <a:gd name="adj2" fmla="val 50000"/>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9716428" y="3283167"/>
            <a:ext cx="1765684" cy="1754327"/>
          </a:xfrm>
          <a:prstGeom prst="rect">
            <a:avLst/>
          </a:prstGeom>
          <a:noFill/>
        </p:spPr>
        <p:txBody>
          <a:bodyPr wrap="square" rtlCol="0">
            <a:spAutoFit/>
          </a:bodyPr>
          <a:lstStyle/>
          <a:p>
            <a:r>
              <a:rPr lang="en-US"/>
              <a:t>Green brackets indicate 2030 WHO Strategy programmatic test and treat  targets</a:t>
            </a:r>
          </a:p>
        </p:txBody>
      </p:sp>
    </p:spTree>
    <p:extLst>
      <p:ext uri="{BB962C8B-B14F-4D97-AF65-F5344CB8AC3E}">
        <p14:creationId xmlns:p14="http://schemas.microsoft.com/office/powerpoint/2010/main" val="185306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EDDB-3DF3-A849-A830-968DDD6C35FA}"/>
              </a:ext>
            </a:extLst>
          </p:cNvPr>
          <p:cNvSpPr>
            <a:spLocks noGrp="1"/>
          </p:cNvSpPr>
          <p:nvPr>
            <p:ph type="title"/>
          </p:nvPr>
        </p:nvSpPr>
        <p:spPr>
          <a:xfrm>
            <a:off x="720000" y="540000"/>
            <a:ext cx="10672200" cy="515901"/>
          </a:xfrm>
        </p:spPr>
        <p:txBody>
          <a:bodyPr/>
          <a:lstStyle/>
          <a:p>
            <a:r>
              <a:rPr lang="en-US">
                <a:latin typeface="Raleway"/>
              </a:rPr>
              <a:t>Acknowledgement of Countries  </a:t>
            </a:r>
            <a:endParaRPr lang="en-US"/>
          </a:p>
        </p:txBody>
      </p:sp>
      <p:sp>
        <p:nvSpPr>
          <p:cNvPr id="3" name="Content Placeholder 2">
            <a:extLst>
              <a:ext uri="{FF2B5EF4-FFF2-40B4-BE49-F238E27FC236}">
                <a16:creationId xmlns:a16="http://schemas.microsoft.com/office/drawing/2014/main" id="{F5147A43-71AC-DF46-A813-6D35533E2AFF}"/>
              </a:ext>
            </a:extLst>
          </p:cNvPr>
          <p:cNvSpPr>
            <a:spLocks noGrp="1"/>
          </p:cNvSpPr>
          <p:nvPr>
            <p:ph idx="13"/>
          </p:nvPr>
        </p:nvSpPr>
        <p:spPr>
          <a:xfrm>
            <a:off x="4097130" y="1314245"/>
            <a:ext cx="7787932" cy="4500000"/>
          </a:xfrm>
        </p:spPr>
        <p:txBody>
          <a:bodyPr vert="horz" lIns="0" tIns="36000" rIns="0" bIns="36000" rtlCol="0" anchor="t">
            <a:normAutofit fontScale="55000" lnSpcReduction="20000"/>
          </a:bodyPr>
          <a:lstStyle/>
          <a:p>
            <a:pPr marL="0" indent="0">
              <a:lnSpc>
                <a:spcPct val="160000"/>
              </a:lnSpc>
              <a:buNone/>
            </a:pPr>
            <a:r>
              <a:rPr lang="en-AU" sz="2900" b="1">
                <a:solidFill>
                  <a:schemeClr val="accent1">
                    <a:lumMod val="50000"/>
                  </a:schemeClr>
                </a:solidFill>
                <a:latin typeface="Raleway"/>
              </a:rPr>
              <a:t>I’d like to begin by acknowledging the Traditional Owners and custodians of the lands and waterways from which we are all zooming in from today. </a:t>
            </a:r>
            <a:endParaRPr lang="en-AU" sz="2900" b="1">
              <a:solidFill>
                <a:schemeClr val="accent1">
                  <a:lumMod val="50000"/>
                </a:schemeClr>
              </a:solidFill>
            </a:endParaRPr>
          </a:p>
          <a:p>
            <a:pPr>
              <a:lnSpc>
                <a:spcPct val="160000"/>
              </a:lnSpc>
              <a:buFont typeface="Arial"/>
              <a:buChar char="•"/>
            </a:pPr>
            <a:r>
              <a:rPr lang="en-AU" sz="2200" b="1">
                <a:solidFill>
                  <a:srgbClr val="003D64"/>
                </a:solidFill>
                <a:latin typeface="Raleway"/>
              </a:rPr>
              <a:t>the </a:t>
            </a:r>
            <a:r>
              <a:rPr lang="en-AU" sz="2200" b="1" err="1">
                <a:solidFill>
                  <a:srgbClr val="003D64"/>
                </a:solidFill>
                <a:latin typeface="Raleway"/>
              </a:rPr>
              <a:t>Wadda</a:t>
            </a:r>
            <a:r>
              <a:rPr lang="en-AU" sz="2200" b="1">
                <a:solidFill>
                  <a:srgbClr val="003D64"/>
                </a:solidFill>
                <a:latin typeface="Raleway"/>
              </a:rPr>
              <a:t> Wurrung, </a:t>
            </a:r>
            <a:r>
              <a:rPr lang="en-AU" sz="2200" b="1" err="1">
                <a:solidFill>
                  <a:srgbClr val="003D64"/>
                </a:solidFill>
                <a:latin typeface="Raleway"/>
              </a:rPr>
              <a:t>Gulidjan</a:t>
            </a:r>
            <a:r>
              <a:rPr lang="en-AU" sz="2200" b="1">
                <a:solidFill>
                  <a:srgbClr val="003D64"/>
                </a:solidFill>
                <a:latin typeface="Raleway"/>
              </a:rPr>
              <a:t>, </a:t>
            </a:r>
            <a:r>
              <a:rPr lang="en-AU" sz="2200" b="1" err="1">
                <a:solidFill>
                  <a:srgbClr val="003D64"/>
                </a:solidFill>
                <a:latin typeface="Raleway"/>
              </a:rPr>
              <a:t>Gadubanud</a:t>
            </a:r>
            <a:r>
              <a:rPr lang="en-AU" sz="2200" b="1">
                <a:solidFill>
                  <a:srgbClr val="003D64"/>
                </a:solidFill>
                <a:latin typeface="Raleway"/>
              </a:rPr>
              <a:t>, </a:t>
            </a:r>
            <a:r>
              <a:rPr lang="en-AU" sz="2200" b="1" err="1">
                <a:solidFill>
                  <a:srgbClr val="003D64"/>
                </a:solidFill>
                <a:latin typeface="Raleway"/>
              </a:rPr>
              <a:t>Keeray</a:t>
            </a:r>
            <a:r>
              <a:rPr lang="en-AU" sz="2200" b="1">
                <a:solidFill>
                  <a:srgbClr val="003D64"/>
                </a:solidFill>
                <a:latin typeface="Raleway"/>
              </a:rPr>
              <a:t> Wurrung, Peek Wurrung, </a:t>
            </a:r>
            <a:r>
              <a:rPr lang="en-AU" sz="2200" b="1" err="1">
                <a:solidFill>
                  <a:srgbClr val="003D64"/>
                </a:solidFill>
                <a:latin typeface="Raleway"/>
              </a:rPr>
              <a:t>Gunditjmara</a:t>
            </a:r>
            <a:r>
              <a:rPr lang="en-AU" sz="2200" b="1">
                <a:solidFill>
                  <a:srgbClr val="003D64"/>
                </a:solidFill>
                <a:latin typeface="Raleway"/>
              </a:rPr>
              <a:t>, </a:t>
            </a:r>
            <a:r>
              <a:rPr lang="en-AU" sz="2200" b="1" err="1">
                <a:solidFill>
                  <a:srgbClr val="003D64"/>
                </a:solidFill>
                <a:latin typeface="Raleway"/>
              </a:rPr>
              <a:t>Djab</a:t>
            </a:r>
            <a:r>
              <a:rPr lang="en-AU" sz="2200" b="1">
                <a:solidFill>
                  <a:srgbClr val="003D64"/>
                </a:solidFill>
                <a:latin typeface="Raleway"/>
              </a:rPr>
              <a:t> Wurrung, </a:t>
            </a:r>
            <a:r>
              <a:rPr lang="en-AU" sz="2200" b="1" err="1">
                <a:solidFill>
                  <a:srgbClr val="003D64"/>
                </a:solidFill>
                <a:latin typeface="Raleway"/>
              </a:rPr>
              <a:t>Wotjobaluk</a:t>
            </a:r>
            <a:r>
              <a:rPr lang="en-AU" sz="2200" b="1">
                <a:solidFill>
                  <a:srgbClr val="003D64"/>
                </a:solidFill>
                <a:latin typeface="Raleway"/>
              </a:rPr>
              <a:t>, </a:t>
            </a:r>
            <a:r>
              <a:rPr lang="en-AU" sz="2200" b="1" err="1">
                <a:solidFill>
                  <a:srgbClr val="003D64"/>
                </a:solidFill>
                <a:latin typeface="Raleway"/>
              </a:rPr>
              <a:t>Dja</a:t>
            </a:r>
            <a:r>
              <a:rPr lang="en-AU" sz="2200" b="1">
                <a:solidFill>
                  <a:srgbClr val="003D64"/>
                </a:solidFill>
                <a:latin typeface="Raleway"/>
              </a:rPr>
              <a:t> </a:t>
            </a:r>
            <a:r>
              <a:rPr lang="en-AU" sz="2200" b="1" err="1">
                <a:solidFill>
                  <a:srgbClr val="003D64"/>
                </a:solidFill>
                <a:latin typeface="Raleway"/>
              </a:rPr>
              <a:t>Dja</a:t>
            </a:r>
            <a:r>
              <a:rPr lang="en-AU" sz="2200" b="1">
                <a:solidFill>
                  <a:srgbClr val="003D64"/>
                </a:solidFill>
                <a:latin typeface="Raleway"/>
              </a:rPr>
              <a:t> Wurrung, </a:t>
            </a:r>
            <a:r>
              <a:rPr lang="en-AU" sz="2200" b="1" err="1">
                <a:solidFill>
                  <a:srgbClr val="003D64"/>
                </a:solidFill>
                <a:latin typeface="Raleway"/>
              </a:rPr>
              <a:t>Jadawadjarli</a:t>
            </a:r>
            <a:r>
              <a:rPr lang="en-AU" sz="2200" b="1">
                <a:solidFill>
                  <a:srgbClr val="003D64"/>
                </a:solidFill>
                <a:latin typeface="Raleway"/>
              </a:rPr>
              <a:t>, </a:t>
            </a:r>
            <a:r>
              <a:rPr lang="en-AU" sz="2200" b="1" err="1">
                <a:solidFill>
                  <a:srgbClr val="003D64"/>
                </a:solidFill>
                <a:latin typeface="Raleway"/>
              </a:rPr>
              <a:t>Wergaia</a:t>
            </a:r>
            <a:r>
              <a:rPr lang="en-AU" sz="2200" b="1">
                <a:solidFill>
                  <a:srgbClr val="003D64"/>
                </a:solidFill>
                <a:latin typeface="Raleway"/>
              </a:rPr>
              <a:t>, </a:t>
            </a:r>
            <a:r>
              <a:rPr lang="en-AU" sz="2200" b="1" err="1">
                <a:solidFill>
                  <a:srgbClr val="003D64"/>
                </a:solidFill>
                <a:latin typeface="Raleway"/>
              </a:rPr>
              <a:t>Jaadwa</a:t>
            </a:r>
            <a:r>
              <a:rPr lang="en-AU" sz="2200" b="1">
                <a:solidFill>
                  <a:srgbClr val="003D64"/>
                </a:solidFill>
                <a:latin typeface="Raleway"/>
              </a:rPr>
              <a:t> and </a:t>
            </a:r>
            <a:r>
              <a:rPr lang="en-AU" sz="2200" b="1" err="1">
                <a:solidFill>
                  <a:srgbClr val="003D64"/>
                </a:solidFill>
                <a:latin typeface="Raleway"/>
              </a:rPr>
              <a:t>Jupagalk</a:t>
            </a:r>
            <a:r>
              <a:rPr lang="en-AU" sz="2200" b="1">
                <a:solidFill>
                  <a:srgbClr val="003D64"/>
                </a:solidFill>
                <a:latin typeface="Raleway"/>
              </a:rPr>
              <a:t> peoples</a:t>
            </a:r>
          </a:p>
          <a:p>
            <a:pPr marL="0" indent="0">
              <a:lnSpc>
                <a:spcPct val="160000"/>
              </a:lnSpc>
              <a:buNone/>
            </a:pPr>
            <a:r>
              <a:rPr lang="en-AU" sz="2900" b="1">
                <a:solidFill>
                  <a:schemeClr val="accent1">
                    <a:lumMod val="50000"/>
                  </a:schemeClr>
                </a:solidFill>
                <a:latin typeface="Raleway"/>
              </a:rPr>
              <a:t>We recognise their diversity, resilience, and the ongoing place that First Peoples hold in our communities. </a:t>
            </a:r>
            <a:endParaRPr lang="en-AU" sz="2900" b="1">
              <a:solidFill>
                <a:schemeClr val="accent1">
                  <a:lumMod val="50000"/>
                </a:schemeClr>
              </a:solidFill>
            </a:endParaRPr>
          </a:p>
          <a:p>
            <a:pPr marL="0" indent="0">
              <a:lnSpc>
                <a:spcPct val="160000"/>
              </a:lnSpc>
              <a:buNone/>
            </a:pPr>
            <a:r>
              <a:rPr lang="en-AU" sz="2900" b="1">
                <a:solidFill>
                  <a:schemeClr val="accent1">
                    <a:lumMod val="50000"/>
                  </a:schemeClr>
                </a:solidFill>
                <a:latin typeface="Raleway"/>
              </a:rPr>
              <a:t>We pay our respects to the Elders, both past and present and commit to working together in the spirit of mutual understanding, respect and reconciliation. </a:t>
            </a:r>
            <a:endParaRPr lang="en-AU" sz="2900" b="1">
              <a:solidFill>
                <a:schemeClr val="accent1">
                  <a:lumMod val="50000"/>
                </a:schemeClr>
              </a:solidFill>
            </a:endParaRPr>
          </a:p>
          <a:p>
            <a:pPr marL="0" indent="0">
              <a:lnSpc>
                <a:spcPct val="160000"/>
              </a:lnSpc>
              <a:buNone/>
            </a:pPr>
            <a:r>
              <a:rPr lang="en-AU" sz="2900" b="1">
                <a:solidFill>
                  <a:srgbClr val="003D64"/>
                </a:solidFill>
                <a:latin typeface="Raleway"/>
              </a:rPr>
              <a:t>We support self-determination for First Nations Peoples and organisations and will work together on Closing the Gap.</a:t>
            </a:r>
            <a:endParaRPr lang="en-AU" b="1">
              <a:solidFill>
                <a:srgbClr val="003D64"/>
              </a:solidFill>
            </a:endParaRPr>
          </a:p>
          <a:p>
            <a:pPr marL="0" indent="0">
              <a:lnSpc>
                <a:spcPct val="160000"/>
              </a:lnSpc>
              <a:buNone/>
            </a:pPr>
            <a:endParaRPr lang="en-AU" sz="2900" b="1">
              <a:solidFill>
                <a:schemeClr val="accent1">
                  <a:lumMod val="50000"/>
                </a:schemeClr>
              </a:solidFill>
              <a:latin typeface="Raleway"/>
            </a:endParaRPr>
          </a:p>
        </p:txBody>
      </p:sp>
      <p:pic>
        <p:nvPicPr>
          <p:cNvPr id="5" name="Picture 4" descr="Background pattern&#10;&#10;Description automatically generated with low confidence">
            <a:extLst>
              <a:ext uri="{FF2B5EF4-FFF2-40B4-BE49-F238E27FC236}">
                <a16:creationId xmlns:a16="http://schemas.microsoft.com/office/drawing/2014/main" id="{E96F2173-D3A0-4A19-9ED7-1A712052E8F6}"/>
              </a:ext>
            </a:extLst>
          </p:cNvPr>
          <p:cNvPicPr>
            <a:picLocks noChangeAspect="1"/>
          </p:cNvPicPr>
          <p:nvPr/>
        </p:nvPicPr>
        <p:blipFill>
          <a:blip r:embed="rId3"/>
          <a:stretch>
            <a:fillRect/>
          </a:stretch>
        </p:blipFill>
        <p:spPr>
          <a:xfrm>
            <a:off x="306938" y="1675132"/>
            <a:ext cx="3516125" cy="3079749"/>
          </a:xfrm>
          <a:prstGeom prst="rect">
            <a:avLst/>
          </a:prstGeom>
        </p:spPr>
      </p:pic>
      <p:pic>
        <p:nvPicPr>
          <p:cNvPr id="4" name="Picture 6">
            <a:extLst>
              <a:ext uri="{FF2B5EF4-FFF2-40B4-BE49-F238E27FC236}">
                <a16:creationId xmlns:a16="http://schemas.microsoft.com/office/drawing/2014/main" id="{479D80F5-493D-462F-AEB0-84FCB4885697}"/>
              </a:ext>
            </a:extLst>
          </p:cNvPr>
          <p:cNvPicPr>
            <a:picLocks noChangeAspect="1"/>
          </p:cNvPicPr>
          <p:nvPr/>
        </p:nvPicPr>
        <p:blipFill rotWithShape="1">
          <a:blip r:embed="rId4"/>
          <a:srcRect r="1188"/>
          <a:stretch/>
        </p:blipFill>
        <p:spPr>
          <a:xfrm>
            <a:off x="246814" y="4957762"/>
            <a:ext cx="946372" cy="1093187"/>
          </a:xfrm>
          <a:prstGeom prst="rect">
            <a:avLst/>
          </a:prstGeom>
        </p:spPr>
      </p:pic>
      <p:sp>
        <p:nvSpPr>
          <p:cNvPr id="8" name="Rectangle 7">
            <a:extLst>
              <a:ext uri="{FF2B5EF4-FFF2-40B4-BE49-F238E27FC236}">
                <a16:creationId xmlns:a16="http://schemas.microsoft.com/office/drawing/2014/main" id="{A1581579-9783-4B92-8C4A-F235996F72DF}"/>
              </a:ext>
            </a:extLst>
          </p:cNvPr>
          <p:cNvSpPr/>
          <p:nvPr/>
        </p:nvSpPr>
        <p:spPr>
          <a:xfrm>
            <a:off x="1271048" y="5032220"/>
            <a:ext cx="2552016" cy="1018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Raleway" panose="020B0503030101060003" pitchFamily="34" charset="77"/>
                <a:ea typeface="+mn-ea"/>
                <a:cs typeface="+mn-cs"/>
              </a:rPr>
              <a:t>Ask the question. Do you identify as Aboriginal or Torres Strait Islander?</a:t>
            </a:r>
          </a:p>
        </p:txBody>
      </p:sp>
      <p:pic>
        <p:nvPicPr>
          <p:cNvPr id="7" name="Picture 6" descr="A drawing of a face&#10;&#10;Description automatically generated">
            <a:extLst>
              <a:ext uri="{FF2B5EF4-FFF2-40B4-BE49-F238E27FC236}">
                <a16:creationId xmlns:a16="http://schemas.microsoft.com/office/drawing/2014/main" id="{67871AB1-D703-570C-B562-F069EDD98033}"/>
              </a:ext>
            </a:extLst>
          </p:cNvPr>
          <p:cNvPicPr>
            <a:picLocks noChangeAspect="1"/>
          </p:cNvPicPr>
          <p:nvPr/>
        </p:nvPicPr>
        <p:blipFill>
          <a:blip r:embed="rId5"/>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36490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t>The data story is</a:t>
            </a:r>
          </a:p>
        </p:txBody>
      </p:sp>
      <p:sp>
        <p:nvSpPr>
          <p:cNvPr id="3" name="Content Placeholder 2"/>
          <p:cNvSpPr>
            <a:spLocks noGrp="1"/>
          </p:cNvSpPr>
          <p:nvPr>
            <p:ph idx="1"/>
          </p:nvPr>
        </p:nvSpPr>
        <p:spPr/>
        <p:txBody>
          <a:bodyPr>
            <a:normAutofit/>
          </a:bodyPr>
          <a:lstStyle/>
          <a:p>
            <a:r>
              <a:rPr lang="en-US"/>
              <a:t>Not enough people are having hepatitis B tests</a:t>
            </a:r>
          </a:p>
          <a:p>
            <a:pPr lvl="1"/>
            <a:r>
              <a:rPr lang="en-US"/>
              <a:t>Why and how do we increase testing uptake in a cost effective and impactful way?</a:t>
            </a:r>
          </a:p>
          <a:p>
            <a:pPr marL="457200" lvl="1" indent="0">
              <a:buNone/>
            </a:pPr>
            <a:endParaRPr lang="en-US">
              <a:solidFill>
                <a:srgbClr val="FF0000"/>
              </a:solidFill>
            </a:endParaRPr>
          </a:p>
          <a:p>
            <a:r>
              <a:rPr lang="en-US"/>
              <a:t>Not enough people receive hepatitis B care and treatment</a:t>
            </a:r>
          </a:p>
          <a:p>
            <a:pPr lvl="1"/>
            <a:r>
              <a:rPr lang="en-US"/>
              <a:t>Why and how do we increase engagement in hepatitis B care and treatment in a cost effective and impactful way?</a:t>
            </a:r>
          </a:p>
        </p:txBody>
      </p:sp>
    </p:spTree>
    <p:extLst>
      <p:ext uri="{BB962C8B-B14F-4D97-AF65-F5344CB8AC3E}">
        <p14:creationId xmlns:p14="http://schemas.microsoft.com/office/powerpoint/2010/main" val="2106255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Demographics of people living with hepatitis B in Australia</a:t>
            </a:r>
          </a:p>
        </p:txBody>
      </p:sp>
      <p:pic>
        <p:nvPicPr>
          <p:cNvPr id="4" name="Content Placeholder 3" descr="Screen Shot 2022-06-23 at 12.16.38 pm.png"/>
          <p:cNvPicPr>
            <a:picLocks noGrp="1" noChangeAspect="1"/>
          </p:cNvPicPr>
          <p:nvPr>
            <p:ph idx="1"/>
          </p:nvPr>
        </p:nvPicPr>
        <p:blipFill>
          <a:blip r:embed="rId2">
            <a:extLst>
              <a:ext uri="{28A0092B-C50C-407E-A947-70E740481C1C}">
                <a14:useLocalDpi xmlns:a14="http://schemas.microsoft.com/office/drawing/2010/main" val="0"/>
              </a:ext>
            </a:extLst>
          </a:blip>
          <a:srcRect l="-7923" r="-7923"/>
          <a:stretch>
            <a:fillRect/>
          </a:stretch>
        </p:blipFill>
        <p:spPr/>
      </p:pic>
      <p:sp>
        <p:nvSpPr>
          <p:cNvPr id="3" name="TextBox 2"/>
          <p:cNvSpPr txBox="1"/>
          <p:nvPr/>
        </p:nvSpPr>
        <p:spPr>
          <a:xfrm>
            <a:off x="6146800" y="6512561"/>
            <a:ext cx="3657600" cy="276999"/>
          </a:xfrm>
          <a:prstGeom prst="rect">
            <a:avLst/>
          </a:prstGeom>
          <a:noFill/>
        </p:spPr>
        <p:txBody>
          <a:bodyPr wrap="square" rtlCol="0">
            <a:spAutoFit/>
          </a:bodyPr>
          <a:lstStyle/>
          <a:p>
            <a:pPr defTabSz="457200"/>
            <a:r>
              <a:rPr lang="en-US" sz="1200">
                <a:solidFill>
                  <a:prstClr val="black"/>
                </a:solidFill>
                <a:latin typeface="Calibri"/>
              </a:rPr>
              <a:t>GESA HBV Consensus Guidelines 2022</a:t>
            </a:r>
          </a:p>
        </p:txBody>
      </p:sp>
    </p:spTree>
    <p:extLst>
      <p:ext uri="{BB962C8B-B14F-4D97-AF65-F5344CB8AC3E}">
        <p14:creationId xmlns:p14="http://schemas.microsoft.com/office/powerpoint/2010/main" val="4144513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61AD-7A6F-A7EF-0914-F24882B4EF78}"/>
              </a:ext>
            </a:extLst>
          </p:cNvPr>
          <p:cNvSpPr>
            <a:spLocks noGrp="1"/>
          </p:cNvSpPr>
          <p:nvPr>
            <p:ph type="title"/>
          </p:nvPr>
        </p:nvSpPr>
        <p:spPr/>
        <p:txBody>
          <a:bodyPr>
            <a:normAutofit fontScale="90000"/>
          </a:bodyPr>
          <a:lstStyle/>
          <a:p>
            <a:r>
              <a:rPr lang="en-GB">
                <a:cs typeface="Calibri"/>
              </a:rPr>
              <a:t>WVPHN Health Analytics Data</a:t>
            </a:r>
            <a:br>
              <a:rPr lang="en-GB">
                <a:cs typeface="Calibri"/>
              </a:rPr>
            </a:br>
            <a:r>
              <a:rPr lang="en-GB">
                <a:cs typeface="Calibri"/>
              </a:rPr>
              <a:t>Percentage of the Population Born Overseas </a:t>
            </a:r>
          </a:p>
        </p:txBody>
      </p:sp>
      <p:graphicFrame>
        <p:nvGraphicFramePr>
          <p:cNvPr id="5" name="Content Placeholder 4">
            <a:extLst>
              <a:ext uri="{FF2B5EF4-FFF2-40B4-BE49-F238E27FC236}">
                <a16:creationId xmlns:a16="http://schemas.microsoft.com/office/drawing/2014/main" id="{38DFD9C9-9708-3FF3-12B8-ADE9157CDCF2}"/>
              </a:ext>
            </a:extLst>
          </p:cNvPr>
          <p:cNvGraphicFramePr>
            <a:graphicFrameLocks noGrp="1"/>
          </p:cNvGraphicFramePr>
          <p:nvPr>
            <p:ph idx="1"/>
            <p:extLst>
              <p:ext uri="{D42A27DB-BD31-4B8C-83A1-F6EECF244321}">
                <p14:modId xmlns:p14="http://schemas.microsoft.com/office/powerpoint/2010/main" val="2097140699"/>
              </p:ext>
            </p:extLst>
          </p:nvPr>
        </p:nvGraphicFramePr>
        <p:xfrm>
          <a:off x="609600" y="1600200"/>
          <a:ext cx="10972799" cy="4978400"/>
        </p:xfrm>
        <a:graphic>
          <a:graphicData uri="http://schemas.openxmlformats.org/drawingml/2006/table">
            <a:tbl>
              <a:tblPr firstRow="1" bandRow="1">
                <a:tableStyleId>{5C22544A-7EE6-4342-B048-85BDC9FD1C3A}</a:tableStyleId>
              </a:tblPr>
              <a:tblGrid>
                <a:gridCol w="4839714">
                  <a:extLst>
                    <a:ext uri="{9D8B030D-6E8A-4147-A177-3AD203B41FA5}">
                      <a16:colId xmlns:a16="http://schemas.microsoft.com/office/drawing/2014/main" val="1452427601"/>
                    </a:ext>
                  </a:extLst>
                </a:gridCol>
                <a:gridCol w="6133085">
                  <a:extLst>
                    <a:ext uri="{9D8B030D-6E8A-4147-A177-3AD203B41FA5}">
                      <a16:colId xmlns:a16="http://schemas.microsoft.com/office/drawing/2014/main" val="1580191163"/>
                    </a:ext>
                  </a:extLst>
                </a:gridCol>
              </a:tblGrid>
              <a:tr h="406400">
                <a:tc>
                  <a:txBody>
                    <a:bodyPr/>
                    <a:lstStyle/>
                    <a:p>
                      <a:pPr fontAlgn="ctr"/>
                      <a:r>
                        <a:rPr lang="en-GB" sz="1100">
                          <a:effectLst/>
                        </a:rPr>
                        <a:t>LGA Name</a:t>
                      </a:r>
                      <a:endParaRPr lang="en-GB" sz="1100" b="1">
                        <a:effectLst/>
                        <a:latin typeface="Calibri" panose="020F0502020204030204" pitchFamily="34" charset="0"/>
                      </a:endParaRPr>
                    </a:p>
                  </a:txBody>
                  <a:tcPr marL="9525" marR="9525" marT="9525" marB="0" anchor="ctr"/>
                </a:tc>
                <a:tc>
                  <a:txBody>
                    <a:bodyPr/>
                    <a:lstStyle/>
                    <a:p>
                      <a:pPr fontAlgn="ctr"/>
                      <a:r>
                        <a:rPr lang="en-GB" sz="1100">
                          <a:effectLst/>
                        </a:rPr>
                        <a:t>Percent Population Born Overseas</a:t>
                      </a:r>
                      <a:endParaRPr lang="en-GB" sz="1100" b="1">
                        <a:effectLst/>
                        <a:latin typeface="Calibri" panose="020F0502020204030204" pitchFamily="34" charset="0"/>
                      </a:endParaRPr>
                    </a:p>
                  </a:txBody>
                  <a:tcPr marL="9525" marR="9525" marT="9525" marB="0" anchor="ctr"/>
                </a:tc>
                <a:extLst>
                  <a:ext uri="{0D108BD9-81ED-4DB2-BD59-A6C34878D82A}">
                    <a16:rowId xmlns:a16="http://schemas.microsoft.com/office/drawing/2014/main" val="3434188275"/>
                  </a:ext>
                </a:extLst>
              </a:tr>
              <a:tr h="190500">
                <a:tc>
                  <a:txBody>
                    <a:bodyPr/>
                    <a:lstStyle/>
                    <a:p>
                      <a:pPr fontAlgn="b"/>
                      <a:r>
                        <a:rPr lang="en-GB" sz="1100">
                          <a:effectLst/>
                        </a:rPr>
                        <a:t>Ararat</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11.3%</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3893496991"/>
                  </a:ext>
                </a:extLst>
              </a:tr>
              <a:tr h="190500">
                <a:tc>
                  <a:txBody>
                    <a:bodyPr/>
                    <a:lstStyle/>
                    <a:p>
                      <a:pPr fontAlgn="b"/>
                      <a:r>
                        <a:rPr lang="en-GB" sz="1100">
                          <a:effectLst/>
                        </a:rPr>
                        <a:t>Ballarat</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11.3%</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175114327"/>
                  </a:ext>
                </a:extLst>
              </a:tr>
              <a:tr h="190500">
                <a:tc>
                  <a:txBody>
                    <a:bodyPr/>
                    <a:lstStyle/>
                    <a:p>
                      <a:pPr fontAlgn="b"/>
                      <a:r>
                        <a:rPr lang="en-GB" sz="1100">
                          <a:effectLst/>
                        </a:rPr>
                        <a:t>Central Goldfields</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9.2%</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898150938"/>
                  </a:ext>
                </a:extLst>
              </a:tr>
              <a:tr h="190500">
                <a:tc>
                  <a:txBody>
                    <a:bodyPr/>
                    <a:lstStyle/>
                    <a:p>
                      <a:pPr fontAlgn="b"/>
                      <a:r>
                        <a:rPr lang="en-GB" sz="1100">
                          <a:effectLst/>
                        </a:rPr>
                        <a:t>Colac-Otway</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10.3%</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3832164272"/>
                  </a:ext>
                </a:extLst>
              </a:tr>
              <a:tr h="190500">
                <a:tc>
                  <a:txBody>
                    <a:bodyPr/>
                    <a:lstStyle/>
                    <a:p>
                      <a:pPr fontAlgn="b"/>
                      <a:r>
                        <a:rPr lang="en-GB" sz="1100">
                          <a:effectLst/>
                        </a:rPr>
                        <a:t>Corangamite</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7.4%</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833339556"/>
                  </a:ext>
                </a:extLst>
              </a:tr>
              <a:tr h="190500">
                <a:tc>
                  <a:txBody>
                    <a:bodyPr/>
                    <a:lstStyle/>
                    <a:p>
                      <a:pPr fontAlgn="b"/>
                      <a:r>
                        <a:rPr lang="en-GB" sz="1100">
                          <a:effectLst/>
                        </a:rPr>
                        <a:t>Glenelg</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8.7%</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785535907"/>
                  </a:ext>
                </a:extLst>
              </a:tr>
              <a:tr h="190500">
                <a:tc>
                  <a:txBody>
                    <a:bodyPr/>
                    <a:lstStyle/>
                    <a:p>
                      <a:pPr fontAlgn="b"/>
                      <a:r>
                        <a:rPr lang="en-GB" sz="1100">
                          <a:effectLst/>
                        </a:rPr>
                        <a:t>Golden Plains</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9.2%</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133102775"/>
                  </a:ext>
                </a:extLst>
              </a:tr>
              <a:tr h="190500">
                <a:tc>
                  <a:txBody>
                    <a:bodyPr/>
                    <a:lstStyle/>
                    <a:p>
                      <a:pPr fontAlgn="b"/>
                      <a:r>
                        <a:rPr lang="en-GB" sz="1100">
                          <a:effectLst/>
                        </a:rPr>
                        <a:t>Greater Geelong</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17.7%</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01620134"/>
                  </a:ext>
                </a:extLst>
              </a:tr>
              <a:tr h="190500">
                <a:tc>
                  <a:txBody>
                    <a:bodyPr/>
                    <a:lstStyle/>
                    <a:p>
                      <a:pPr fontAlgn="b"/>
                      <a:r>
                        <a:rPr lang="en-GB" sz="1100">
                          <a:effectLst/>
                        </a:rPr>
                        <a:t>Hepburn</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14.0%</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365764732"/>
                  </a:ext>
                </a:extLst>
              </a:tr>
              <a:tr h="190500">
                <a:tc>
                  <a:txBody>
                    <a:bodyPr/>
                    <a:lstStyle/>
                    <a:p>
                      <a:pPr fontAlgn="b"/>
                      <a:r>
                        <a:rPr lang="en-GB" sz="1100">
                          <a:effectLst/>
                        </a:rPr>
                        <a:t>Hindmarsh</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10.5%</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026276074"/>
                  </a:ext>
                </a:extLst>
              </a:tr>
              <a:tr h="190500">
                <a:tc>
                  <a:txBody>
                    <a:bodyPr/>
                    <a:lstStyle/>
                    <a:p>
                      <a:pPr fontAlgn="b"/>
                      <a:r>
                        <a:rPr lang="en-GB" sz="1100">
                          <a:effectLst/>
                        </a:rPr>
                        <a:t>Horsham</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7.1%</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694128927"/>
                  </a:ext>
                </a:extLst>
              </a:tr>
              <a:tr h="190500">
                <a:tc>
                  <a:txBody>
                    <a:bodyPr/>
                    <a:lstStyle/>
                    <a:p>
                      <a:pPr fontAlgn="b"/>
                      <a:r>
                        <a:rPr lang="en-GB" sz="1100">
                          <a:effectLst/>
                        </a:rPr>
                        <a:t>Moorabool</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14.3%</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160981530"/>
                  </a:ext>
                </a:extLst>
              </a:tr>
              <a:tr h="190500">
                <a:tc>
                  <a:txBody>
                    <a:bodyPr/>
                    <a:lstStyle/>
                    <a:p>
                      <a:pPr fontAlgn="b"/>
                      <a:r>
                        <a:rPr lang="en-GB" sz="1100">
                          <a:effectLst/>
                        </a:rPr>
                        <a:t>Moyne</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7.4%</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210168302"/>
                  </a:ext>
                </a:extLst>
              </a:tr>
              <a:tr h="190500">
                <a:tc>
                  <a:txBody>
                    <a:bodyPr/>
                    <a:lstStyle/>
                    <a:p>
                      <a:pPr fontAlgn="b"/>
                      <a:r>
                        <a:rPr lang="en-GB" sz="1100">
                          <a:effectLst/>
                        </a:rPr>
                        <a:t>Northern Grampians</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9.2%</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213741305"/>
                  </a:ext>
                </a:extLst>
              </a:tr>
              <a:tr h="190500">
                <a:tc>
                  <a:txBody>
                    <a:bodyPr/>
                    <a:lstStyle/>
                    <a:p>
                      <a:pPr fontAlgn="b"/>
                      <a:r>
                        <a:rPr lang="en-GB" sz="1100">
                          <a:effectLst/>
                        </a:rPr>
                        <a:t>Pyrenees</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9.6%</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613271746"/>
                  </a:ext>
                </a:extLst>
              </a:tr>
              <a:tr h="190500">
                <a:tc>
                  <a:txBody>
                    <a:bodyPr/>
                    <a:lstStyle/>
                    <a:p>
                      <a:pPr fontAlgn="b"/>
                      <a:r>
                        <a:rPr lang="en-GB" sz="1100">
                          <a:effectLst/>
                        </a:rPr>
                        <a:t>Queenscliffe</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10.7%</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594767280"/>
                  </a:ext>
                </a:extLst>
              </a:tr>
              <a:tr h="190500">
                <a:tc>
                  <a:txBody>
                    <a:bodyPr/>
                    <a:lstStyle/>
                    <a:p>
                      <a:pPr fontAlgn="b"/>
                      <a:r>
                        <a:rPr lang="en-GB" sz="1100">
                          <a:effectLst/>
                        </a:rPr>
                        <a:t>Southern Grampians</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7.7%</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99503957"/>
                  </a:ext>
                </a:extLst>
              </a:tr>
              <a:tr h="190500">
                <a:tc>
                  <a:txBody>
                    <a:bodyPr/>
                    <a:lstStyle/>
                    <a:p>
                      <a:pPr fontAlgn="b"/>
                      <a:r>
                        <a:rPr lang="en-GB" sz="1100">
                          <a:effectLst/>
                        </a:rPr>
                        <a:t>Surf Coast</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11.8%</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199771131"/>
                  </a:ext>
                </a:extLst>
              </a:tr>
              <a:tr h="190500">
                <a:tc>
                  <a:txBody>
                    <a:bodyPr/>
                    <a:lstStyle/>
                    <a:p>
                      <a:pPr fontAlgn="b"/>
                      <a:r>
                        <a:rPr lang="en-GB" sz="1100">
                          <a:effectLst/>
                        </a:rPr>
                        <a:t>Warrnambool</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9.6%</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3475605895"/>
                  </a:ext>
                </a:extLst>
              </a:tr>
              <a:tr h="190500">
                <a:tc>
                  <a:txBody>
                    <a:bodyPr/>
                    <a:lstStyle/>
                    <a:p>
                      <a:pPr fontAlgn="b"/>
                      <a:r>
                        <a:rPr lang="en-GB" sz="1100">
                          <a:effectLst/>
                        </a:rPr>
                        <a:t>West Wimmera</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6.7%</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319882637"/>
                  </a:ext>
                </a:extLst>
              </a:tr>
              <a:tr h="190500">
                <a:tc>
                  <a:txBody>
                    <a:bodyPr/>
                    <a:lstStyle/>
                    <a:p>
                      <a:pPr fontAlgn="b"/>
                      <a:r>
                        <a:rPr lang="en-GB" sz="1100">
                          <a:effectLst/>
                        </a:rPr>
                        <a:t>Yarriambiack</a:t>
                      </a:r>
                      <a:endParaRPr lang="en-GB" sz="1100">
                        <a:effectLst/>
                        <a:latin typeface="Calibri" panose="020F0502020204030204" pitchFamily="34" charset="0"/>
                      </a:endParaRPr>
                    </a:p>
                  </a:txBody>
                  <a:tcPr marL="9525" marR="9525" marT="9525" marB="0" anchor="b"/>
                </a:tc>
                <a:tc>
                  <a:txBody>
                    <a:bodyPr/>
                    <a:lstStyle/>
                    <a:p>
                      <a:pPr algn="ctr" fontAlgn="b"/>
                      <a:r>
                        <a:rPr lang="en-GB" sz="1100">
                          <a:effectLst/>
                        </a:rPr>
                        <a:t>6.7%</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173735532"/>
                  </a:ext>
                </a:extLst>
              </a:tr>
              <a:tr h="190500">
                <a:tc>
                  <a:txBody>
                    <a:bodyPr/>
                    <a:lstStyle/>
                    <a:p>
                      <a:pPr fontAlgn="b"/>
                      <a:r>
                        <a:rPr lang="en-GB" sz="1100">
                          <a:effectLst/>
                        </a:rPr>
                        <a:t>WVPHN</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algn="ctr" fontAlgn="b"/>
                      <a:r>
                        <a:rPr lang="en-GB" sz="1100">
                          <a:effectLst/>
                        </a:rPr>
                        <a:t>13.1%</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extLst>
                  <a:ext uri="{0D108BD9-81ED-4DB2-BD59-A6C34878D82A}">
                    <a16:rowId xmlns:a16="http://schemas.microsoft.com/office/drawing/2014/main" val="35503723"/>
                  </a:ext>
                </a:extLst>
              </a:tr>
              <a:tr h="190500">
                <a:tc>
                  <a:txBody>
                    <a:bodyPr/>
                    <a:lstStyle/>
                    <a:p>
                      <a:pPr fontAlgn="b"/>
                      <a:r>
                        <a:rPr lang="en-GB" sz="1100">
                          <a:effectLst/>
                        </a:rPr>
                        <a:t>VIC</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algn="ctr" fontAlgn="b"/>
                      <a:r>
                        <a:rPr lang="en-GB" sz="1100">
                          <a:effectLst/>
                        </a:rPr>
                        <a:t>30.0%</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extLst>
                  <a:ext uri="{0D108BD9-81ED-4DB2-BD59-A6C34878D82A}">
                    <a16:rowId xmlns:a16="http://schemas.microsoft.com/office/drawing/2014/main" val="2700187055"/>
                  </a:ext>
                </a:extLst>
              </a:tr>
              <a:tr h="190500">
                <a:tc>
                  <a:txBody>
                    <a:bodyPr/>
                    <a:lstStyle/>
                    <a:p>
                      <a:pPr fontAlgn="b"/>
                      <a:r>
                        <a:rPr lang="en-GB" sz="1100">
                          <a:effectLst/>
                        </a:rPr>
                        <a:t>AUS</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algn="ctr" fontAlgn="b"/>
                      <a:r>
                        <a:rPr lang="en-GB" sz="1100">
                          <a:effectLst/>
                        </a:rPr>
                        <a:t>27.7%</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extLst>
                  <a:ext uri="{0D108BD9-81ED-4DB2-BD59-A6C34878D82A}">
                    <a16:rowId xmlns:a16="http://schemas.microsoft.com/office/drawing/2014/main" val="2211601394"/>
                  </a:ext>
                </a:extLst>
              </a:tr>
            </a:tbl>
          </a:graphicData>
        </a:graphic>
      </p:graphicFrame>
      <p:graphicFrame>
        <p:nvGraphicFramePr>
          <p:cNvPr id="7" name="Table 6">
            <a:extLst>
              <a:ext uri="{FF2B5EF4-FFF2-40B4-BE49-F238E27FC236}">
                <a16:creationId xmlns:a16="http://schemas.microsoft.com/office/drawing/2014/main" id="{BF167EF8-D8BF-7707-E856-596CC4492F32}"/>
              </a:ext>
            </a:extLst>
          </p:cNvPr>
          <p:cNvGraphicFramePr>
            <a:graphicFrameLocks noGrp="1"/>
          </p:cNvGraphicFramePr>
          <p:nvPr>
            <p:extLst>
              <p:ext uri="{D42A27DB-BD31-4B8C-83A1-F6EECF244321}">
                <p14:modId xmlns:p14="http://schemas.microsoft.com/office/powerpoint/2010/main" val="3634019424"/>
              </p:ext>
            </p:extLst>
          </p:nvPr>
        </p:nvGraphicFramePr>
        <p:xfrm>
          <a:off x="10059865" y="6623538"/>
          <a:ext cx="2019300" cy="177165"/>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555273664"/>
                    </a:ext>
                  </a:extLst>
                </a:gridCol>
              </a:tblGrid>
              <a:tr h="175846">
                <a:tc>
                  <a:txBody>
                    <a:bodyPr/>
                    <a:lstStyle/>
                    <a:p>
                      <a:pPr fontAlgn="b"/>
                      <a:r>
                        <a:rPr lang="en-GB" sz="1100">
                          <a:effectLst/>
                        </a:rPr>
                        <a:t>Source: 2021 Census data</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222731312"/>
                  </a:ext>
                </a:extLst>
              </a:tr>
            </a:tbl>
          </a:graphicData>
        </a:graphic>
      </p:graphicFrame>
    </p:spTree>
    <p:extLst>
      <p:ext uri="{BB962C8B-B14F-4D97-AF65-F5344CB8AC3E}">
        <p14:creationId xmlns:p14="http://schemas.microsoft.com/office/powerpoint/2010/main" val="3333950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C66-33FB-112D-F8C0-7EBDFE0B25B9}"/>
              </a:ext>
            </a:extLst>
          </p:cNvPr>
          <p:cNvSpPr>
            <a:spLocks noGrp="1"/>
          </p:cNvSpPr>
          <p:nvPr>
            <p:ph type="title"/>
          </p:nvPr>
        </p:nvSpPr>
        <p:spPr>
          <a:xfrm>
            <a:off x="565638" y="40176"/>
            <a:ext cx="10972800" cy="1143000"/>
          </a:xfrm>
        </p:spPr>
        <p:txBody>
          <a:bodyPr/>
          <a:lstStyle/>
          <a:p>
            <a:r>
              <a:rPr lang="en-GB">
                <a:cs typeface="Calibri"/>
              </a:rPr>
              <a:t>Top Countries of birth by LGA</a:t>
            </a:r>
            <a:endParaRPr lang="en-GB"/>
          </a:p>
        </p:txBody>
      </p:sp>
      <p:graphicFrame>
        <p:nvGraphicFramePr>
          <p:cNvPr id="5" name="Content Placeholder 4">
            <a:extLst>
              <a:ext uri="{FF2B5EF4-FFF2-40B4-BE49-F238E27FC236}">
                <a16:creationId xmlns:a16="http://schemas.microsoft.com/office/drawing/2014/main" id="{393FECF4-1118-6FAC-EFBD-2EC47B2F0333}"/>
              </a:ext>
            </a:extLst>
          </p:cNvPr>
          <p:cNvGraphicFramePr>
            <a:graphicFrameLocks noGrp="1"/>
          </p:cNvGraphicFramePr>
          <p:nvPr>
            <p:ph idx="1"/>
            <p:extLst>
              <p:ext uri="{D42A27DB-BD31-4B8C-83A1-F6EECF244321}">
                <p14:modId xmlns:p14="http://schemas.microsoft.com/office/powerpoint/2010/main" val="2791728366"/>
              </p:ext>
            </p:extLst>
          </p:nvPr>
        </p:nvGraphicFramePr>
        <p:xfrm>
          <a:off x="534865" y="937846"/>
          <a:ext cx="11002139" cy="5600700"/>
        </p:xfrm>
        <a:graphic>
          <a:graphicData uri="http://schemas.openxmlformats.org/drawingml/2006/table">
            <a:tbl>
              <a:tblPr firstRow="1" bandRow="1">
                <a:tableStyleId>{5C22544A-7EE6-4342-B048-85BDC9FD1C3A}</a:tableStyleId>
              </a:tblPr>
              <a:tblGrid>
                <a:gridCol w="3255735">
                  <a:extLst>
                    <a:ext uri="{9D8B030D-6E8A-4147-A177-3AD203B41FA5}">
                      <a16:colId xmlns:a16="http://schemas.microsoft.com/office/drawing/2014/main" val="3151150001"/>
                    </a:ext>
                  </a:extLst>
                </a:gridCol>
                <a:gridCol w="4238070">
                  <a:extLst>
                    <a:ext uri="{9D8B030D-6E8A-4147-A177-3AD203B41FA5}">
                      <a16:colId xmlns:a16="http://schemas.microsoft.com/office/drawing/2014/main" val="49562528"/>
                    </a:ext>
                  </a:extLst>
                </a:gridCol>
                <a:gridCol w="2020800">
                  <a:extLst>
                    <a:ext uri="{9D8B030D-6E8A-4147-A177-3AD203B41FA5}">
                      <a16:colId xmlns:a16="http://schemas.microsoft.com/office/drawing/2014/main" val="799835908"/>
                    </a:ext>
                  </a:extLst>
                </a:gridCol>
                <a:gridCol w="1487534">
                  <a:extLst>
                    <a:ext uri="{9D8B030D-6E8A-4147-A177-3AD203B41FA5}">
                      <a16:colId xmlns:a16="http://schemas.microsoft.com/office/drawing/2014/main" val="2954101233"/>
                    </a:ext>
                  </a:extLst>
                </a:gridCol>
              </a:tblGrid>
              <a:tr h="285750">
                <a:tc>
                  <a:txBody>
                    <a:bodyPr/>
                    <a:lstStyle/>
                    <a:p>
                      <a:pPr fontAlgn="b"/>
                      <a:r>
                        <a:rPr lang="en-GB" sz="1100">
                          <a:effectLst/>
                        </a:rPr>
                        <a:t>LGA Name</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Country</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 Number </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Rank</a:t>
                      </a:r>
                      <a:endParaRPr lang="en-GB" sz="1100" b="1">
                        <a:effectLst/>
                        <a:latin typeface="Calibri" panose="020F0502020204030204" pitchFamily="34" charset="0"/>
                      </a:endParaRPr>
                    </a:p>
                  </a:txBody>
                  <a:tcPr marL="9525" marR="9525" marT="9525" marB="0" anchor="b"/>
                </a:tc>
                <a:extLst>
                  <a:ext uri="{0D108BD9-81ED-4DB2-BD59-A6C34878D82A}">
                    <a16:rowId xmlns:a16="http://schemas.microsoft.com/office/drawing/2014/main" val="4166306960"/>
                  </a:ext>
                </a:extLst>
              </a:tr>
              <a:tr h="89349">
                <a:tc>
                  <a:txBody>
                    <a:bodyPr/>
                    <a:lstStyle/>
                    <a:p>
                      <a:pPr fontAlgn="b"/>
                      <a:r>
                        <a:rPr lang="en-GB" sz="1100">
                          <a:effectLst/>
                        </a:rPr>
                        <a:t>Ararat</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India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127</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653038392"/>
                  </a:ext>
                </a:extLst>
              </a:tr>
              <a:tr h="89349">
                <a:tc>
                  <a:txBody>
                    <a:bodyPr/>
                    <a:lstStyle/>
                    <a:p>
                      <a:pPr fontAlgn="b"/>
                      <a:r>
                        <a:rPr lang="en-GB" sz="1100">
                          <a:effectLst/>
                        </a:rPr>
                        <a:t>Ballarat</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India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1,846</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2</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858641524"/>
                  </a:ext>
                </a:extLst>
              </a:tr>
              <a:tr h="89349">
                <a:tc>
                  <a:txBody>
                    <a:bodyPr/>
                    <a:lstStyle/>
                    <a:p>
                      <a:pPr fontAlgn="b"/>
                      <a:r>
                        <a:rPr lang="en-GB" sz="1100">
                          <a:effectLst/>
                        </a:rPr>
                        <a:t>Central Goldfields</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Philippines</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84</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740794185"/>
                  </a:ext>
                </a:extLst>
              </a:tr>
              <a:tr h="89349">
                <a:tc>
                  <a:txBody>
                    <a:bodyPr/>
                    <a:lstStyle/>
                    <a:p>
                      <a:pPr fontAlgn="b"/>
                      <a:r>
                        <a:rPr lang="en-GB" sz="1100">
                          <a:effectLst/>
                        </a:rPr>
                        <a:t>Colac-Otway</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China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181</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927023139"/>
                  </a:ext>
                </a:extLst>
              </a:tr>
              <a:tr h="89349">
                <a:tc>
                  <a:txBody>
                    <a:bodyPr/>
                    <a:lstStyle/>
                    <a:p>
                      <a:pPr fontAlgn="b"/>
                      <a:r>
                        <a:rPr lang="en-GB" sz="1100">
                          <a:effectLst/>
                        </a:rPr>
                        <a:t>Corangamite</a:t>
                      </a:r>
                      <a:endParaRPr lang="en-GB" sz="1100" err="1">
                        <a:effectLst/>
                        <a:latin typeface="Calibri" panose="020F0502020204030204" pitchFamily="34" charset="0"/>
                      </a:endParaRPr>
                    </a:p>
                  </a:txBody>
                  <a:tcPr marL="9525" marR="9525" marT="9525" marB="0" anchor="b"/>
                </a:tc>
                <a:tc>
                  <a:txBody>
                    <a:bodyPr/>
                    <a:lstStyle/>
                    <a:p>
                      <a:pPr fontAlgn="b"/>
                      <a:r>
                        <a:rPr lang="en-GB" sz="1100">
                          <a:effectLst/>
                        </a:rPr>
                        <a:t>Netherlands</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                          85</a:t>
                      </a:r>
                      <a:endParaRPr lang="en-GB" sz="1100">
                        <a:effectLst/>
                        <a:latin typeface="Calibri" panose="020F0502020204030204" pitchFamily="34" charset="0"/>
                      </a:endParaRPr>
                    </a:p>
                  </a:txBody>
                  <a:tcPr marL="9525" marR="9525" marT="9525" marB="0" anchor="b"/>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46928037"/>
                  </a:ext>
                </a:extLst>
              </a:tr>
              <a:tr h="89349">
                <a:tc>
                  <a:txBody>
                    <a:bodyPr/>
                    <a:lstStyle/>
                    <a:p>
                      <a:pPr fontAlgn="b"/>
                      <a:r>
                        <a:rPr lang="en-GB" sz="1100">
                          <a:effectLst/>
                        </a:rPr>
                        <a:t>Glenelg</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Philippines</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126</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423285429"/>
                  </a:ext>
                </a:extLst>
              </a:tr>
              <a:tr h="89349">
                <a:tc>
                  <a:txBody>
                    <a:bodyPr/>
                    <a:lstStyle/>
                    <a:p>
                      <a:pPr fontAlgn="b"/>
                      <a:r>
                        <a:rPr lang="en-GB" sz="1100">
                          <a:effectLst/>
                        </a:rPr>
                        <a:t>Golden Plains</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Netherlands</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                       120</a:t>
                      </a:r>
                      <a:endParaRPr lang="en-GB" sz="1100">
                        <a:effectLst/>
                        <a:latin typeface="Calibri" panose="020F0502020204030204" pitchFamily="34" charset="0"/>
                      </a:endParaRPr>
                    </a:p>
                  </a:txBody>
                  <a:tcPr marL="9525" marR="9525" marT="9525" marB="0" anchor="b"/>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68008089"/>
                  </a:ext>
                </a:extLst>
              </a:tr>
              <a:tr h="89349">
                <a:tc>
                  <a:txBody>
                    <a:bodyPr/>
                    <a:lstStyle/>
                    <a:p>
                      <a:pPr fontAlgn="b"/>
                      <a:r>
                        <a:rPr lang="en-GB" sz="1100">
                          <a:effectLst/>
                        </a:rPr>
                        <a:t>Greater Geelong</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New Zealand</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                   2,863</a:t>
                      </a:r>
                      <a:endParaRPr lang="en-GB" sz="1100">
                        <a:effectLst/>
                        <a:latin typeface="Calibri" panose="020F0502020204030204" pitchFamily="34" charset="0"/>
                      </a:endParaRPr>
                    </a:p>
                  </a:txBody>
                  <a:tcPr marL="9525" marR="9525" marT="9525" marB="0" anchor="b"/>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173508546"/>
                  </a:ext>
                </a:extLst>
              </a:tr>
              <a:tr h="89349">
                <a:tc>
                  <a:txBody>
                    <a:bodyPr/>
                    <a:lstStyle/>
                    <a:p>
                      <a:pPr fontAlgn="b"/>
                      <a:r>
                        <a:rPr lang="en-GB" sz="1100">
                          <a:effectLst/>
                        </a:rPr>
                        <a:t>Hepburn</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Netherlands</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                       107</a:t>
                      </a:r>
                      <a:endParaRPr lang="en-GB" sz="1100">
                        <a:effectLst/>
                        <a:latin typeface="Calibri" panose="020F0502020204030204" pitchFamily="34" charset="0"/>
                      </a:endParaRPr>
                    </a:p>
                  </a:txBody>
                  <a:tcPr marL="9525" marR="9525" marT="9525" marB="0" anchor="b"/>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314530238"/>
                  </a:ext>
                </a:extLst>
              </a:tr>
              <a:tr h="89349">
                <a:tc>
                  <a:txBody>
                    <a:bodyPr/>
                    <a:lstStyle/>
                    <a:p>
                      <a:pPr fontAlgn="b"/>
                      <a:r>
                        <a:rPr lang="en-GB" sz="1100">
                          <a:effectLst/>
                        </a:rPr>
                        <a:t>Hindmarsh</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Myanmar</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107</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2</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025757826"/>
                  </a:ext>
                </a:extLst>
              </a:tr>
              <a:tr h="89349">
                <a:tc>
                  <a:txBody>
                    <a:bodyPr/>
                    <a:lstStyle/>
                    <a:p>
                      <a:pPr fontAlgn="b"/>
                      <a:r>
                        <a:rPr lang="en-GB" sz="1100">
                          <a:effectLst/>
                        </a:rPr>
                        <a:t>Hindmarsh</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Thailand</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80</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124050261"/>
                  </a:ext>
                </a:extLst>
              </a:tr>
              <a:tr h="89349">
                <a:tc>
                  <a:txBody>
                    <a:bodyPr/>
                    <a:lstStyle/>
                    <a:p>
                      <a:pPr fontAlgn="b"/>
                      <a:r>
                        <a:rPr lang="en-GB" sz="1100">
                          <a:effectLst/>
                        </a:rPr>
                        <a:t>Horsham</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India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183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2</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925425178"/>
                  </a:ext>
                </a:extLst>
              </a:tr>
              <a:tr h="89349">
                <a:tc>
                  <a:txBody>
                    <a:bodyPr/>
                    <a:lstStyle/>
                    <a:p>
                      <a:pPr fontAlgn="b"/>
                      <a:r>
                        <a:rPr lang="en-GB" sz="1100">
                          <a:effectLst/>
                        </a:rPr>
                        <a:t>Horsham</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Philippines</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144</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238178890"/>
                  </a:ext>
                </a:extLst>
              </a:tr>
              <a:tr h="89349">
                <a:tc>
                  <a:txBody>
                    <a:bodyPr/>
                    <a:lstStyle/>
                    <a:p>
                      <a:pPr fontAlgn="b"/>
                      <a:r>
                        <a:rPr lang="en-GB" sz="1100">
                          <a:effectLst/>
                        </a:rPr>
                        <a:t>Moorabool</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India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729</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2</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4141095961"/>
                  </a:ext>
                </a:extLst>
              </a:tr>
              <a:tr h="89349">
                <a:tc>
                  <a:txBody>
                    <a:bodyPr/>
                    <a:lstStyle/>
                    <a:p>
                      <a:pPr fontAlgn="b"/>
                      <a:r>
                        <a:rPr lang="en-GB" sz="1100">
                          <a:effectLst/>
                        </a:rPr>
                        <a:t>Moyne</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Philippines</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107</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535223747"/>
                  </a:ext>
                </a:extLst>
              </a:tr>
              <a:tr h="89349">
                <a:tc>
                  <a:txBody>
                    <a:bodyPr/>
                    <a:lstStyle/>
                    <a:p>
                      <a:pPr fontAlgn="b"/>
                      <a:r>
                        <a:rPr lang="en-GB" sz="1100">
                          <a:effectLst/>
                        </a:rPr>
                        <a:t>Northern Grampians</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Philippines</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134</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2</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994974419"/>
                  </a:ext>
                </a:extLst>
              </a:tr>
              <a:tr h="89349">
                <a:tc>
                  <a:txBody>
                    <a:bodyPr/>
                    <a:lstStyle/>
                    <a:p>
                      <a:pPr fontAlgn="b"/>
                      <a:r>
                        <a:rPr lang="en-GB" sz="1100">
                          <a:effectLst/>
                        </a:rPr>
                        <a:t>Northern Grampians</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India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80</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839599157"/>
                  </a:ext>
                </a:extLst>
              </a:tr>
              <a:tr h="89349">
                <a:tc>
                  <a:txBody>
                    <a:bodyPr/>
                    <a:lstStyle/>
                    <a:p>
                      <a:pPr fontAlgn="b"/>
                      <a:r>
                        <a:rPr lang="en-GB" sz="1100">
                          <a:effectLst/>
                        </a:rPr>
                        <a:t>Pyrenees</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Netherlands</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                          35</a:t>
                      </a:r>
                      <a:endParaRPr lang="en-GB" sz="1100">
                        <a:effectLst/>
                        <a:latin typeface="Calibri" panose="020F0502020204030204" pitchFamily="34" charset="0"/>
                      </a:endParaRPr>
                    </a:p>
                  </a:txBody>
                  <a:tcPr marL="9525" marR="9525" marT="9525" marB="0" anchor="b"/>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3391086584"/>
                  </a:ext>
                </a:extLst>
              </a:tr>
              <a:tr h="89349">
                <a:tc>
                  <a:txBody>
                    <a:bodyPr/>
                    <a:lstStyle/>
                    <a:p>
                      <a:pPr fontAlgn="b"/>
                      <a:r>
                        <a:rPr lang="en-GB" sz="1100">
                          <a:effectLst/>
                        </a:rPr>
                        <a:t>Queenscliffe</a:t>
                      </a:r>
                      <a:endParaRPr lang="en-GB" sz="1100" err="1">
                        <a:effectLst/>
                        <a:latin typeface="Calibri" panose="020F0502020204030204" pitchFamily="34" charset="0"/>
                      </a:endParaRPr>
                    </a:p>
                  </a:txBody>
                  <a:tcPr marL="9525" marR="9525" marT="9525" marB="0" anchor="b"/>
                </a:tc>
                <a:tc>
                  <a:txBody>
                    <a:bodyPr/>
                    <a:lstStyle/>
                    <a:p>
                      <a:pPr fontAlgn="b"/>
                      <a:r>
                        <a:rPr lang="en-GB" sz="1100">
                          <a:effectLst/>
                        </a:rPr>
                        <a:t>Scotland</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                          23</a:t>
                      </a:r>
                      <a:endParaRPr lang="en-GB" sz="1100">
                        <a:effectLst/>
                        <a:latin typeface="Calibri" panose="020F0502020204030204" pitchFamily="34" charset="0"/>
                      </a:endParaRPr>
                    </a:p>
                  </a:txBody>
                  <a:tcPr marL="9525" marR="9525" marT="9525" marB="0" anchor="b"/>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1126747325"/>
                  </a:ext>
                </a:extLst>
              </a:tr>
              <a:tr h="89349">
                <a:tc>
                  <a:txBody>
                    <a:bodyPr/>
                    <a:lstStyle/>
                    <a:p>
                      <a:pPr fontAlgn="b"/>
                      <a:r>
                        <a:rPr lang="en-GB" sz="1100">
                          <a:effectLst/>
                        </a:rPr>
                        <a:t>Southern Grampians</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India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84</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2177218817"/>
                  </a:ext>
                </a:extLst>
              </a:tr>
              <a:tr h="89349">
                <a:tc>
                  <a:txBody>
                    <a:bodyPr/>
                    <a:lstStyle/>
                    <a:p>
                      <a:pPr fontAlgn="b"/>
                      <a:r>
                        <a:rPr lang="en-GB" sz="1100">
                          <a:effectLst/>
                        </a:rPr>
                        <a:t>Surf Coast</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South Africa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207</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726631939"/>
                  </a:ext>
                </a:extLst>
              </a:tr>
              <a:tr h="89349">
                <a:tc>
                  <a:txBody>
                    <a:bodyPr/>
                    <a:lstStyle/>
                    <a:p>
                      <a:pPr fontAlgn="b"/>
                      <a:r>
                        <a:rPr lang="en-GB" sz="1100">
                          <a:effectLst/>
                        </a:rPr>
                        <a:t>Warrnambool</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China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236</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361623516"/>
                  </a:ext>
                </a:extLst>
              </a:tr>
              <a:tr h="89349">
                <a:tc>
                  <a:txBody>
                    <a:bodyPr/>
                    <a:lstStyle/>
                    <a:p>
                      <a:pPr fontAlgn="b"/>
                      <a:r>
                        <a:rPr lang="en-GB" sz="1100">
                          <a:effectLst/>
                        </a:rPr>
                        <a:t>West Wimmera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Philippines</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23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657721912"/>
                  </a:ext>
                </a:extLst>
              </a:tr>
              <a:tr h="89349">
                <a:tc>
                  <a:txBody>
                    <a:bodyPr/>
                    <a:lstStyle/>
                    <a:p>
                      <a:pPr fontAlgn="b"/>
                      <a:r>
                        <a:rPr lang="en-GB" sz="1100">
                          <a:effectLst/>
                        </a:rPr>
                        <a:t>Yarriambiack</a:t>
                      </a:r>
                      <a:endParaRPr lang="en-GB" sz="1100" err="1">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India</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fontAlgn="b"/>
                      <a:r>
                        <a:rPr lang="en-GB" sz="1100">
                          <a:effectLst/>
                        </a:rPr>
                        <a:t>                          39</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4">
                        <a:lumMod val="20000"/>
                        <a:lumOff val="80000"/>
                      </a:schemeClr>
                    </a:solidFill>
                  </a:tcPr>
                </a:tc>
                <a:extLst>
                  <a:ext uri="{0D108BD9-81ED-4DB2-BD59-A6C34878D82A}">
                    <a16:rowId xmlns:a16="http://schemas.microsoft.com/office/drawing/2014/main" val="1138141027"/>
                  </a:ext>
                </a:extLst>
              </a:tr>
              <a:tr h="89349">
                <a:tc>
                  <a:txBody>
                    <a:bodyPr/>
                    <a:lstStyle/>
                    <a:p>
                      <a:pPr fontAlgn="b"/>
                      <a:r>
                        <a:rPr lang="en-GB" sz="1100">
                          <a:effectLst/>
                        </a:rPr>
                        <a:t>VIC</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fontAlgn="b"/>
                      <a:r>
                        <a:rPr lang="en-GB" sz="1100">
                          <a:effectLst/>
                        </a:rPr>
                        <a:t>India</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fontAlgn="b"/>
                      <a:r>
                        <a:rPr lang="en-GB" sz="1100">
                          <a:effectLst/>
                        </a:rPr>
                        <a:t>             258,193</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algn="r" fontAlgn="b"/>
                      <a:r>
                        <a:rPr lang="en-GB" sz="1100">
                          <a:effectLst/>
                        </a:rPr>
                        <a:t>1</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extLst>
                  <a:ext uri="{0D108BD9-81ED-4DB2-BD59-A6C34878D82A}">
                    <a16:rowId xmlns:a16="http://schemas.microsoft.com/office/drawing/2014/main" val="2353252948"/>
                  </a:ext>
                </a:extLst>
              </a:tr>
              <a:tr h="89349">
                <a:tc>
                  <a:txBody>
                    <a:bodyPr/>
                    <a:lstStyle/>
                    <a:p>
                      <a:pPr fontAlgn="b"/>
                      <a:r>
                        <a:rPr lang="en-GB" sz="1100">
                          <a:effectLst/>
                        </a:rPr>
                        <a:t>VIC</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fontAlgn="b"/>
                      <a:r>
                        <a:rPr lang="en-GB" sz="1100">
                          <a:effectLst/>
                        </a:rPr>
                        <a:t>England</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fontAlgn="b"/>
                      <a:r>
                        <a:rPr lang="en-GB" sz="1100">
                          <a:effectLst/>
                        </a:rPr>
                        <a:t>             174,552</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algn="r" fontAlgn="b"/>
                      <a:r>
                        <a:rPr lang="en-GB" sz="1100">
                          <a:effectLst/>
                        </a:rPr>
                        <a:t>2</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extLst>
                  <a:ext uri="{0D108BD9-81ED-4DB2-BD59-A6C34878D82A}">
                    <a16:rowId xmlns:a16="http://schemas.microsoft.com/office/drawing/2014/main" val="3843184641"/>
                  </a:ext>
                </a:extLst>
              </a:tr>
              <a:tr h="89349">
                <a:tc>
                  <a:txBody>
                    <a:bodyPr/>
                    <a:lstStyle/>
                    <a:p>
                      <a:pPr fontAlgn="b"/>
                      <a:r>
                        <a:rPr lang="en-GB" sz="1100">
                          <a:effectLst/>
                        </a:rPr>
                        <a:t>VIC</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fontAlgn="b"/>
                      <a:r>
                        <a:rPr lang="en-GB" sz="1100">
                          <a:effectLst/>
                        </a:rPr>
                        <a:t>China</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fontAlgn="b"/>
                      <a:r>
                        <a:rPr lang="en-GB" sz="1100">
                          <a:effectLst/>
                        </a:rPr>
                        <a:t>             171,447</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3">
                        <a:lumMod val="20000"/>
                        <a:lumOff val="80000"/>
                      </a:schemeClr>
                    </a:solidFill>
                  </a:tcPr>
                </a:tc>
                <a:extLst>
                  <a:ext uri="{0D108BD9-81ED-4DB2-BD59-A6C34878D82A}">
                    <a16:rowId xmlns:a16="http://schemas.microsoft.com/office/drawing/2014/main" val="1703729816"/>
                  </a:ext>
                </a:extLst>
              </a:tr>
              <a:tr h="89349">
                <a:tc>
                  <a:txBody>
                    <a:bodyPr/>
                    <a:lstStyle/>
                    <a:p>
                      <a:pPr fontAlgn="b"/>
                      <a:r>
                        <a:rPr lang="en-GB" sz="1100">
                          <a:effectLst/>
                        </a:rPr>
                        <a:t>AUS</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fontAlgn="b"/>
                      <a:r>
                        <a:rPr lang="en-GB" sz="1100">
                          <a:effectLst/>
                        </a:rPr>
                        <a:t>England</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fontAlgn="b"/>
                      <a:r>
                        <a:rPr lang="en-GB" sz="1100">
                          <a:effectLst/>
                        </a:rPr>
                        <a:t>             927,490</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en-GB" sz="1100">
                          <a:effectLst/>
                        </a:rPr>
                        <a:t>1</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56221183"/>
                  </a:ext>
                </a:extLst>
              </a:tr>
              <a:tr h="89349">
                <a:tc>
                  <a:txBody>
                    <a:bodyPr/>
                    <a:lstStyle/>
                    <a:p>
                      <a:pPr fontAlgn="b"/>
                      <a:r>
                        <a:rPr lang="en-GB" sz="1100">
                          <a:effectLst/>
                        </a:rPr>
                        <a:t>AUS</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fontAlgn="b"/>
                      <a:r>
                        <a:rPr lang="en-GB" sz="1100">
                          <a:effectLst/>
                        </a:rPr>
                        <a:t>India</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fontAlgn="b"/>
                      <a:r>
                        <a:rPr lang="en-GB" sz="1100">
                          <a:effectLst/>
                        </a:rPr>
                        <a:t>             673,352</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en-GB" sz="1100">
                          <a:effectLst/>
                        </a:rPr>
                        <a:t>2</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2368044260"/>
                  </a:ext>
                </a:extLst>
              </a:tr>
              <a:tr h="89349">
                <a:tc>
                  <a:txBody>
                    <a:bodyPr/>
                    <a:lstStyle/>
                    <a:p>
                      <a:pPr fontAlgn="b"/>
                      <a:r>
                        <a:rPr lang="en-GB" sz="1100">
                          <a:effectLst/>
                        </a:rPr>
                        <a:t>AUS</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fontAlgn="b"/>
                      <a:r>
                        <a:rPr lang="en-GB" sz="1100">
                          <a:effectLst/>
                        </a:rPr>
                        <a:t>China</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fontAlgn="b"/>
                      <a:r>
                        <a:rPr lang="en-GB" sz="1100">
                          <a:effectLst/>
                        </a:rPr>
                        <a:t>             549,618</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tc>
                  <a:txBody>
                    <a:bodyPr/>
                    <a:lstStyle/>
                    <a:p>
                      <a:pPr algn="r" fontAlgn="b"/>
                      <a:r>
                        <a:rPr lang="en-GB" sz="1100">
                          <a:effectLst/>
                        </a:rPr>
                        <a:t>3</a:t>
                      </a:r>
                      <a:endParaRPr lang="en-GB" sz="1100">
                        <a:effectLst/>
                        <a:latin typeface="Calibri" panose="020F050202020403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val="1007209350"/>
                  </a:ext>
                </a:extLst>
              </a:tr>
            </a:tbl>
          </a:graphicData>
        </a:graphic>
      </p:graphicFrame>
      <p:graphicFrame>
        <p:nvGraphicFramePr>
          <p:cNvPr id="7" name="Table 6">
            <a:extLst>
              <a:ext uri="{FF2B5EF4-FFF2-40B4-BE49-F238E27FC236}">
                <a16:creationId xmlns:a16="http://schemas.microsoft.com/office/drawing/2014/main" id="{E087F2B4-A41C-2318-6C84-7260BF2CF133}"/>
              </a:ext>
            </a:extLst>
          </p:cNvPr>
          <p:cNvGraphicFramePr>
            <a:graphicFrameLocks noGrp="1"/>
          </p:cNvGraphicFramePr>
          <p:nvPr>
            <p:extLst>
              <p:ext uri="{D42A27DB-BD31-4B8C-83A1-F6EECF244321}">
                <p14:modId xmlns:p14="http://schemas.microsoft.com/office/powerpoint/2010/main" val="2193754901"/>
              </p:ext>
            </p:extLst>
          </p:nvPr>
        </p:nvGraphicFramePr>
        <p:xfrm>
          <a:off x="10083312" y="6608885"/>
          <a:ext cx="2019300" cy="19050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3576145244"/>
                    </a:ext>
                  </a:extLst>
                </a:gridCol>
              </a:tblGrid>
              <a:tr h="190500">
                <a:tc>
                  <a:txBody>
                    <a:bodyPr/>
                    <a:lstStyle/>
                    <a:p>
                      <a:pPr fontAlgn="b"/>
                      <a:r>
                        <a:rPr lang="en-GB" sz="1100">
                          <a:effectLst/>
                        </a:rPr>
                        <a:t>Source: 2021 Census data</a:t>
                      </a:r>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089789366"/>
                  </a:ext>
                </a:extLst>
              </a:tr>
            </a:tbl>
          </a:graphicData>
        </a:graphic>
      </p:graphicFrame>
    </p:spTree>
    <p:extLst>
      <p:ext uri="{BB962C8B-B14F-4D97-AF65-F5344CB8AC3E}">
        <p14:creationId xmlns:p14="http://schemas.microsoft.com/office/powerpoint/2010/main" val="3355879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Is everyone at risk of hepatitis B offered a test?</a:t>
            </a:r>
          </a:p>
        </p:txBody>
      </p:sp>
      <p:pic>
        <p:nvPicPr>
          <p:cNvPr id="4" name="Content Placeholder 3" descr="Screen Shot 2022-06-23 at 1.29.22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260" t="22243" b="-1517"/>
          <a:stretch/>
        </p:blipFill>
        <p:spPr>
          <a:xfrm>
            <a:off x="1885176" y="2281318"/>
            <a:ext cx="7996988" cy="2618458"/>
          </a:xfrm>
        </p:spPr>
      </p:pic>
      <p:sp>
        <p:nvSpPr>
          <p:cNvPr id="5" name="TextBox 4"/>
          <p:cNvSpPr txBox="1"/>
          <p:nvPr/>
        </p:nvSpPr>
        <p:spPr>
          <a:xfrm>
            <a:off x="6603844" y="5967388"/>
            <a:ext cx="2236480" cy="276999"/>
          </a:xfrm>
          <a:prstGeom prst="rect">
            <a:avLst/>
          </a:prstGeom>
          <a:noFill/>
        </p:spPr>
        <p:txBody>
          <a:bodyPr wrap="square" rtlCol="0">
            <a:spAutoFit/>
          </a:bodyPr>
          <a:lstStyle/>
          <a:p>
            <a:pPr defTabSz="457200"/>
            <a:r>
              <a:rPr lang="en-US" sz="1200">
                <a:solidFill>
                  <a:prstClr val="black"/>
                </a:solidFill>
                <a:latin typeface="Calibri"/>
              </a:rPr>
              <a:t>Xiao, BMC Primary Care 2022</a:t>
            </a:r>
          </a:p>
        </p:txBody>
      </p:sp>
    </p:spTree>
    <p:extLst>
      <p:ext uri="{BB962C8B-B14F-4D97-AF65-F5344CB8AC3E}">
        <p14:creationId xmlns:p14="http://schemas.microsoft.com/office/powerpoint/2010/main" val="324582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Shot 2022-06-06 at 9.02.09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45" r="198"/>
          <a:stretch/>
        </p:blipFill>
        <p:spPr>
          <a:xfrm>
            <a:off x="3186121" y="500068"/>
            <a:ext cx="4220666" cy="5994119"/>
          </a:xfrm>
        </p:spPr>
      </p:pic>
      <p:sp>
        <p:nvSpPr>
          <p:cNvPr id="8" name="TextBox 7"/>
          <p:cNvSpPr txBox="1"/>
          <p:nvPr/>
        </p:nvSpPr>
        <p:spPr>
          <a:xfrm>
            <a:off x="4367347" y="6606333"/>
            <a:ext cx="5537291" cy="246221"/>
          </a:xfrm>
          <a:prstGeom prst="rect">
            <a:avLst/>
          </a:prstGeom>
          <a:noFill/>
        </p:spPr>
        <p:txBody>
          <a:bodyPr wrap="square" rtlCol="0">
            <a:spAutoFit/>
          </a:bodyPr>
          <a:lstStyle/>
          <a:p>
            <a:pPr defTabSz="457200"/>
            <a:r>
              <a:rPr lang="en-US" sz="1000">
                <a:solidFill>
                  <a:prstClr val="black"/>
                </a:solidFill>
                <a:latin typeface="Calibri"/>
              </a:rPr>
              <a:t>https://</a:t>
            </a:r>
            <a:r>
              <a:rPr lang="en-US" sz="1000" err="1">
                <a:solidFill>
                  <a:prstClr val="black"/>
                </a:solidFill>
                <a:latin typeface="Calibri"/>
              </a:rPr>
              <a:t>www.worldhepatitisalliance.org</a:t>
            </a:r>
            <a:r>
              <a:rPr lang="en-US" sz="1000">
                <a:solidFill>
                  <a:prstClr val="black"/>
                </a:solidFill>
                <a:latin typeface="Calibri"/>
              </a:rPr>
              <a:t>/</a:t>
            </a:r>
            <a:r>
              <a:rPr lang="en-US" sz="1000" err="1">
                <a:solidFill>
                  <a:prstClr val="black"/>
                </a:solidFill>
                <a:latin typeface="Calibri"/>
              </a:rPr>
              <a:t>wp</a:t>
            </a:r>
            <a:r>
              <a:rPr lang="en-US" sz="1000">
                <a:solidFill>
                  <a:prstClr val="black"/>
                </a:solidFill>
                <a:latin typeface="Calibri"/>
              </a:rPr>
              <a:t>-content/uploads/2021/11/WHA-Report-2021-Final.pdf</a:t>
            </a:r>
          </a:p>
        </p:txBody>
      </p:sp>
    </p:spTree>
    <p:extLst>
      <p:ext uri="{BB962C8B-B14F-4D97-AF65-F5344CB8AC3E}">
        <p14:creationId xmlns:p14="http://schemas.microsoft.com/office/powerpoint/2010/main" val="1526111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a:t>Are HCW good at interpreting serology?</a:t>
            </a:r>
          </a:p>
        </p:txBody>
      </p:sp>
      <p:sp>
        <p:nvSpPr>
          <p:cNvPr id="3" name="Content Placeholder 2"/>
          <p:cNvSpPr>
            <a:spLocks noGrp="1"/>
          </p:cNvSpPr>
          <p:nvPr>
            <p:ph idx="1"/>
          </p:nvPr>
        </p:nvSpPr>
        <p:spPr/>
        <p:txBody>
          <a:bodyPr/>
          <a:lstStyle/>
          <a:p>
            <a:r>
              <a:rPr lang="en-US"/>
              <a:t>Accurate interpretation of </a:t>
            </a:r>
          </a:p>
          <a:p>
            <a:pPr lvl="1"/>
            <a:r>
              <a:rPr lang="en-US"/>
              <a:t>HBV </a:t>
            </a:r>
            <a:r>
              <a:rPr lang="en-US" err="1"/>
              <a:t>sAg</a:t>
            </a:r>
            <a:r>
              <a:rPr lang="en-US"/>
              <a:t> positive</a:t>
            </a:r>
          </a:p>
          <a:p>
            <a:pPr lvl="1"/>
            <a:r>
              <a:rPr lang="en-US"/>
              <a:t>HBV </a:t>
            </a:r>
            <a:r>
              <a:rPr lang="en-US" err="1"/>
              <a:t>cAb</a:t>
            </a:r>
            <a:r>
              <a:rPr lang="en-US"/>
              <a:t> positive </a:t>
            </a:r>
          </a:p>
          <a:p>
            <a:pPr lvl="1"/>
            <a:r>
              <a:rPr lang="en-US"/>
              <a:t>HBV </a:t>
            </a:r>
            <a:r>
              <a:rPr lang="en-US" err="1"/>
              <a:t>sAb</a:t>
            </a:r>
            <a:r>
              <a:rPr lang="en-US"/>
              <a:t> negative </a:t>
            </a:r>
          </a:p>
          <a:p>
            <a:pPr lvl="2"/>
            <a:r>
              <a:rPr lang="en-US"/>
              <a:t>Active hepatitis B infection (acute or chronic) </a:t>
            </a:r>
          </a:p>
          <a:p>
            <a:pPr marL="914400" lvl="2" indent="0">
              <a:buNone/>
            </a:pPr>
            <a:endParaRPr lang="en-US"/>
          </a:p>
          <a:p>
            <a:pPr lvl="1"/>
            <a:r>
              <a:rPr lang="en-US"/>
              <a:t>110/134 (82%) GPs answered correctly</a:t>
            </a:r>
          </a:p>
          <a:p>
            <a:pPr lvl="2"/>
            <a:endParaRPr lang="en-US"/>
          </a:p>
          <a:p>
            <a:pPr lvl="2"/>
            <a:r>
              <a:rPr lang="en-US"/>
              <a:t>Xiao, BMC Public Health 2022</a:t>
            </a:r>
          </a:p>
        </p:txBody>
      </p:sp>
    </p:spTree>
    <p:extLst>
      <p:ext uri="{BB962C8B-B14F-4D97-AF65-F5344CB8AC3E}">
        <p14:creationId xmlns:p14="http://schemas.microsoft.com/office/powerpoint/2010/main" val="1022492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a:t>What does core antibody positive mean? </a:t>
            </a:r>
            <a:br>
              <a:rPr lang="en-US" sz="4000"/>
            </a:br>
            <a:r>
              <a:rPr lang="en-US" sz="4000"/>
              <a:t>Body has seen hepatitis B</a:t>
            </a:r>
          </a:p>
        </p:txBody>
      </p:sp>
      <p:pic>
        <p:nvPicPr>
          <p:cNvPr id="4" name="Content Placeholder 3" descr="Screen Shot 2021-08-23 at 2.31.26 pm.png"/>
          <p:cNvPicPr>
            <a:picLocks noGrp="1" noChangeAspect="1"/>
          </p:cNvPicPr>
          <p:nvPr>
            <p:ph idx="1"/>
          </p:nvPr>
        </p:nvPicPr>
        <p:blipFill>
          <a:blip r:embed="rId3">
            <a:extLst>
              <a:ext uri="{28A0092B-C50C-407E-A947-70E740481C1C}">
                <a14:useLocalDpi xmlns:a14="http://schemas.microsoft.com/office/drawing/2010/main" val="0"/>
              </a:ext>
            </a:extLst>
          </a:blip>
          <a:srcRect l="-23221" r="-23221"/>
          <a:stretch>
            <a:fillRect/>
          </a:stretch>
        </p:blipFill>
        <p:spPr>
          <a:xfrm>
            <a:off x="1270054" y="1600201"/>
            <a:ext cx="9220797" cy="4525963"/>
          </a:xfrm>
        </p:spPr>
      </p:pic>
      <p:sp>
        <p:nvSpPr>
          <p:cNvPr id="5" name="TextBox 4"/>
          <p:cNvSpPr txBox="1"/>
          <p:nvPr/>
        </p:nvSpPr>
        <p:spPr>
          <a:xfrm>
            <a:off x="1981200" y="6474449"/>
            <a:ext cx="7383966" cy="276999"/>
          </a:xfrm>
          <a:prstGeom prst="rect">
            <a:avLst/>
          </a:prstGeom>
          <a:noFill/>
        </p:spPr>
        <p:txBody>
          <a:bodyPr wrap="square" rtlCol="0">
            <a:spAutoFit/>
          </a:bodyPr>
          <a:lstStyle/>
          <a:p>
            <a:pPr defTabSz="457200"/>
            <a:r>
              <a:rPr lang="en-US" sz="1200">
                <a:solidFill>
                  <a:prstClr val="black"/>
                </a:solidFill>
                <a:latin typeface="Calibri"/>
              </a:rPr>
              <a:t>https://</a:t>
            </a:r>
            <a:r>
              <a:rPr lang="en-US" sz="1200" err="1">
                <a:solidFill>
                  <a:prstClr val="black"/>
                </a:solidFill>
                <a:latin typeface="Calibri"/>
              </a:rPr>
              <a:t>www.hepatitisb.org.au</a:t>
            </a:r>
            <a:r>
              <a:rPr lang="en-US" sz="1200">
                <a:solidFill>
                  <a:prstClr val="black"/>
                </a:solidFill>
                <a:latin typeface="Calibri"/>
              </a:rPr>
              <a:t>/virology-viral-replication-current-therapy-and-progress-to-a-cure/</a:t>
            </a:r>
          </a:p>
        </p:txBody>
      </p:sp>
      <p:pic>
        <p:nvPicPr>
          <p:cNvPr id="6" name="Picture 5" descr="Screen Shot 2021-08-23 at 2.33.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3550349"/>
            <a:ext cx="7493000" cy="330200"/>
          </a:xfrm>
          <a:prstGeom prst="rect">
            <a:avLst/>
          </a:prstGeom>
        </p:spPr>
      </p:pic>
      <p:sp>
        <p:nvSpPr>
          <p:cNvPr id="8" name="Oval 7"/>
          <p:cNvSpPr/>
          <p:nvPr/>
        </p:nvSpPr>
        <p:spPr>
          <a:xfrm>
            <a:off x="7038025" y="2652977"/>
            <a:ext cx="924927" cy="89737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405881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Interpreting the test results</a:t>
            </a:r>
          </a:p>
        </p:txBody>
      </p:sp>
      <p:graphicFrame>
        <p:nvGraphicFramePr>
          <p:cNvPr id="9" name="Content Placeholder 8"/>
          <p:cNvGraphicFramePr>
            <a:graphicFrameLocks noGrp="1"/>
          </p:cNvGraphicFramePr>
          <p:nvPr>
            <p:ph idx="1"/>
          </p:nvPr>
        </p:nvGraphicFramePr>
        <p:xfrm>
          <a:off x="2408267" y="1417638"/>
          <a:ext cx="7398576" cy="5217160"/>
        </p:xfrm>
        <a:graphic>
          <a:graphicData uri="http://schemas.openxmlformats.org/drawingml/2006/table">
            <a:tbl>
              <a:tblPr firstRow="1" bandRow="1">
                <a:tableStyleId>{5C22544A-7EE6-4342-B048-85BDC9FD1C3A}</a:tableStyleId>
              </a:tblPr>
              <a:tblGrid>
                <a:gridCol w="1598112">
                  <a:extLst>
                    <a:ext uri="{9D8B030D-6E8A-4147-A177-3AD203B41FA5}">
                      <a16:colId xmlns:a16="http://schemas.microsoft.com/office/drawing/2014/main" val="20000"/>
                    </a:ext>
                  </a:extLst>
                </a:gridCol>
                <a:gridCol w="1899626">
                  <a:extLst>
                    <a:ext uri="{9D8B030D-6E8A-4147-A177-3AD203B41FA5}">
                      <a16:colId xmlns:a16="http://schemas.microsoft.com/office/drawing/2014/main" val="20001"/>
                    </a:ext>
                  </a:extLst>
                </a:gridCol>
                <a:gridCol w="3900838">
                  <a:extLst>
                    <a:ext uri="{9D8B030D-6E8A-4147-A177-3AD203B41FA5}">
                      <a16:colId xmlns:a16="http://schemas.microsoft.com/office/drawing/2014/main" val="20002"/>
                    </a:ext>
                  </a:extLst>
                </a:gridCol>
              </a:tblGrid>
              <a:tr h="370840">
                <a:tc>
                  <a:txBody>
                    <a:bodyPr/>
                    <a:lstStyle/>
                    <a:p>
                      <a:r>
                        <a:rPr lang="en-US"/>
                        <a:t>Test</a:t>
                      </a:r>
                    </a:p>
                  </a:txBody>
                  <a:tcPr/>
                </a:tc>
                <a:tc>
                  <a:txBody>
                    <a:bodyPr/>
                    <a:lstStyle/>
                    <a:p>
                      <a:r>
                        <a:rPr lang="en-US"/>
                        <a:t>Result</a:t>
                      </a:r>
                    </a:p>
                  </a:txBody>
                  <a:tcPr/>
                </a:tc>
                <a:tc>
                  <a:txBody>
                    <a:bodyPr/>
                    <a:lstStyle/>
                    <a:p>
                      <a:r>
                        <a:rPr lang="en-US"/>
                        <a:t>Interpretation</a:t>
                      </a:r>
                    </a:p>
                  </a:txBody>
                  <a:tcPr/>
                </a:tc>
                <a:extLst>
                  <a:ext uri="{0D108BD9-81ED-4DB2-BD59-A6C34878D82A}">
                    <a16:rowId xmlns:a16="http://schemas.microsoft.com/office/drawing/2014/main" val="10000"/>
                  </a:ext>
                </a:extLst>
              </a:tr>
              <a:tr h="370840">
                <a:tc>
                  <a:txBody>
                    <a:bodyPr/>
                    <a:lstStyle/>
                    <a:p>
                      <a:r>
                        <a:rPr lang="en-US" err="1"/>
                        <a:t>HBsAg</a:t>
                      </a:r>
                      <a:endParaRPr lang="en-US"/>
                    </a:p>
                    <a:p>
                      <a:r>
                        <a:rPr lang="en-US"/>
                        <a:t>Anti-</a:t>
                      </a:r>
                      <a:r>
                        <a:rPr lang="en-US" err="1"/>
                        <a:t>HBc</a:t>
                      </a:r>
                      <a:endParaRPr lang="en-US"/>
                    </a:p>
                    <a:p>
                      <a:r>
                        <a:rPr lang="en-US"/>
                        <a:t>Anti-HBs</a:t>
                      </a:r>
                    </a:p>
                  </a:txBody>
                  <a:tcPr/>
                </a:tc>
                <a:tc>
                  <a:txBody>
                    <a:bodyPr/>
                    <a:lstStyle/>
                    <a:p>
                      <a:r>
                        <a:rPr lang="en-US"/>
                        <a:t>Negative</a:t>
                      </a:r>
                    </a:p>
                    <a:p>
                      <a:r>
                        <a:rPr lang="en-US"/>
                        <a:t>Negative</a:t>
                      </a:r>
                    </a:p>
                    <a:p>
                      <a:r>
                        <a:rPr lang="en-US"/>
                        <a:t>Negative</a:t>
                      </a:r>
                    </a:p>
                  </a:txBody>
                  <a:tcPr/>
                </a:tc>
                <a:tc>
                  <a:txBody>
                    <a:bodyPr/>
                    <a:lstStyle/>
                    <a:p>
                      <a:r>
                        <a:rPr lang="en-US"/>
                        <a:t>Susceptible (vaccinate)</a:t>
                      </a:r>
                    </a:p>
                  </a:txBody>
                  <a:tcPr/>
                </a:tc>
                <a:extLst>
                  <a:ext uri="{0D108BD9-81ED-4DB2-BD59-A6C34878D82A}">
                    <a16:rowId xmlns:a16="http://schemas.microsoft.com/office/drawing/2014/main" val="10001"/>
                  </a:ext>
                </a:extLst>
              </a:tr>
              <a:tr h="370840">
                <a:tc>
                  <a:txBody>
                    <a:bodyPr/>
                    <a:lstStyle/>
                    <a:p>
                      <a:r>
                        <a:rPr lang="en-US" err="1"/>
                        <a:t>HBsAg</a:t>
                      </a:r>
                      <a:endParaRPr lang="en-US"/>
                    </a:p>
                    <a:p>
                      <a:r>
                        <a:rPr lang="en-US"/>
                        <a:t>Anti-</a:t>
                      </a:r>
                      <a:r>
                        <a:rPr lang="en-US" err="1"/>
                        <a:t>HBc</a:t>
                      </a:r>
                      <a:endParaRPr lang="en-US"/>
                    </a:p>
                    <a:p>
                      <a:r>
                        <a:rPr lang="en-US"/>
                        <a:t>Anti-HBs</a:t>
                      </a:r>
                    </a:p>
                  </a:txBody>
                  <a:tcPr/>
                </a:tc>
                <a:tc>
                  <a:txBody>
                    <a:bodyPr/>
                    <a:lstStyle/>
                    <a:p>
                      <a:r>
                        <a:rPr lang="en-US"/>
                        <a:t>Negative</a:t>
                      </a:r>
                    </a:p>
                    <a:p>
                      <a:r>
                        <a:rPr lang="en-US"/>
                        <a:t>Negative</a:t>
                      </a:r>
                    </a:p>
                    <a:p>
                      <a:r>
                        <a:rPr lang="en-US">
                          <a:solidFill>
                            <a:srgbClr val="0000FF"/>
                          </a:solidFill>
                        </a:rPr>
                        <a:t>Positive</a:t>
                      </a:r>
                    </a:p>
                  </a:txBody>
                  <a:tcPr/>
                </a:tc>
                <a:tc>
                  <a:txBody>
                    <a:bodyPr/>
                    <a:lstStyle/>
                    <a:p>
                      <a:r>
                        <a:rPr lang="en-US"/>
                        <a:t>Vaccinated</a:t>
                      </a:r>
                    </a:p>
                  </a:txBody>
                  <a:tcPr/>
                </a:tc>
                <a:extLst>
                  <a:ext uri="{0D108BD9-81ED-4DB2-BD59-A6C34878D82A}">
                    <a16:rowId xmlns:a16="http://schemas.microsoft.com/office/drawing/2014/main" val="10002"/>
                  </a:ext>
                </a:extLst>
              </a:tr>
              <a:tr h="370840">
                <a:tc>
                  <a:txBody>
                    <a:bodyPr/>
                    <a:lstStyle/>
                    <a:p>
                      <a:r>
                        <a:rPr lang="en-US" err="1"/>
                        <a:t>HBsAg</a:t>
                      </a:r>
                      <a:endParaRPr lang="en-US"/>
                    </a:p>
                    <a:p>
                      <a:r>
                        <a:rPr lang="en-US"/>
                        <a:t>Anti-</a:t>
                      </a:r>
                      <a:r>
                        <a:rPr lang="en-US" err="1"/>
                        <a:t>HBc</a:t>
                      </a:r>
                      <a:endParaRPr lang="en-US"/>
                    </a:p>
                    <a:p>
                      <a:r>
                        <a:rPr lang="en-US"/>
                        <a:t>Anti-HBs</a:t>
                      </a:r>
                    </a:p>
                  </a:txBody>
                  <a:tcPr/>
                </a:tc>
                <a:tc>
                  <a:txBody>
                    <a:bodyPr/>
                    <a:lstStyle/>
                    <a:p>
                      <a:r>
                        <a:rPr lang="en-US"/>
                        <a:t>Negative</a:t>
                      </a:r>
                    </a:p>
                    <a:p>
                      <a:r>
                        <a:rPr lang="en-US">
                          <a:solidFill>
                            <a:srgbClr val="FF0000"/>
                          </a:solidFill>
                        </a:rPr>
                        <a:t>Positive</a:t>
                      </a:r>
                    </a:p>
                    <a:p>
                      <a:r>
                        <a:rPr lang="en-US">
                          <a:solidFill>
                            <a:srgbClr val="FF0000"/>
                          </a:solidFill>
                        </a:rPr>
                        <a:t>Positive</a:t>
                      </a:r>
                    </a:p>
                  </a:txBody>
                  <a:tcPr/>
                </a:tc>
                <a:tc>
                  <a:txBody>
                    <a:bodyPr/>
                    <a:lstStyle/>
                    <a:p>
                      <a:r>
                        <a:rPr lang="en-US"/>
                        <a:t>Resolved hepatitis B</a:t>
                      </a:r>
                    </a:p>
                  </a:txBody>
                  <a:tcPr/>
                </a:tc>
                <a:extLst>
                  <a:ext uri="{0D108BD9-81ED-4DB2-BD59-A6C34878D82A}">
                    <a16:rowId xmlns:a16="http://schemas.microsoft.com/office/drawing/2014/main" val="10003"/>
                  </a:ext>
                </a:extLst>
              </a:tr>
              <a:tr h="370840">
                <a:tc>
                  <a:txBody>
                    <a:bodyPr/>
                    <a:lstStyle/>
                    <a:p>
                      <a:r>
                        <a:rPr lang="en-US" err="1"/>
                        <a:t>HBsAg</a:t>
                      </a:r>
                      <a:endParaRPr lang="en-US"/>
                    </a:p>
                    <a:p>
                      <a:r>
                        <a:rPr lang="en-US"/>
                        <a:t>Anti-</a:t>
                      </a:r>
                      <a:r>
                        <a:rPr lang="en-US" err="1"/>
                        <a:t>HBc</a:t>
                      </a:r>
                      <a:endParaRPr lang="en-US"/>
                    </a:p>
                    <a:p>
                      <a:r>
                        <a:rPr lang="en-US"/>
                        <a:t>Anti-HBs</a:t>
                      </a:r>
                    </a:p>
                  </a:txBody>
                  <a:tcPr/>
                </a:tc>
                <a:tc>
                  <a:txBody>
                    <a:bodyPr/>
                    <a:lstStyle/>
                    <a:p>
                      <a:r>
                        <a:rPr lang="en-US">
                          <a:solidFill>
                            <a:srgbClr val="FF0000"/>
                          </a:solidFill>
                        </a:rPr>
                        <a:t>Positive</a:t>
                      </a:r>
                    </a:p>
                    <a:p>
                      <a:r>
                        <a:rPr lang="en-US">
                          <a:solidFill>
                            <a:srgbClr val="FF0000"/>
                          </a:solidFill>
                        </a:rPr>
                        <a:t>Positive</a:t>
                      </a:r>
                    </a:p>
                    <a:p>
                      <a:r>
                        <a:rPr lang="en-US"/>
                        <a:t>Negative</a:t>
                      </a:r>
                    </a:p>
                  </a:txBody>
                  <a:tcPr/>
                </a:tc>
                <a:tc>
                  <a:txBody>
                    <a:bodyPr/>
                    <a:lstStyle/>
                    <a:p>
                      <a:r>
                        <a:rPr lang="en-US"/>
                        <a:t>Active hepatitis B</a:t>
                      </a:r>
                    </a:p>
                  </a:txBody>
                  <a:tcPr/>
                </a:tc>
                <a:extLst>
                  <a:ext uri="{0D108BD9-81ED-4DB2-BD59-A6C34878D82A}">
                    <a16:rowId xmlns:a16="http://schemas.microsoft.com/office/drawing/2014/main" val="10004"/>
                  </a:ext>
                </a:extLst>
              </a:tr>
              <a:tr h="370840">
                <a:tc>
                  <a:txBody>
                    <a:bodyPr/>
                    <a:lstStyle/>
                    <a:p>
                      <a:r>
                        <a:rPr lang="en-US" err="1"/>
                        <a:t>HBsAg</a:t>
                      </a:r>
                      <a:endParaRPr lang="en-US"/>
                    </a:p>
                    <a:p>
                      <a:r>
                        <a:rPr lang="en-US"/>
                        <a:t>Anti-</a:t>
                      </a:r>
                      <a:r>
                        <a:rPr lang="en-US" err="1"/>
                        <a:t>HBc</a:t>
                      </a:r>
                      <a:endParaRPr lang="en-US"/>
                    </a:p>
                    <a:p>
                      <a:r>
                        <a:rPr lang="en-US"/>
                        <a:t>Anti-HBs</a:t>
                      </a:r>
                    </a:p>
                  </a:txBody>
                  <a:tcPr/>
                </a:tc>
                <a:tc>
                  <a:txBody>
                    <a:bodyPr/>
                    <a:lstStyle/>
                    <a:p>
                      <a:r>
                        <a:rPr lang="en-US"/>
                        <a:t>Negative</a:t>
                      </a:r>
                    </a:p>
                    <a:p>
                      <a:r>
                        <a:rPr lang="en-US">
                          <a:solidFill>
                            <a:srgbClr val="FF0000"/>
                          </a:solidFill>
                        </a:rPr>
                        <a:t>Positive</a:t>
                      </a:r>
                    </a:p>
                    <a:p>
                      <a:r>
                        <a:rPr lang="en-US"/>
                        <a:t>Negative</a:t>
                      </a:r>
                    </a:p>
                  </a:txBody>
                  <a:tcPr/>
                </a:tc>
                <a:tc>
                  <a:txBody>
                    <a:bodyPr/>
                    <a:lstStyle/>
                    <a:p>
                      <a:r>
                        <a:rPr lang="en-US"/>
                        <a:t>Distant resolved infection; or</a:t>
                      </a:r>
                    </a:p>
                    <a:p>
                      <a:r>
                        <a:rPr lang="en-US"/>
                        <a:t>Recovering from acute infection; or</a:t>
                      </a:r>
                    </a:p>
                    <a:p>
                      <a:r>
                        <a:rPr lang="en-US"/>
                        <a:t>False positive; or</a:t>
                      </a:r>
                    </a:p>
                    <a:p>
                      <a:r>
                        <a:rPr lang="en-US"/>
                        <a:t>Occult hepatitis B.</a:t>
                      </a:r>
                    </a:p>
                  </a:txBody>
                  <a:tcPr/>
                </a:tc>
                <a:extLst>
                  <a:ext uri="{0D108BD9-81ED-4DB2-BD59-A6C34878D82A}">
                    <a16:rowId xmlns:a16="http://schemas.microsoft.com/office/drawing/2014/main" val="10005"/>
                  </a:ext>
                </a:extLst>
              </a:tr>
            </a:tbl>
          </a:graphicData>
        </a:graphic>
      </p:graphicFrame>
      <p:sp>
        <p:nvSpPr>
          <p:cNvPr id="10" name="Left Brace 9"/>
          <p:cNvSpPr/>
          <p:nvPr/>
        </p:nvSpPr>
        <p:spPr>
          <a:xfrm>
            <a:off x="1981201" y="1417638"/>
            <a:ext cx="427067" cy="2189766"/>
          </a:xfrm>
          <a:prstGeom prst="leftBrace">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1" name="TextBox 10"/>
          <p:cNvSpPr txBox="1"/>
          <p:nvPr/>
        </p:nvSpPr>
        <p:spPr>
          <a:xfrm rot="16200000">
            <a:off x="296952" y="2115918"/>
            <a:ext cx="2978227" cy="369332"/>
          </a:xfrm>
          <a:prstGeom prst="rect">
            <a:avLst/>
          </a:prstGeom>
          <a:noFill/>
        </p:spPr>
        <p:txBody>
          <a:bodyPr wrap="square" rtlCol="0">
            <a:spAutoFit/>
          </a:bodyPr>
          <a:lstStyle/>
          <a:p>
            <a:pPr defTabSz="457200"/>
            <a:r>
              <a:rPr lang="en-US">
                <a:solidFill>
                  <a:srgbClr val="0000FF"/>
                </a:solidFill>
                <a:latin typeface="Calibri"/>
              </a:rPr>
              <a:t>Body has never seen HBV</a:t>
            </a:r>
          </a:p>
        </p:txBody>
      </p:sp>
      <p:sp>
        <p:nvSpPr>
          <p:cNvPr id="12" name="Left Brace 11"/>
          <p:cNvSpPr/>
          <p:nvPr/>
        </p:nvSpPr>
        <p:spPr>
          <a:xfrm>
            <a:off x="1981201" y="3708546"/>
            <a:ext cx="427067" cy="2809505"/>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4" name="TextBox 13"/>
          <p:cNvSpPr txBox="1"/>
          <p:nvPr/>
        </p:nvSpPr>
        <p:spPr>
          <a:xfrm rot="16200000">
            <a:off x="625375" y="5172695"/>
            <a:ext cx="2321378" cy="369332"/>
          </a:xfrm>
          <a:prstGeom prst="rect">
            <a:avLst/>
          </a:prstGeom>
          <a:noFill/>
        </p:spPr>
        <p:txBody>
          <a:bodyPr wrap="square" rtlCol="0">
            <a:spAutoFit/>
          </a:bodyPr>
          <a:lstStyle/>
          <a:p>
            <a:pPr defTabSz="457200"/>
            <a:r>
              <a:rPr lang="en-US">
                <a:solidFill>
                  <a:srgbClr val="FF0000"/>
                </a:solidFill>
                <a:latin typeface="Calibri"/>
              </a:rPr>
              <a:t>Body has seen HBV</a:t>
            </a:r>
          </a:p>
        </p:txBody>
      </p:sp>
    </p:spTree>
    <p:extLst>
      <p:ext uri="{BB962C8B-B14F-4D97-AF65-F5344CB8AC3E}">
        <p14:creationId xmlns:p14="http://schemas.microsoft.com/office/powerpoint/2010/main" val="158555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a:t>Referral for care and treatment</a:t>
            </a:r>
          </a:p>
        </p:txBody>
      </p:sp>
      <p:pic>
        <p:nvPicPr>
          <p:cNvPr id="4" name="Content Placeholder 3" descr="Screen Shot 2022-06-23 at 4.36.28 pm.png"/>
          <p:cNvPicPr>
            <a:picLocks noGrp="1" noChangeAspect="1"/>
          </p:cNvPicPr>
          <p:nvPr>
            <p:ph idx="1"/>
          </p:nvPr>
        </p:nvPicPr>
        <p:blipFill>
          <a:blip r:embed="rId2">
            <a:extLst>
              <a:ext uri="{28A0092B-C50C-407E-A947-70E740481C1C}">
                <a14:useLocalDpi xmlns:a14="http://schemas.microsoft.com/office/drawing/2010/main" val="0"/>
              </a:ext>
            </a:extLst>
          </a:blip>
          <a:srcRect l="4510" r="4510"/>
          <a:stretch>
            <a:fillRect/>
          </a:stretch>
        </p:blipFill>
        <p:spPr>
          <a:xfrm>
            <a:off x="1950949" y="1646525"/>
            <a:ext cx="7620000" cy="4800600"/>
          </a:xfrm>
        </p:spPr>
      </p:pic>
      <p:sp>
        <p:nvSpPr>
          <p:cNvPr id="5" name="Oval 4"/>
          <p:cNvSpPr/>
          <p:nvPr/>
        </p:nvSpPr>
        <p:spPr>
          <a:xfrm>
            <a:off x="5581133" y="2921885"/>
            <a:ext cx="101147" cy="89905"/>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6" name="Oval 5"/>
          <p:cNvSpPr/>
          <p:nvPr/>
        </p:nvSpPr>
        <p:spPr>
          <a:xfrm>
            <a:off x="6194316" y="5108366"/>
            <a:ext cx="101147" cy="89905"/>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 name="TextBox 6"/>
          <p:cNvSpPr txBox="1"/>
          <p:nvPr/>
        </p:nvSpPr>
        <p:spPr>
          <a:xfrm>
            <a:off x="5760949" y="2830059"/>
            <a:ext cx="1292438" cy="215444"/>
          </a:xfrm>
          <a:prstGeom prst="rect">
            <a:avLst/>
          </a:prstGeom>
          <a:noFill/>
        </p:spPr>
        <p:txBody>
          <a:bodyPr wrap="square" rtlCol="0">
            <a:spAutoFit/>
          </a:bodyPr>
          <a:lstStyle/>
          <a:p>
            <a:pPr defTabSz="457200"/>
            <a:r>
              <a:rPr lang="en-US" sz="800">
                <a:solidFill>
                  <a:prstClr val="black"/>
                </a:solidFill>
                <a:latin typeface="Calibri"/>
              </a:rPr>
              <a:t>HBV S100 GP x 2</a:t>
            </a:r>
          </a:p>
        </p:txBody>
      </p:sp>
      <p:sp>
        <p:nvSpPr>
          <p:cNvPr id="10" name="Oval 9"/>
          <p:cNvSpPr/>
          <p:nvPr/>
        </p:nvSpPr>
        <p:spPr>
          <a:xfrm flipV="1">
            <a:off x="6194316" y="4725586"/>
            <a:ext cx="101147" cy="101142"/>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8" name="Picture 7" descr="IMG_41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646" y="4533516"/>
            <a:ext cx="1833605" cy="2165980"/>
          </a:xfrm>
          <a:prstGeom prst="rect">
            <a:avLst/>
          </a:prstGeom>
        </p:spPr>
      </p:pic>
      <p:pic>
        <p:nvPicPr>
          <p:cNvPr id="9" name="Picture 8"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098" y="4478748"/>
            <a:ext cx="1715978" cy="2272997"/>
          </a:xfrm>
          <a:prstGeom prst="rect">
            <a:avLst/>
          </a:prstGeom>
        </p:spPr>
      </p:pic>
      <p:pic>
        <p:nvPicPr>
          <p:cNvPr id="11" name="Picture 10" descr="IMG_415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0832" y="710333"/>
            <a:ext cx="1613139" cy="2295362"/>
          </a:xfrm>
          <a:prstGeom prst="rect">
            <a:avLst/>
          </a:prstGeom>
        </p:spPr>
      </p:pic>
      <p:sp>
        <p:nvSpPr>
          <p:cNvPr id="3" name="TextBox 2"/>
          <p:cNvSpPr txBox="1"/>
          <p:nvPr/>
        </p:nvSpPr>
        <p:spPr>
          <a:xfrm>
            <a:off x="10645735" y="3231545"/>
            <a:ext cx="857028" cy="369332"/>
          </a:xfrm>
          <a:prstGeom prst="rect">
            <a:avLst/>
          </a:prstGeom>
          <a:noFill/>
        </p:spPr>
        <p:txBody>
          <a:bodyPr wrap="square" rtlCol="0">
            <a:spAutoFit/>
          </a:bodyPr>
          <a:lstStyle/>
          <a:p>
            <a:r>
              <a:rPr lang="en-US"/>
              <a:t>Inga</a:t>
            </a:r>
          </a:p>
        </p:txBody>
      </p:sp>
      <p:sp>
        <p:nvSpPr>
          <p:cNvPr id="12" name="TextBox 11"/>
          <p:cNvSpPr txBox="1"/>
          <p:nvPr/>
        </p:nvSpPr>
        <p:spPr>
          <a:xfrm>
            <a:off x="8436049" y="4119446"/>
            <a:ext cx="1042889" cy="369332"/>
          </a:xfrm>
          <a:prstGeom prst="rect">
            <a:avLst/>
          </a:prstGeom>
          <a:noFill/>
        </p:spPr>
        <p:txBody>
          <a:bodyPr wrap="square" rtlCol="0">
            <a:spAutoFit/>
          </a:bodyPr>
          <a:lstStyle/>
          <a:p>
            <a:r>
              <a:rPr lang="en-US"/>
              <a:t>Brooke</a:t>
            </a:r>
          </a:p>
        </p:txBody>
      </p:sp>
      <p:sp>
        <p:nvSpPr>
          <p:cNvPr id="13" name="TextBox 12"/>
          <p:cNvSpPr txBox="1"/>
          <p:nvPr/>
        </p:nvSpPr>
        <p:spPr>
          <a:xfrm>
            <a:off x="10604433" y="4078147"/>
            <a:ext cx="1084192" cy="369332"/>
          </a:xfrm>
          <a:prstGeom prst="rect">
            <a:avLst/>
          </a:prstGeom>
          <a:noFill/>
        </p:spPr>
        <p:txBody>
          <a:bodyPr wrap="square" rtlCol="0">
            <a:spAutoFit/>
          </a:bodyPr>
          <a:lstStyle/>
          <a:p>
            <a:r>
              <a:rPr lang="en-US"/>
              <a:t>Sue</a:t>
            </a:r>
          </a:p>
        </p:txBody>
      </p:sp>
    </p:spTree>
    <p:extLst>
      <p:ext uri="{BB962C8B-B14F-4D97-AF65-F5344CB8AC3E}">
        <p14:creationId xmlns:p14="http://schemas.microsoft.com/office/powerpoint/2010/main" val="29511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1E46-7269-4E3B-AC76-91F5DE7470F9}"/>
              </a:ext>
            </a:extLst>
          </p:cNvPr>
          <p:cNvSpPr>
            <a:spLocks noGrp="1"/>
          </p:cNvSpPr>
          <p:nvPr>
            <p:ph type="title"/>
          </p:nvPr>
        </p:nvSpPr>
        <p:spPr>
          <a:xfrm>
            <a:off x="1438800" y="559371"/>
            <a:ext cx="10753200" cy="470317"/>
          </a:xfrm>
        </p:spPr>
        <p:txBody>
          <a:bodyPr/>
          <a:lstStyle/>
          <a:p>
            <a:r>
              <a:rPr lang="en-US"/>
              <a:t>Etiquette/Zoom use</a:t>
            </a:r>
            <a:endParaRPr lang="en-AU"/>
          </a:p>
        </p:txBody>
      </p:sp>
      <p:sp>
        <p:nvSpPr>
          <p:cNvPr id="3" name="Content Placeholder 2">
            <a:extLst>
              <a:ext uri="{FF2B5EF4-FFF2-40B4-BE49-F238E27FC236}">
                <a16:creationId xmlns:a16="http://schemas.microsoft.com/office/drawing/2014/main" id="{D6688C6C-91D2-4FC4-8EDE-01DF4E1DBDB0}"/>
              </a:ext>
            </a:extLst>
          </p:cNvPr>
          <p:cNvSpPr>
            <a:spLocks noGrp="1"/>
          </p:cNvSpPr>
          <p:nvPr>
            <p:ph idx="1"/>
          </p:nvPr>
        </p:nvSpPr>
        <p:spPr>
          <a:xfrm>
            <a:off x="609522" y="1332758"/>
            <a:ext cx="6624484" cy="5106600"/>
          </a:xfrm>
        </p:spPr>
        <p:txBody>
          <a:bodyPr vert="horz" lIns="0" tIns="36000" rIns="0" bIns="36000" rtlCol="0" anchor="t">
            <a:normAutofit/>
          </a:bodyPr>
          <a:lstStyle/>
          <a:p>
            <a:pPr marL="0" indent="0">
              <a:buNone/>
            </a:pPr>
            <a:r>
              <a:rPr lang="en-US"/>
              <a:t>Chat</a:t>
            </a:r>
            <a:endParaRPr lang="en-US">
              <a:solidFill>
                <a:schemeClr val="accent1">
                  <a:lumMod val="50000"/>
                </a:schemeClr>
              </a:solidFill>
            </a:endParaRPr>
          </a:p>
          <a:p>
            <a:r>
              <a:rPr lang="en-US">
                <a:latin typeface="Raleway"/>
              </a:rPr>
              <a:t>Introduce yourself / Role / Region / </a:t>
            </a:r>
            <a:r>
              <a:rPr lang="en-US" err="1">
                <a:latin typeface="Raleway"/>
              </a:rPr>
              <a:t>Organisation</a:t>
            </a:r>
            <a:r>
              <a:rPr lang="en-US">
                <a:latin typeface="Raleway"/>
              </a:rPr>
              <a:t> in “chat”</a:t>
            </a:r>
          </a:p>
          <a:p>
            <a:r>
              <a:rPr lang="en-US">
                <a:latin typeface="Raleway"/>
              </a:rPr>
              <a:t>Use chat to ask questions</a:t>
            </a:r>
          </a:p>
          <a:p>
            <a:endParaRPr lang="en-US"/>
          </a:p>
          <a:p>
            <a:r>
              <a:rPr lang="en-US"/>
              <a:t>Please remain on ‘mute’ except when speaking</a:t>
            </a:r>
          </a:p>
          <a:p>
            <a:r>
              <a:rPr lang="en-US">
                <a:solidFill>
                  <a:srgbClr val="C00000"/>
                </a:solidFill>
                <a:latin typeface="Raleway" panose="020B0503030101060003" pitchFamily="34" charset="0"/>
                <a:cs typeface="Calibri"/>
              </a:rPr>
              <a:t>Please turn video on</a:t>
            </a:r>
            <a:r>
              <a:rPr lang="en-US">
                <a:solidFill>
                  <a:srgbClr val="C00000"/>
                </a:solidFill>
                <a:latin typeface="Raleway" panose="020B0503030101060003" pitchFamily="34" charset="0"/>
              </a:rPr>
              <a:t> </a:t>
            </a:r>
          </a:p>
          <a:p>
            <a:pPr marL="0" indent="0">
              <a:buNone/>
            </a:pPr>
            <a:endParaRPr lang="en-US"/>
          </a:p>
          <a:p>
            <a:r>
              <a:rPr lang="en-AU">
                <a:latin typeface="Raleway"/>
              </a:rPr>
              <a:t>In-session Evaluation at the end</a:t>
            </a:r>
          </a:p>
          <a:p>
            <a:pPr marL="0" indent="0">
              <a:buNone/>
            </a:pPr>
            <a:endParaRPr lang="en-AU" i="1"/>
          </a:p>
        </p:txBody>
      </p:sp>
      <p:sp>
        <p:nvSpPr>
          <p:cNvPr id="6" name="Title 1">
            <a:extLst>
              <a:ext uri="{FF2B5EF4-FFF2-40B4-BE49-F238E27FC236}">
                <a16:creationId xmlns:a16="http://schemas.microsoft.com/office/drawing/2014/main" id="{D026B160-71F9-A642-9406-4994C7A77A2A}"/>
              </a:ext>
            </a:extLst>
          </p:cNvPr>
          <p:cNvSpPr txBox="1">
            <a:spLocks/>
          </p:cNvSpPr>
          <p:nvPr/>
        </p:nvSpPr>
        <p:spPr>
          <a:xfrm>
            <a:off x="326300" y="6204200"/>
            <a:ext cx="10753200" cy="470317"/>
          </a:xfrm>
          <a:prstGeom prst="rect">
            <a:avLst/>
          </a:prstGeom>
        </p:spPr>
        <p:txBody>
          <a:bodyPr vert="horz"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3D69"/>
                </a:solidFill>
                <a:effectLst/>
                <a:uLnTx/>
                <a:uFillTx/>
                <a:latin typeface="Raleway" panose="020B0503030101060003" pitchFamily="34" charset="77"/>
                <a:ea typeface="+mj-ea"/>
                <a:cs typeface="+mj-cs"/>
              </a:rPr>
              <a:t>RACGP and ACCRM accredited, certificates PD</a:t>
            </a:r>
          </a:p>
        </p:txBody>
      </p:sp>
      <p:pic>
        <p:nvPicPr>
          <p:cNvPr id="7" name="Picture 6" descr="Icon&#10;&#10;Description automatically generated">
            <a:extLst>
              <a:ext uri="{FF2B5EF4-FFF2-40B4-BE49-F238E27FC236}">
                <a16:creationId xmlns:a16="http://schemas.microsoft.com/office/drawing/2014/main" id="{6741F6CA-BFF6-469E-BEB3-A556967322ED}"/>
              </a:ext>
            </a:extLst>
          </p:cNvPr>
          <p:cNvPicPr>
            <a:picLocks noChangeAspect="1"/>
          </p:cNvPicPr>
          <p:nvPr/>
        </p:nvPicPr>
        <p:blipFill>
          <a:blip r:embed="rId3"/>
          <a:stretch>
            <a:fillRect/>
          </a:stretch>
        </p:blipFill>
        <p:spPr>
          <a:xfrm>
            <a:off x="609521" y="491462"/>
            <a:ext cx="606137" cy="606137"/>
          </a:xfrm>
          <a:prstGeom prst="rect">
            <a:avLst/>
          </a:prstGeom>
        </p:spPr>
      </p:pic>
      <p:sp>
        <p:nvSpPr>
          <p:cNvPr id="9" name="Content Placeholder 2">
            <a:extLst>
              <a:ext uri="{FF2B5EF4-FFF2-40B4-BE49-F238E27FC236}">
                <a16:creationId xmlns:a16="http://schemas.microsoft.com/office/drawing/2014/main" id="{732EBF19-404E-4B92-85AD-DD6B70339230}"/>
              </a:ext>
            </a:extLst>
          </p:cNvPr>
          <p:cNvSpPr txBox="1">
            <a:spLocks/>
          </p:cNvSpPr>
          <p:nvPr/>
        </p:nvSpPr>
        <p:spPr>
          <a:xfrm>
            <a:off x="6786120" y="1259097"/>
            <a:ext cx="4859825" cy="2803957"/>
          </a:xfrm>
          <a:prstGeom prst="rect">
            <a:avLst/>
          </a:prstGeom>
          <a:solidFill>
            <a:schemeClr val="accent1">
              <a:lumMod val="20000"/>
              <a:lumOff val="80000"/>
            </a:schemeClr>
          </a:solidFill>
        </p:spPr>
        <p:txBody>
          <a:bodyPr vert="horz" lIns="0" tIns="36000" rIns="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effectLst/>
                <a:latin typeface="Raleway" pitchFamily="2" charset="0"/>
                <a:ea typeface="Calibri" panose="020F0502020204030204" pitchFamily="34" charset="0"/>
              </a:rPr>
              <a:t>These sessions will be recorded for ongoing training and quality improvement purposes.</a:t>
            </a:r>
          </a:p>
          <a:p>
            <a:r>
              <a:rPr lang="en-AU" sz="1800">
                <a:effectLst/>
                <a:latin typeface="Raleway" pitchFamily="2" charset="0"/>
                <a:ea typeface="Calibri" panose="020F0502020204030204" pitchFamily="34" charset="0"/>
              </a:rPr>
              <a:t>The didactic presentations ONLY will be disseminated on our learning channel.</a:t>
            </a:r>
          </a:p>
          <a:p>
            <a:r>
              <a:rPr lang="en-AU" sz="1800">
                <a:effectLst/>
                <a:latin typeface="Raleway" pitchFamily="2" charset="0"/>
                <a:ea typeface="Calibri" panose="020F0502020204030204" pitchFamily="34" charset="0"/>
              </a:rPr>
              <a:t>Discussions will be de-identified where used for QI or research purposes.</a:t>
            </a:r>
          </a:p>
          <a:p>
            <a:r>
              <a:rPr lang="en-AU" sz="1800">
                <a:effectLst/>
                <a:latin typeface="Raleway" pitchFamily="2" charset="0"/>
                <a:ea typeface="Calibri" panose="020F0502020204030204" pitchFamily="34" charset="0"/>
              </a:rPr>
              <a:t>Please let us know if you would not like your comments recorded.</a:t>
            </a:r>
          </a:p>
        </p:txBody>
      </p:sp>
      <p:pic>
        <p:nvPicPr>
          <p:cNvPr id="10" name="Graphic 9" descr="Video camera with solid fill">
            <a:extLst>
              <a:ext uri="{FF2B5EF4-FFF2-40B4-BE49-F238E27FC236}">
                <a16:creationId xmlns:a16="http://schemas.microsoft.com/office/drawing/2014/main" id="{37FCA89C-4A20-49D4-A553-BA2068490B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727626" y="491463"/>
            <a:ext cx="606136" cy="606136"/>
          </a:xfrm>
          <a:prstGeom prst="rect">
            <a:avLst/>
          </a:prstGeom>
        </p:spPr>
      </p:pic>
      <p:pic>
        <p:nvPicPr>
          <p:cNvPr id="4" name="Picture 3" descr="A drawing of a face&#10;&#10;Description automatically generated">
            <a:extLst>
              <a:ext uri="{FF2B5EF4-FFF2-40B4-BE49-F238E27FC236}">
                <a16:creationId xmlns:a16="http://schemas.microsoft.com/office/drawing/2014/main" id="{29AF9E77-0896-E78A-C1B7-245503F21E57}"/>
              </a:ext>
            </a:extLst>
          </p:cNvPr>
          <p:cNvPicPr>
            <a:picLocks noChangeAspect="1"/>
          </p:cNvPicPr>
          <p:nvPr/>
        </p:nvPicPr>
        <p:blipFill>
          <a:blip r:embed="rId6"/>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259237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AE77-AA93-C792-1B01-BDFE6F3235CC}"/>
              </a:ext>
            </a:extLst>
          </p:cNvPr>
          <p:cNvSpPr>
            <a:spLocks noGrp="1"/>
          </p:cNvSpPr>
          <p:nvPr>
            <p:ph type="title"/>
          </p:nvPr>
        </p:nvSpPr>
        <p:spPr/>
        <p:txBody>
          <a:bodyPr/>
          <a:lstStyle/>
          <a:p>
            <a:r>
              <a:rPr lang="en-GB">
                <a:cs typeface="Calibri"/>
              </a:rPr>
              <a:t>Questions</a:t>
            </a:r>
            <a:endParaRPr lang="en-GB"/>
          </a:p>
        </p:txBody>
      </p:sp>
      <p:sp>
        <p:nvSpPr>
          <p:cNvPr id="3" name="Content Placeholder 2">
            <a:extLst>
              <a:ext uri="{FF2B5EF4-FFF2-40B4-BE49-F238E27FC236}">
                <a16:creationId xmlns:a16="http://schemas.microsoft.com/office/drawing/2014/main" id="{609E5A87-2378-9AAA-CECF-4C3701F4439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884957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FFE40-60B7-1033-2E2B-C4FF16624736}"/>
              </a:ext>
            </a:extLst>
          </p:cNvPr>
          <p:cNvSpPr>
            <a:spLocks noGrp="1"/>
          </p:cNvSpPr>
          <p:nvPr>
            <p:ph type="title"/>
          </p:nvPr>
        </p:nvSpPr>
        <p:spPr/>
        <p:txBody>
          <a:bodyPr/>
          <a:lstStyle/>
          <a:p>
            <a:r>
              <a:rPr lang="en-GB">
                <a:latin typeface="Raleway"/>
              </a:rPr>
              <a:t>Discussion- Refining our problem statement</a:t>
            </a:r>
            <a:endParaRPr lang="en-GB"/>
          </a:p>
        </p:txBody>
      </p:sp>
      <p:sp>
        <p:nvSpPr>
          <p:cNvPr id="3" name="Content Placeholder 2">
            <a:extLst>
              <a:ext uri="{FF2B5EF4-FFF2-40B4-BE49-F238E27FC236}">
                <a16:creationId xmlns:a16="http://schemas.microsoft.com/office/drawing/2014/main" id="{9AEBEEF3-7CB9-36C5-BB5A-A63BC9D29E4F}"/>
              </a:ext>
            </a:extLst>
          </p:cNvPr>
          <p:cNvSpPr>
            <a:spLocks noGrp="1"/>
          </p:cNvSpPr>
          <p:nvPr>
            <p:ph idx="1"/>
          </p:nvPr>
        </p:nvSpPr>
        <p:spPr>
          <a:xfrm>
            <a:off x="609600" y="1224518"/>
            <a:ext cx="7960451" cy="4500000"/>
          </a:xfrm>
        </p:spPr>
        <p:txBody>
          <a:bodyPr vert="horz" lIns="0" tIns="36000" rIns="0" bIns="36000" rtlCol="0" anchor="t">
            <a:normAutofit/>
          </a:bodyPr>
          <a:lstStyle/>
          <a:p>
            <a:pPr marL="0" indent="0">
              <a:buNone/>
            </a:pPr>
            <a:r>
              <a:rPr lang="en-AU" sz="1800">
                <a:solidFill>
                  <a:srgbClr val="C00000"/>
                </a:solidFill>
                <a:latin typeface="Raleway"/>
              </a:rPr>
              <a:t>People living with Hepatitis B</a:t>
            </a:r>
            <a:r>
              <a:rPr lang="en-AU" sz="1800">
                <a:latin typeface="Raleway"/>
              </a:rPr>
              <a:t> need to </a:t>
            </a:r>
            <a:r>
              <a:rPr lang="en-AU" sz="1800">
                <a:solidFill>
                  <a:srgbClr val="C00000"/>
                </a:solidFill>
                <a:latin typeface="Raleway"/>
              </a:rPr>
              <a:t>access to diagnosis, care and treatment</a:t>
            </a:r>
            <a:r>
              <a:rPr lang="en-AU" sz="1800">
                <a:latin typeface="Raleway"/>
              </a:rPr>
              <a:t> but they cannot do it or face a challenge </a:t>
            </a:r>
            <a:r>
              <a:rPr lang="en-AU" sz="1800">
                <a:solidFill>
                  <a:schemeClr val="accent6">
                    <a:lumMod val="75000"/>
                  </a:schemeClr>
                </a:solidFill>
                <a:latin typeface="Raleway"/>
              </a:rPr>
              <a:t>[describe the challenge]. </a:t>
            </a:r>
            <a:endParaRPr lang="en-US" sz="1800">
              <a:solidFill>
                <a:schemeClr val="accent6">
                  <a:lumMod val="75000"/>
                </a:schemeClr>
              </a:solidFill>
              <a:latin typeface="Raleway"/>
            </a:endParaRPr>
          </a:p>
          <a:p>
            <a:pPr>
              <a:buNone/>
            </a:pPr>
            <a:r>
              <a:rPr lang="en-AU" sz="1800">
                <a:latin typeface="Raleway"/>
              </a:rPr>
              <a:t>The problem is happening because </a:t>
            </a:r>
            <a:r>
              <a:rPr lang="en-AU" sz="1800">
                <a:solidFill>
                  <a:schemeClr val="accent6">
                    <a:lumMod val="75000"/>
                  </a:schemeClr>
                </a:solidFill>
                <a:latin typeface="Raleway"/>
              </a:rPr>
              <a:t>[explain the cause of the problem that you identified from a needs analysis]. </a:t>
            </a:r>
            <a:endParaRPr lang="en-US" sz="1800">
              <a:solidFill>
                <a:schemeClr val="accent6">
                  <a:lumMod val="75000"/>
                </a:schemeClr>
              </a:solidFill>
              <a:latin typeface="Raleway"/>
            </a:endParaRPr>
          </a:p>
          <a:p>
            <a:pPr>
              <a:buNone/>
            </a:pPr>
            <a:r>
              <a:rPr lang="en-AU" sz="1800">
                <a:latin typeface="Raleway"/>
              </a:rPr>
              <a:t>Based on </a:t>
            </a:r>
            <a:r>
              <a:rPr lang="en-AU" sz="1800">
                <a:solidFill>
                  <a:schemeClr val="accent6">
                    <a:lumMod val="75000"/>
                  </a:schemeClr>
                </a:solidFill>
                <a:latin typeface="Raleway"/>
              </a:rPr>
              <a:t>[qualitative or quantitative data collected]</a:t>
            </a:r>
            <a:r>
              <a:rPr lang="en-AU" sz="1800">
                <a:latin typeface="Raleway"/>
              </a:rPr>
              <a:t>, I think that </a:t>
            </a:r>
            <a:r>
              <a:rPr lang="en-AU" sz="1800">
                <a:solidFill>
                  <a:srgbClr val="7030A0"/>
                </a:solidFill>
                <a:latin typeface="Raleway"/>
              </a:rPr>
              <a:t>[your insights and solution design]</a:t>
            </a:r>
            <a:r>
              <a:rPr lang="en-AU" sz="1800">
                <a:latin typeface="Raleway"/>
              </a:rPr>
              <a:t> can solve the problem.</a:t>
            </a:r>
            <a:endParaRPr lang="en-US" sz="1800">
              <a:latin typeface="Raleway"/>
            </a:endParaRPr>
          </a:p>
          <a:p>
            <a:pPr marL="0" indent="0">
              <a:buNone/>
            </a:pPr>
            <a:endParaRPr lang="en-GB"/>
          </a:p>
        </p:txBody>
      </p:sp>
      <p:sp>
        <p:nvSpPr>
          <p:cNvPr id="4" name="TextBox 3">
            <a:extLst>
              <a:ext uri="{FF2B5EF4-FFF2-40B4-BE49-F238E27FC236}">
                <a16:creationId xmlns:a16="http://schemas.microsoft.com/office/drawing/2014/main" id="{B514D126-B6D6-C65F-FDED-173F6E939994}"/>
              </a:ext>
            </a:extLst>
          </p:cNvPr>
          <p:cNvSpPr txBox="1"/>
          <p:nvPr/>
        </p:nvSpPr>
        <p:spPr>
          <a:xfrm>
            <a:off x="168613" y="6318000"/>
            <a:ext cx="4831194" cy="369332"/>
          </a:xfrm>
          <a:prstGeom prst="rect">
            <a:avLst/>
          </a:prstGeom>
          <a:noFill/>
        </p:spPr>
        <p:txBody>
          <a:bodyPr wrap="none" rtlCol="0">
            <a:spAutoFit/>
          </a:bodyPr>
          <a:lstStyle/>
          <a:p>
            <a:r>
              <a:rPr lang="en-US"/>
              <a:t>Tip: </a:t>
            </a:r>
            <a:r>
              <a:rPr lang="en-US" i="1"/>
              <a:t>Use 5 whys if we get stuck…..(next slide)</a:t>
            </a:r>
          </a:p>
        </p:txBody>
      </p:sp>
      <p:pic>
        <p:nvPicPr>
          <p:cNvPr id="6" name="Picture 5" descr="Graphical user interface&#10;&#10;Description automatically generated with medium confidence">
            <a:extLst>
              <a:ext uri="{FF2B5EF4-FFF2-40B4-BE49-F238E27FC236}">
                <a16:creationId xmlns:a16="http://schemas.microsoft.com/office/drawing/2014/main" id="{A820DCA1-F844-45E0-E471-F4E496E64D92}"/>
              </a:ext>
            </a:extLst>
          </p:cNvPr>
          <p:cNvPicPr>
            <a:picLocks noChangeAspect="1"/>
          </p:cNvPicPr>
          <p:nvPr/>
        </p:nvPicPr>
        <p:blipFill>
          <a:blip r:embed="rId2"/>
          <a:stretch>
            <a:fillRect/>
          </a:stretch>
        </p:blipFill>
        <p:spPr>
          <a:xfrm>
            <a:off x="9123730" y="286782"/>
            <a:ext cx="2665771" cy="37655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B4E9C11-47AB-3C54-2636-4B4795A40582}"/>
              </a:ext>
            </a:extLst>
          </p:cNvPr>
          <p:cNvSpPr txBox="1"/>
          <p:nvPr/>
        </p:nvSpPr>
        <p:spPr>
          <a:xfrm>
            <a:off x="9059615" y="4188344"/>
            <a:ext cx="2794000" cy="923330"/>
          </a:xfrm>
          <a:prstGeom prst="rect">
            <a:avLst/>
          </a:prstGeom>
          <a:noFill/>
        </p:spPr>
        <p:txBody>
          <a:bodyPr wrap="square" rtlCol="0">
            <a:spAutoFit/>
          </a:bodyPr>
          <a:lstStyle/>
          <a:p>
            <a:r>
              <a:rPr lang="en-AU" sz="1200" b="0">
                <a:solidFill>
                  <a:srgbClr val="1C1444"/>
                </a:solidFill>
                <a:effectLst/>
                <a:latin typeface="VIC"/>
              </a:rPr>
              <a:t>The Victorian Government is committed to eliminating HBV as a public health concern by 2030. </a:t>
            </a:r>
            <a:endParaRPr lang="en-AU" sz="1200"/>
          </a:p>
          <a:p>
            <a:endParaRPr lang="en-US"/>
          </a:p>
        </p:txBody>
      </p:sp>
      <p:sp>
        <p:nvSpPr>
          <p:cNvPr id="9" name="TextBox 8">
            <a:extLst>
              <a:ext uri="{FF2B5EF4-FFF2-40B4-BE49-F238E27FC236}">
                <a16:creationId xmlns:a16="http://schemas.microsoft.com/office/drawing/2014/main" id="{E57887F5-CF2F-878C-5B13-9F6B9E9E14E8}"/>
              </a:ext>
            </a:extLst>
          </p:cNvPr>
          <p:cNvSpPr txBox="1"/>
          <p:nvPr/>
        </p:nvSpPr>
        <p:spPr>
          <a:xfrm>
            <a:off x="9059615" y="5296340"/>
            <a:ext cx="2711450" cy="707886"/>
          </a:xfrm>
          <a:prstGeom prst="rect">
            <a:avLst/>
          </a:prstGeom>
          <a:noFill/>
        </p:spPr>
        <p:txBody>
          <a:bodyPr wrap="square">
            <a:spAutoFit/>
          </a:bodyPr>
          <a:lstStyle/>
          <a:p>
            <a:r>
              <a:rPr lang="en-US" sz="1000">
                <a:hlinkClick r:id="rId3"/>
              </a:rPr>
              <a:t>https://content.health.vic.gov.au/sites/default/files/2022-09/vic-hep-b-plan-2022-23-online-pdf.pdf</a:t>
            </a:r>
            <a:endParaRPr lang="en-US" sz="1000"/>
          </a:p>
          <a:p>
            <a:endParaRPr lang="en-US" sz="1000"/>
          </a:p>
        </p:txBody>
      </p:sp>
      <p:sp>
        <p:nvSpPr>
          <p:cNvPr id="10" name="TextBox 9">
            <a:extLst>
              <a:ext uri="{FF2B5EF4-FFF2-40B4-BE49-F238E27FC236}">
                <a16:creationId xmlns:a16="http://schemas.microsoft.com/office/drawing/2014/main" id="{49101AE5-29AD-A71D-CEE6-5718A5EFC9F6}"/>
              </a:ext>
            </a:extLst>
          </p:cNvPr>
          <p:cNvSpPr txBox="1"/>
          <p:nvPr/>
        </p:nvSpPr>
        <p:spPr>
          <a:xfrm>
            <a:off x="11357331" y="-33896"/>
            <a:ext cx="864339" cy="369332"/>
          </a:xfrm>
          <a:prstGeom prst="rect">
            <a:avLst/>
          </a:prstGeom>
          <a:noFill/>
        </p:spPr>
        <p:txBody>
          <a:bodyPr wrap="none" rtlCol="0">
            <a:spAutoFit/>
          </a:bodyPr>
          <a:lstStyle/>
          <a:p>
            <a:r>
              <a:rPr lang="en-US"/>
              <a:t>5 mins</a:t>
            </a:r>
          </a:p>
        </p:txBody>
      </p:sp>
      <p:pic>
        <p:nvPicPr>
          <p:cNvPr id="14" name="Picture 13" descr="Text, timeline&#10;&#10;Description automatically generated with medium confidence">
            <a:extLst>
              <a:ext uri="{FF2B5EF4-FFF2-40B4-BE49-F238E27FC236}">
                <a16:creationId xmlns:a16="http://schemas.microsoft.com/office/drawing/2014/main" id="{50C14B7E-485F-5CF4-861A-0D217EA2D131}"/>
              </a:ext>
            </a:extLst>
          </p:cNvPr>
          <p:cNvPicPr>
            <a:picLocks noChangeAspect="1"/>
          </p:cNvPicPr>
          <p:nvPr/>
        </p:nvPicPr>
        <p:blipFill>
          <a:blip r:embed="rId4"/>
          <a:stretch>
            <a:fillRect/>
          </a:stretch>
        </p:blipFill>
        <p:spPr>
          <a:xfrm>
            <a:off x="4698891" y="3270658"/>
            <a:ext cx="4148000" cy="2668061"/>
          </a:xfrm>
          <a:prstGeom prst="rect">
            <a:avLst/>
          </a:prstGeom>
        </p:spPr>
      </p:pic>
      <p:sp>
        <p:nvSpPr>
          <p:cNvPr id="8" name="TextBox 7">
            <a:extLst>
              <a:ext uri="{FF2B5EF4-FFF2-40B4-BE49-F238E27FC236}">
                <a16:creationId xmlns:a16="http://schemas.microsoft.com/office/drawing/2014/main" id="{7467D046-AB52-0643-68AD-3757506263A3}"/>
              </a:ext>
            </a:extLst>
          </p:cNvPr>
          <p:cNvSpPr txBox="1"/>
          <p:nvPr/>
        </p:nvSpPr>
        <p:spPr>
          <a:xfrm>
            <a:off x="255533" y="3536342"/>
            <a:ext cx="4249881" cy="646331"/>
          </a:xfrm>
          <a:prstGeom prst="rect">
            <a:avLst/>
          </a:prstGeom>
          <a:solidFill>
            <a:schemeClr val="accent6">
              <a:lumMod val="20000"/>
              <a:lumOff val="80000"/>
            </a:schemeClr>
          </a:solidFill>
        </p:spPr>
        <p:txBody>
          <a:bodyPr wrap="none" rtlCol="0">
            <a:spAutoFit/>
          </a:bodyPr>
          <a:lstStyle/>
          <a:p>
            <a:r>
              <a:rPr lang="en-US"/>
              <a:t>D2K diagnostic:</a:t>
            </a:r>
          </a:p>
          <a:p>
            <a:r>
              <a:rPr lang="en-US"/>
              <a:t>Getting to the root cause of the problem</a:t>
            </a:r>
          </a:p>
        </p:txBody>
      </p:sp>
    </p:spTree>
    <p:extLst>
      <p:ext uri="{BB962C8B-B14F-4D97-AF65-F5344CB8AC3E}">
        <p14:creationId xmlns:p14="http://schemas.microsoft.com/office/powerpoint/2010/main" val="1347906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207B-5C3A-C527-C213-865BC2DC5659}"/>
              </a:ext>
            </a:extLst>
          </p:cNvPr>
          <p:cNvSpPr>
            <a:spLocks noGrp="1"/>
          </p:cNvSpPr>
          <p:nvPr>
            <p:ph type="title"/>
          </p:nvPr>
        </p:nvSpPr>
        <p:spPr>
          <a:xfrm>
            <a:off x="150690" y="49517"/>
            <a:ext cx="10753200" cy="470317"/>
          </a:xfrm>
        </p:spPr>
        <p:txBody>
          <a:bodyPr/>
          <a:lstStyle/>
          <a:p>
            <a:r>
              <a:rPr lang="en-US">
                <a:latin typeface="Raleway"/>
              </a:rPr>
              <a:t>Needs analysis local region</a:t>
            </a:r>
            <a:endParaRPr lang="en-AU"/>
          </a:p>
        </p:txBody>
      </p:sp>
      <p:sp>
        <p:nvSpPr>
          <p:cNvPr id="3" name="Content Placeholder 2">
            <a:extLst>
              <a:ext uri="{FF2B5EF4-FFF2-40B4-BE49-F238E27FC236}">
                <a16:creationId xmlns:a16="http://schemas.microsoft.com/office/drawing/2014/main" id="{1B79FE65-7961-FA76-6644-8A82610589D3}"/>
              </a:ext>
            </a:extLst>
          </p:cNvPr>
          <p:cNvSpPr>
            <a:spLocks noGrp="1"/>
          </p:cNvSpPr>
          <p:nvPr>
            <p:ph idx="1"/>
          </p:nvPr>
        </p:nvSpPr>
        <p:spPr>
          <a:xfrm>
            <a:off x="154701" y="933759"/>
            <a:ext cx="10753200" cy="4500000"/>
          </a:xfrm>
        </p:spPr>
        <p:txBody>
          <a:bodyPr vert="horz" lIns="0" tIns="36000" rIns="0" bIns="36000" rtlCol="0" anchor="t">
            <a:normAutofit/>
          </a:bodyPr>
          <a:lstStyle/>
          <a:p>
            <a:pPr marL="0" indent="0">
              <a:buNone/>
            </a:pPr>
            <a:r>
              <a:rPr lang="en-US" sz="1600">
                <a:latin typeface="Raleway"/>
              </a:rPr>
              <a:t>Q-</a:t>
            </a:r>
          </a:p>
          <a:p>
            <a:pPr marL="0" indent="0">
              <a:buNone/>
            </a:pPr>
            <a:r>
              <a:rPr lang="en-US" sz="1600">
                <a:latin typeface="Raleway"/>
              </a:rPr>
              <a:t>How many people are living in Western Victoria with Hepatitis B?  How and where do I find this data?</a:t>
            </a:r>
          </a:p>
          <a:p>
            <a:pPr marL="0" indent="0">
              <a:buNone/>
            </a:pPr>
            <a:r>
              <a:rPr lang="en-US" sz="1600">
                <a:latin typeface="Raleway"/>
              </a:rPr>
              <a:t>If only about 70% are diagnosed how might we identify higher risk groups? (Pop Health Needs analysis)</a:t>
            </a:r>
          </a:p>
          <a:p>
            <a:pPr marL="0" indent="0">
              <a:buNone/>
            </a:pPr>
            <a:r>
              <a:rPr lang="en-AU" sz="1600">
                <a:latin typeface="Raleway"/>
              </a:rPr>
              <a:t>How can we identify clinics that see a higher rate of higer risk consumers?</a:t>
            </a:r>
            <a:endParaRPr lang="en-US" sz="1600">
              <a:latin typeface="Raleway"/>
            </a:endParaRPr>
          </a:p>
        </p:txBody>
      </p:sp>
      <p:grpSp>
        <p:nvGrpSpPr>
          <p:cNvPr id="8" name="Group 7">
            <a:extLst>
              <a:ext uri="{FF2B5EF4-FFF2-40B4-BE49-F238E27FC236}">
                <a16:creationId xmlns:a16="http://schemas.microsoft.com/office/drawing/2014/main" id="{B212CCEE-B17C-4541-25A0-781C806424C2}"/>
              </a:ext>
            </a:extLst>
          </p:cNvPr>
          <p:cNvGrpSpPr/>
          <p:nvPr/>
        </p:nvGrpSpPr>
        <p:grpSpPr>
          <a:xfrm>
            <a:off x="687113" y="2345524"/>
            <a:ext cx="9519851" cy="3917734"/>
            <a:chOff x="0" y="2217186"/>
            <a:chExt cx="9519851" cy="3917734"/>
          </a:xfrm>
        </p:grpSpPr>
        <p:sp>
          <p:nvSpPr>
            <p:cNvPr id="6" name="TextBox 5">
              <a:extLst>
                <a:ext uri="{FF2B5EF4-FFF2-40B4-BE49-F238E27FC236}">
                  <a16:creationId xmlns:a16="http://schemas.microsoft.com/office/drawing/2014/main" id="{A5C82391-5DA4-44D2-C4C0-6B1716CFD139}"/>
                </a:ext>
              </a:extLst>
            </p:cNvPr>
            <p:cNvSpPr txBox="1"/>
            <p:nvPr/>
          </p:nvSpPr>
          <p:spPr>
            <a:xfrm>
              <a:off x="0" y="5488589"/>
              <a:ext cx="9519851" cy="646331"/>
            </a:xfrm>
            <a:prstGeom prst="rect">
              <a:avLst/>
            </a:prstGeom>
            <a:noFill/>
          </p:spPr>
          <p:txBody>
            <a:bodyPr wrap="square">
              <a:spAutoFit/>
            </a:bodyPr>
            <a:lstStyle/>
            <a:p>
              <a:r>
                <a:rPr lang="en-US">
                  <a:hlinkClick r:id="rId2"/>
                </a:rPr>
                <a:t>https://public.tableau.com/app/profile/nationalhepmapping/viz/HepatitisBMappingPortal2020data_16355924109080/State</a:t>
              </a:r>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8DD0D9F5-A8DB-654F-F238-2B661F24EAB3}"/>
                </a:ext>
              </a:extLst>
            </p:cNvPr>
            <p:cNvPicPr>
              <a:picLocks noChangeAspect="1"/>
            </p:cNvPicPr>
            <p:nvPr/>
          </p:nvPicPr>
          <p:blipFill>
            <a:blip r:embed="rId3"/>
            <a:stretch>
              <a:fillRect/>
            </a:stretch>
          </p:blipFill>
          <p:spPr>
            <a:xfrm>
              <a:off x="1884386" y="2217186"/>
              <a:ext cx="6663561" cy="3102720"/>
            </a:xfrm>
            <a:prstGeom prst="rect">
              <a:avLst/>
            </a:prstGeom>
            <a:ln>
              <a:noFill/>
            </a:ln>
            <a:effectLst>
              <a:outerShdw blurRad="292100" dist="139700" dir="2700000" algn="tl" rotWithShape="0">
                <a:srgbClr val="333333">
                  <a:alpha val="65000"/>
                </a:srgbClr>
              </a:outerShdw>
            </a:effectLst>
          </p:spPr>
        </p:pic>
      </p:grpSp>
      <p:sp>
        <p:nvSpPr>
          <p:cNvPr id="9" name="Sun 8">
            <a:extLst>
              <a:ext uri="{FF2B5EF4-FFF2-40B4-BE49-F238E27FC236}">
                <a16:creationId xmlns:a16="http://schemas.microsoft.com/office/drawing/2014/main" id="{CC22DAF7-8A4A-574E-2D13-B7BCE067C623}"/>
              </a:ext>
            </a:extLst>
          </p:cNvPr>
          <p:cNvSpPr/>
          <p:nvPr/>
        </p:nvSpPr>
        <p:spPr>
          <a:xfrm>
            <a:off x="10718800" y="-111411"/>
            <a:ext cx="1683429" cy="1686211"/>
          </a:xfrm>
          <a:prstGeom prst="sun">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43EBEA-2DD2-C331-43B4-28676D101554}"/>
              </a:ext>
            </a:extLst>
          </p:cNvPr>
          <p:cNvSpPr txBox="1"/>
          <p:nvPr/>
        </p:nvSpPr>
        <p:spPr>
          <a:xfrm>
            <a:off x="11092354" y="408528"/>
            <a:ext cx="14071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cs typeface="Arial"/>
              </a:rPr>
              <a:t>We love</a:t>
            </a:r>
          </a:p>
          <a:p>
            <a:r>
              <a:rPr lang="en-GB" sz="1200">
                <a:cs typeface="Arial"/>
              </a:rPr>
              <a:t>Pre-submitted Questions</a:t>
            </a:r>
          </a:p>
        </p:txBody>
      </p:sp>
    </p:spTree>
    <p:extLst>
      <p:ext uri="{BB962C8B-B14F-4D97-AF65-F5344CB8AC3E}">
        <p14:creationId xmlns:p14="http://schemas.microsoft.com/office/powerpoint/2010/main" val="369385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CAA0-0D3C-4A45-FB4E-C383610992EA}"/>
              </a:ext>
            </a:extLst>
          </p:cNvPr>
          <p:cNvSpPr>
            <a:spLocks noGrp="1"/>
          </p:cNvSpPr>
          <p:nvPr>
            <p:ph type="title"/>
          </p:nvPr>
        </p:nvSpPr>
        <p:spPr/>
        <p:txBody>
          <a:bodyPr/>
          <a:lstStyle/>
          <a:p>
            <a:r>
              <a:rPr lang="en-US">
                <a:latin typeface="Raleway"/>
              </a:rPr>
              <a:t>Hep B data-Prevalence in Western Victoria</a:t>
            </a:r>
            <a:endParaRPr lang="en-US"/>
          </a:p>
        </p:txBody>
      </p:sp>
      <p:pic>
        <p:nvPicPr>
          <p:cNvPr id="4" name="Picture 3" descr="Graphical user interface, application&#10;&#10;Description automatically generated">
            <a:extLst>
              <a:ext uri="{FF2B5EF4-FFF2-40B4-BE49-F238E27FC236}">
                <a16:creationId xmlns:a16="http://schemas.microsoft.com/office/drawing/2014/main" id="{66320C21-C6BF-8AD7-625E-98DC62572D34}"/>
              </a:ext>
            </a:extLst>
          </p:cNvPr>
          <p:cNvPicPr>
            <a:picLocks noChangeAspect="1"/>
          </p:cNvPicPr>
          <p:nvPr/>
        </p:nvPicPr>
        <p:blipFill>
          <a:blip r:embed="rId2"/>
          <a:stretch>
            <a:fillRect/>
          </a:stretch>
        </p:blipFill>
        <p:spPr>
          <a:xfrm>
            <a:off x="340209" y="1440000"/>
            <a:ext cx="11759445" cy="3429838"/>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5A67DD4F-0D10-7600-1AA1-27FAA9AC9FC2}"/>
                  </a:ext>
                </a:extLst>
              </p14:cNvPr>
              <p14:cNvContentPartPr/>
              <p14:nvPr/>
            </p14:nvContentPartPr>
            <p14:xfrm>
              <a:off x="5679650" y="3878000"/>
              <a:ext cx="521640" cy="32400"/>
            </p14:xfrm>
          </p:contentPart>
        </mc:Choice>
        <mc:Fallback>
          <p:pic>
            <p:nvPicPr>
              <p:cNvPr id="6" name="Ink 5">
                <a:extLst>
                  <a:ext uri="{FF2B5EF4-FFF2-40B4-BE49-F238E27FC236}">
                    <a16:creationId xmlns:a16="http://schemas.microsoft.com/office/drawing/2014/main" id="{5A67DD4F-0D10-7600-1AA1-27FAA9AC9FC2}"/>
                  </a:ext>
                </a:extLst>
              </p:cNvPr>
              <p:cNvPicPr/>
              <p:nvPr/>
            </p:nvPicPr>
            <p:blipFill>
              <a:blip r:embed="rId4"/>
              <a:stretch>
                <a:fillRect/>
              </a:stretch>
            </p:blipFill>
            <p:spPr>
              <a:xfrm>
                <a:off x="5625650" y="3768787"/>
                <a:ext cx="629280" cy="250463"/>
              </a:xfrm>
              <a:prstGeom prst="rect">
                <a:avLst/>
              </a:prstGeom>
            </p:spPr>
          </p:pic>
        </mc:Fallback>
      </mc:AlternateContent>
    </p:spTree>
    <p:extLst>
      <p:ext uri="{BB962C8B-B14F-4D97-AF65-F5344CB8AC3E}">
        <p14:creationId xmlns:p14="http://schemas.microsoft.com/office/powerpoint/2010/main" val="4114379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7B5E-2113-5AFC-AD15-E1CB2A5456AA}"/>
              </a:ext>
            </a:extLst>
          </p:cNvPr>
          <p:cNvSpPr>
            <a:spLocks noGrp="1"/>
          </p:cNvSpPr>
          <p:nvPr>
            <p:ph type="title"/>
          </p:nvPr>
        </p:nvSpPr>
        <p:spPr/>
        <p:txBody>
          <a:bodyPr/>
          <a:lstStyle/>
          <a:p>
            <a:r>
              <a:rPr lang="en-US">
                <a:latin typeface="Raleway"/>
              </a:rPr>
              <a:t>Hep B data- in care and treatment</a:t>
            </a:r>
          </a:p>
        </p:txBody>
      </p:sp>
      <p:pic>
        <p:nvPicPr>
          <p:cNvPr id="5" name="Content Placeholder 4" descr="Graphical user interface, application&#10;&#10;Description automatically generated">
            <a:extLst>
              <a:ext uri="{FF2B5EF4-FFF2-40B4-BE49-F238E27FC236}">
                <a16:creationId xmlns:a16="http://schemas.microsoft.com/office/drawing/2014/main" id="{F62FC3E6-F398-8154-6712-7377AF4B8C07}"/>
              </a:ext>
            </a:extLst>
          </p:cNvPr>
          <p:cNvPicPr>
            <a:picLocks noGrp="1" noChangeAspect="1"/>
          </p:cNvPicPr>
          <p:nvPr>
            <p:ph idx="1"/>
          </p:nvPr>
        </p:nvPicPr>
        <p:blipFill>
          <a:blip r:embed="rId3"/>
          <a:stretch>
            <a:fillRect/>
          </a:stretch>
        </p:blipFill>
        <p:spPr>
          <a:xfrm>
            <a:off x="422932" y="1155478"/>
            <a:ext cx="7318759" cy="2529332"/>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application&#10;&#10;Description automatically generated">
            <a:extLst>
              <a:ext uri="{FF2B5EF4-FFF2-40B4-BE49-F238E27FC236}">
                <a16:creationId xmlns:a16="http://schemas.microsoft.com/office/drawing/2014/main" id="{BE30CF53-0C92-C47C-3C2F-ABB7E64B191A}"/>
              </a:ext>
            </a:extLst>
          </p:cNvPr>
          <p:cNvPicPr>
            <a:picLocks noChangeAspect="1"/>
          </p:cNvPicPr>
          <p:nvPr/>
        </p:nvPicPr>
        <p:blipFill>
          <a:blip r:embed="rId4"/>
          <a:stretch>
            <a:fillRect/>
          </a:stretch>
        </p:blipFill>
        <p:spPr>
          <a:xfrm>
            <a:off x="4708862" y="3754013"/>
            <a:ext cx="7207981" cy="244106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83A22182-7811-B4FB-5DE8-726F003C8352}"/>
                  </a:ext>
                </a:extLst>
              </p14:cNvPr>
              <p14:cNvContentPartPr/>
              <p14:nvPr/>
            </p14:nvContentPartPr>
            <p14:xfrm>
              <a:off x="4057193" y="2730677"/>
              <a:ext cx="357902" cy="39916"/>
            </p14:xfrm>
          </p:contentPart>
        </mc:Choice>
        <mc:Fallback>
          <p:pic>
            <p:nvPicPr>
              <p:cNvPr id="4" name="Ink 3">
                <a:extLst>
                  <a:ext uri="{FF2B5EF4-FFF2-40B4-BE49-F238E27FC236}">
                    <a16:creationId xmlns:a16="http://schemas.microsoft.com/office/drawing/2014/main" id="{83A22182-7811-B4FB-5DE8-726F003C8352}"/>
                  </a:ext>
                </a:extLst>
              </p:cNvPr>
              <p:cNvPicPr/>
              <p:nvPr/>
            </p:nvPicPr>
            <p:blipFill>
              <a:blip r:embed="rId6"/>
              <a:stretch>
                <a:fillRect/>
              </a:stretch>
            </p:blipFill>
            <p:spPr>
              <a:xfrm>
                <a:off x="4003238" y="2622796"/>
                <a:ext cx="465452" cy="255319"/>
              </a:xfrm>
              <a:prstGeom prst="rect">
                <a:avLst/>
              </a:prstGeom>
            </p:spPr>
          </p:pic>
        </mc:Fallback>
      </mc:AlternateContent>
      <p:sp>
        <p:nvSpPr>
          <p:cNvPr id="6" name="TextBox 5">
            <a:extLst>
              <a:ext uri="{FF2B5EF4-FFF2-40B4-BE49-F238E27FC236}">
                <a16:creationId xmlns:a16="http://schemas.microsoft.com/office/drawing/2014/main" id="{614635B1-6A69-7791-B38B-07831189112D}"/>
              </a:ext>
            </a:extLst>
          </p:cNvPr>
          <p:cNvSpPr txBox="1"/>
          <p:nvPr/>
        </p:nvSpPr>
        <p:spPr>
          <a:xfrm>
            <a:off x="7830206" y="1278758"/>
            <a:ext cx="1415394" cy="646331"/>
          </a:xfrm>
          <a:prstGeom prst="rect">
            <a:avLst/>
          </a:prstGeom>
          <a:solidFill>
            <a:schemeClr val="accent6">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Vic Strategy Target 55%</a:t>
            </a:r>
            <a:endParaRPr lang="en-GB"/>
          </a:p>
        </p:txBody>
      </p:sp>
      <p:sp>
        <p:nvSpPr>
          <p:cNvPr id="8" name="TextBox 7">
            <a:extLst>
              <a:ext uri="{FF2B5EF4-FFF2-40B4-BE49-F238E27FC236}">
                <a16:creationId xmlns:a16="http://schemas.microsoft.com/office/drawing/2014/main" id="{1A47ABA6-5BCF-B396-80C2-6DC6E650D645}"/>
              </a:ext>
            </a:extLst>
          </p:cNvPr>
          <p:cNvSpPr txBox="1"/>
          <p:nvPr/>
        </p:nvSpPr>
        <p:spPr>
          <a:xfrm>
            <a:off x="3041227" y="4116550"/>
            <a:ext cx="1527815" cy="646331"/>
          </a:xfrm>
          <a:prstGeom prst="rect">
            <a:avLst/>
          </a:prstGeom>
          <a:solidFill>
            <a:schemeClr val="accent6">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cs typeface="Arial"/>
              </a:rPr>
              <a:t>Vic Strategy Target 21%</a:t>
            </a:r>
            <a:endParaRPr lang="en-GB"/>
          </a:p>
        </p:txBody>
      </p:sp>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447FC425-8C9D-0414-EED5-3F74034FF1A6}"/>
                  </a:ext>
                </a:extLst>
              </p14:cNvPr>
              <p14:cNvContentPartPr/>
              <p14:nvPr/>
            </p14:nvContentPartPr>
            <p14:xfrm>
              <a:off x="8253054" y="5719248"/>
              <a:ext cx="332773" cy="8910"/>
            </p14:xfrm>
          </p:contentPart>
        </mc:Choice>
        <mc:Fallback>
          <p:pic>
            <p:nvPicPr>
              <p:cNvPr id="9" name="Ink 8">
                <a:extLst>
                  <a:ext uri="{FF2B5EF4-FFF2-40B4-BE49-F238E27FC236}">
                    <a16:creationId xmlns:a16="http://schemas.microsoft.com/office/drawing/2014/main" id="{447FC425-8C9D-0414-EED5-3F74034FF1A6}"/>
                  </a:ext>
                </a:extLst>
              </p:cNvPr>
              <p:cNvPicPr/>
              <p:nvPr/>
            </p:nvPicPr>
            <p:blipFill>
              <a:blip r:embed="rId8"/>
              <a:stretch>
                <a:fillRect/>
              </a:stretch>
            </p:blipFill>
            <p:spPr>
              <a:xfrm>
                <a:off x="8199149" y="5612328"/>
                <a:ext cx="440223" cy="222394"/>
              </a:xfrm>
              <a:prstGeom prst="rect">
                <a:avLst/>
              </a:prstGeom>
            </p:spPr>
          </p:pic>
        </mc:Fallback>
      </mc:AlternateContent>
    </p:spTree>
    <p:extLst>
      <p:ext uri="{BB962C8B-B14F-4D97-AF65-F5344CB8AC3E}">
        <p14:creationId xmlns:p14="http://schemas.microsoft.com/office/powerpoint/2010/main" val="4172409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9ECCD-C871-F059-A831-D29750051C3F}"/>
              </a:ext>
            </a:extLst>
          </p:cNvPr>
          <p:cNvSpPr>
            <a:spLocks noGrp="1"/>
          </p:cNvSpPr>
          <p:nvPr>
            <p:ph type="title"/>
          </p:nvPr>
        </p:nvSpPr>
        <p:spPr/>
        <p:txBody>
          <a:bodyPr>
            <a:normAutofit/>
          </a:bodyPr>
          <a:lstStyle/>
          <a:p>
            <a:r>
              <a:rPr lang="en-GB">
                <a:latin typeface="Raleway"/>
              </a:rPr>
              <a:t>Identifying the root cause of the problem- </a:t>
            </a:r>
            <a:r>
              <a:rPr lang="en-GB" i="1">
                <a:latin typeface="Raleway"/>
              </a:rPr>
              <a:t>The 5 whys</a:t>
            </a:r>
            <a:endParaRPr lang="en-GB" i="1"/>
          </a:p>
        </p:txBody>
      </p:sp>
      <p:sp>
        <p:nvSpPr>
          <p:cNvPr id="4" name="Content Placeholder 3">
            <a:extLst>
              <a:ext uri="{FF2B5EF4-FFF2-40B4-BE49-F238E27FC236}">
                <a16:creationId xmlns:a16="http://schemas.microsoft.com/office/drawing/2014/main" id="{E7473E6C-2A06-51F9-14DB-B786A29C3736}"/>
              </a:ext>
            </a:extLst>
          </p:cNvPr>
          <p:cNvSpPr>
            <a:spLocks noGrp="1"/>
          </p:cNvSpPr>
          <p:nvPr>
            <p:ph idx="1"/>
          </p:nvPr>
        </p:nvSpPr>
        <p:spPr>
          <a:xfrm>
            <a:off x="667447" y="1098414"/>
            <a:ext cx="10753200" cy="4500000"/>
          </a:xfrm>
        </p:spPr>
        <p:txBody>
          <a:bodyPr vert="horz" lIns="0" tIns="36000" rIns="0" bIns="36000" rtlCol="0" anchor="t">
            <a:normAutofit/>
          </a:bodyPr>
          <a:lstStyle/>
          <a:p>
            <a:pPr marL="0" indent="0">
              <a:buNone/>
            </a:pPr>
            <a:r>
              <a:rPr lang="en-AU" sz="1800" i="1">
                <a:solidFill>
                  <a:srgbClr val="C00000"/>
                </a:solidFill>
              </a:rPr>
              <a:t>People living with Hepatitis B</a:t>
            </a:r>
            <a:r>
              <a:rPr lang="en-AU" sz="1800" i="1"/>
              <a:t> need to </a:t>
            </a:r>
            <a:r>
              <a:rPr lang="en-AU" sz="1800" i="1">
                <a:solidFill>
                  <a:srgbClr val="C00000"/>
                </a:solidFill>
              </a:rPr>
              <a:t>access diagnosis, care and treatment</a:t>
            </a:r>
            <a:r>
              <a:rPr lang="en-AU" sz="1800" i="1"/>
              <a:t> but they cannot do it or face a challenge </a:t>
            </a:r>
            <a:r>
              <a:rPr lang="en-AU" sz="1800" i="1">
                <a:solidFill>
                  <a:schemeClr val="accent6">
                    <a:lumMod val="75000"/>
                  </a:schemeClr>
                </a:solidFill>
              </a:rPr>
              <a:t>[describe the challenge]. </a:t>
            </a:r>
            <a:endParaRPr lang="en-US" sz="1800" i="1"/>
          </a:p>
          <a:p>
            <a:pPr>
              <a:buNone/>
            </a:pPr>
            <a:r>
              <a:rPr lang="en-AU" sz="1800" i="1"/>
              <a:t>The problem is happening because </a:t>
            </a:r>
            <a:r>
              <a:rPr lang="en-AU" sz="1800" i="1">
                <a:solidFill>
                  <a:schemeClr val="accent6">
                    <a:lumMod val="75000"/>
                  </a:schemeClr>
                </a:solidFill>
              </a:rPr>
              <a:t>[explain the cause of the problem that you identified from a needs analysis]. </a:t>
            </a:r>
            <a:endParaRPr lang="en-US" sz="1800" i="1"/>
          </a:p>
          <a:p>
            <a:pPr marL="0" indent="0">
              <a:buNone/>
            </a:pPr>
            <a:endParaRPr lang="en-US" sz="1800" i="1"/>
          </a:p>
          <a:p>
            <a:pPr marL="0" indent="0">
              <a:buNone/>
            </a:pPr>
            <a:endParaRPr lang="en-US">
              <a:latin typeface="Raleway"/>
            </a:endParaRPr>
          </a:p>
        </p:txBody>
      </p:sp>
      <p:pic>
        <p:nvPicPr>
          <p:cNvPr id="6" name="Picture 5">
            <a:extLst>
              <a:ext uri="{FF2B5EF4-FFF2-40B4-BE49-F238E27FC236}">
                <a16:creationId xmlns:a16="http://schemas.microsoft.com/office/drawing/2014/main" id="{DC131385-66AE-2695-7035-F1D7A174CB20}"/>
              </a:ext>
            </a:extLst>
          </p:cNvPr>
          <p:cNvPicPr>
            <a:picLocks noChangeAspect="1"/>
          </p:cNvPicPr>
          <p:nvPr/>
        </p:nvPicPr>
        <p:blipFill>
          <a:blip r:embed="rId2"/>
          <a:stretch>
            <a:fillRect/>
          </a:stretch>
        </p:blipFill>
        <p:spPr>
          <a:xfrm>
            <a:off x="4670972" y="2247845"/>
            <a:ext cx="5810250" cy="4357688"/>
          </a:xfrm>
          <a:prstGeom prst="rect">
            <a:avLst/>
          </a:prstGeom>
        </p:spPr>
      </p:pic>
      <p:sp>
        <p:nvSpPr>
          <p:cNvPr id="7" name="TextBox 6">
            <a:extLst>
              <a:ext uri="{FF2B5EF4-FFF2-40B4-BE49-F238E27FC236}">
                <a16:creationId xmlns:a16="http://schemas.microsoft.com/office/drawing/2014/main" id="{F7BDF9B5-31B3-32B8-0045-B2B1C1873692}"/>
              </a:ext>
            </a:extLst>
          </p:cNvPr>
          <p:cNvSpPr txBox="1"/>
          <p:nvPr/>
        </p:nvSpPr>
        <p:spPr>
          <a:xfrm>
            <a:off x="419757" y="2393341"/>
            <a:ext cx="4249881" cy="646331"/>
          </a:xfrm>
          <a:prstGeom prst="rect">
            <a:avLst/>
          </a:prstGeom>
          <a:solidFill>
            <a:schemeClr val="accent6">
              <a:lumMod val="20000"/>
              <a:lumOff val="80000"/>
            </a:schemeClr>
          </a:solidFill>
        </p:spPr>
        <p:txBody>
          <a:bodyPr wrap="none" rtlCol="0">
            <a:spAutoFit/>
          </a:bodyPr>
          <a:lstStyle/>
          <a:p>
            <a:r>
              <a:rPr lang="en-US"/>
              <a:t>D2K diagnostic:</a:t>
            </a:r>
          </a:p>
          <a:p>
            <a:r>
              <a:rPr lang="en-US"/>
              <a:t>Getting to the root cause of the problem</a:t>
            </a:r>
          </a:p>
        </p:txBody>
      </p:sp>
      <p:sp>
        <p:nvSpPr>
          <p:cNvPr id="8" name="TextBox 7">
            <a:extLst>
              <a:ext uri="{FF2B5EF4-FFF2-40B4-BE49-F238E27FC236}">
                <a16:creationId xmlns:a16="http://schemas.microsoft.com/office/drawing/2014/main" id="{8467CFB8-F5BD-0806-28F7-19582685F5DD}"/>
              </a:ext>
            </a:extLst>
          </p:cNvPr>
          <p:cNvSpPr txBox="1"/>
          <p:nvPr/>
        </p:nvSpPr>
        <p:spPr>
          <a:xfrm>
            <a:off x="11357331" y="-33896"/>
            <a:ext cx="864339" cy="369332"/>
          </a:xfrm>
          <a:prstGeom prst="rect">
            <a:avLst/>
          </a:prstGeom>
          <a:noFill/>
        </p:spPr>
        <p:txBody>
          <a:bodyPr wrap="none" rtlCol="0">
            <a:spAutoFit/>
          </a:bodyPr>
          <a:lstStyle/>
          <a:p>
            <a:r>
              <a:rPr lang="en-US"/>
              <a:t>5 mins</a:t>
            </a:r>
          </a:p>
        </p:txBody>
      </p:sp>
    </p:spTree>
    <p:extLst>
      <p:ext uri="{BB962C8B-B14F-4D97-AF65-F5344CB8AC3E}">
        <p14:creationId xmlns:p14="http://schemas.microsoft.com/office/powerpoint/2010/main" val="1020674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58523-FEF7-625D-E861-847D02C1B390}"/>
              </a:ext>
            </a:extLst>
          </p:cNvPr>
          <p:cNvSpPr>
            <a:spLocks noGrp="1"/>
          </p:cNvSpPr>
          <p:nvPr>
            <p:ph type="title"/>
          </p:nvPr>
        </p:nvSpPr>
        <p:spPr>
          <a:xfrm>
            <a:off x="288200" y="277222"/>
            <a:ext cx="10753200" cy="848300"/>
          </a:xfrm>
        </p:spPr>
        <p:txBody>
          <a:bodyPr/>
          <a:lstStyle/>
          <a:p>
            <a:r>
              <a:rPr lang="en-US"/>
              <a:t>Discussion:</a:t>
            </a:r>
            <a:br>
              <a:rPr lang="en-US"/>
            </a:br>
            <a:r>
              <a:rPr lang="en-US"/>
              <a:t>Opportunities for intervention: Brainstorming exercise</a:t>
            </a:r>
          </a:p>
        </p:txBody>
      </p:sp>
      <p:sp>
        <p:nvSpPr>
          <p:cNvPr id="5" name="Content Placeholder 4">
            <a:extLst>
              <a:ext uri="{FF2B5EF4-FFF2-40B4-BE49-F238E27FC236}">
                <a16:creationId xmlns:a16="http://schemas.microsoft.com/office/drawing/2014/main" id="{D40D248A-C20E-079A-0A6A-645911B44494}"/>
              </a:ext>
            </a:extLst>
          </p:cNvPr>
          <p:cNvSpPr>
            <a:spLocks noGrp="1"/>
          </p:cNvSpPr>
          <p:nvPr>
            <p:ph idx="1"/>
          </p:nvPr>
        </p:nvSpPr>
        <p:spPr>
          <a:xfrm>
            <a:off x="177927" y="1434868"/>
            <a:ext cx="2635124" cy="4500000"/>
          </a:xfrm>
          <a:solidFill>
            <a:schemeClr val="accent6">
              <a:lumMod val="20000"/>
              <a:lumOff val="80000"/>
            </a:schemeClr>
          </a:solidFill>
        </p:spPr>
        <p:txBody>
          <a:bodyPr vert="horz" lIns="0" tIns="36000" rIns="0" bIns="36000" rtlCol="0" anchor="t">
            <a:normAutofit/>
          </a:bodyPr>
          <a:lstStyle/>
          <a:p>
            <a:pPr marL="0" indent="0">
              <a:buNone/>
            </a:pPr>
            <a:r>
              <a:rPr lang="en-US" sz="2000" u="sng">
                <a:latin typeface="Raleway"/>
              </a:rPr>
              <a:t>Prevent Transmission</a:t>
            </a:r>
          </a:p>
          <a:p>
            <a:pPr marL="0" indent="0">
              <a:buNone/>
            </a:pPr>
            <a:r>
              <a:rPr lang="en-US" sz="1200" u="sng">
                <a:latin typeface="Raleway"/>
              </a:rPr>
              <a:t>Goals:</a:t>
            </a:r>
          </a:p>
          <a:p>
            <a:pPr marL="0" indent="0">
              <a:buNone/>
            </a:pPr>
            <a:r>
              <a:rPr lang="en-AU" sz="1200" b="0">
                <a:effectLst/>
                <a:highlight>
                  <a:srgbClr val="FFFF00"/>
                </a:highlight>
                <a:latin typeface="VIC"/>
              </a:rPr>
              <a:t>Achieve and maintain childhood vaccination coverage of 95 per cent at birth, 12 and 24 months.</a:t>
            </a:r>
            <a:r>
              <a:rPr lang="en-AU" sz="1200">
                <a:highlight>
                  <a:srgbClr val="FFFF00"/>
                </a:highlight>
                <a:latin typeface="VIC"/>
              </a:rPr>
              <a:t> </a:t>
            </a:r>
            <a:endParaRPr lang="en-AU" sz="1200" b="0">
              <a:effectLst/>
              <a:highlight>
                <a:srgbClr val="FFFF00"/>
              </a:highlight>
              <a:latin typeface="VIC"/>
            </a:endParaRPr>
          </a:p>
          <a:p>
            <a:pPr marL="0" indent="0">
              <a:buNone/>
            </a:pPr>
            <a:r>
              <a:rPr lang="en-AU" sz="1200" b="0">
                <a:effectLst/>
                <a:latin typeface="VIC"/>
              </a:rPr>
              <a:t>Achieve and maintain</a:t>
            </a:r>
            <a:br>
              <a:rPr lang="en-AU" sz="1200" b="0">
                <a:effectLst/>
                <a:latin typeface="VIC"/>
              </a:rPr>
            </a:br>
            <a:r>
              <a:rPr lang="en-AU" sz="1200" b="0">
                <a:effectLst/>
                <a:latin typeface="VIC"/>
              </a:rPr>
              <a:t>100 per cent uptake</a:t>
            </a:r>
            <a:br>
              <a:rPr lang="en-AU" sz="1200" b="0">
                <a:effectLst/>
                <a:latin typeface="VIC"/>
              </a:rPr>
            </a:br>
            <a:r>
              <a:rPr lang="en-AU" sz="1200" b="0">
                <a:effectLst/>
                <a:latin typeface="VIC"/>
              </a:rPr>
              <a:t>of </a:t>
            </a:r>
            <a:r>
              <a:rPr lang="en-AU" sz="1200" b="0" err="1">
                <a:effectLst/>
                <a:latin typeface="VIC"/>
              </a:rPr>
              <a:t>HBIg</a:t>
            </a:r>
            <a:r>
              <a:rPr lang="en-AU" sz="1200" b="0">
                <a:effectLst/>
                <a:latin typeface="VIC"/>
              </a:rPr>
              <a:t> and birth dose vaccine for all infants born to women with chronic hepatitis B, and access to antiviral therapy in the third trimester of pregnancy for women with high hepatitis B viral load</a:t>
            </a:r>
            <a:r>
              <a:rPr lang="en-AU" sz="1200">
                <a:latin typeface="VIC"/>
              </a:rPr>
              <a:t> </a:t>
            </a:r>
          </a:p>
          <a:p>
            <a:pPr marL="0" indent="0">
              <a:buNone/>
            </a:pPr>
            <a:r>
              <a:rPr lang="en-AU" sz="1200" b="0">
                <a:effectLst/>
                <a:latin typeface="VIC"/>
              </a:rPr>
              <a:t>Reduce the number of newly acquired hepatitis B infections by 50 per cent, with a focus on priority populations.</a:t>
            </a:r>
            <a:r>
              <a:rPr lang="en-AU" sz="1200">
                <a:latin typeface="VIC"/>
              </a:rPr>
              <a:t> </a:t>
            </a:r>
            <a:endParaRPr lang="en-AU" sz="1200">
              <a:effectLst/>
            </a:endParaRPr>
          </a:p>
          <a:p>
            <a:pPr marL="0" indent="0">
              <a:buNone/>
            </a:pPr>
            <a:endParaRPr lang="en-AU" sz="1200">
              <a:effectLst/>
            </a:endParaRPr>
          </a:p>
          <a:p>
            <a:pPr marL="0" indent="0">
              <a:buNone/>
            </a:pPr>
            <a:endParaRPr lang="en-AU" sz="1200" b="1">
              <a:effectLst/>
            </a:endParaRPr>
          </a:p>
          <a:p>
            <a:pPr marL="0" indent="0">
              <a:buNone/>
            </a:pPr>
            <a:endParaRPr lang="en-US" sz="2000" u="sng"/>
          </a:p>
        </p:txBody>
      </p:sp>
      <p:sp>
        <p:nvSpPr>
          <p:cNvPr id="6" name="Lightning Bolt 5">
            <a:extLst>
              <a:ext uri="{FF2B5EF4-FFF2-40B4-BE49-F238E27FC236}">
                <a16:creationId xmlns:a16="http://schemas.microsoft.com/office/drawing/2014/main" id="{C41714A5-4492-0F83-16CE-4083B81C7FE5}"/>
              </a:ext>
            </a:extLst>
          </p:cNvPr>
          <p:cNvSpPr/>
          <p:nvPr/>
        </p:nvSpPr>
        <p:spPr>
          <a:xfrm rot="4979224">
            <a:off x="11044252" y="428442"/>
            <a:ext cx="914400" cy="914400"/>
          </a:xfrm>
          <a:prstGeom prst="lightningBolt">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1C173206-81B2-B097-AF73-3FC15A8BD0CF}"/>
              </a:ext>
            </a:extLst>
          </p:cNvPr>
          <p:cNvSpPr/>
          <p:nvPr/>
        </p:nvSpPr>
        <p:spPr>
          <a:xfrm>
            <a:off x="10991850" y="-103717"/>
            <a:ext cx="1200150" cy="9595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a:extLst>
              <a:ext uri="{FF2B5EF4-FFF2-40B4-BE49-F238E27FC236}">
                <a16:creationId xmlns:a16="http://schemas.microsoft.com/office/drawing/2014/main" id="{53206DB7-B901-1F76-1512-EE24DE2033D9}"/>
              </a:ext>
            </a:extLst>
          </p:cNvPr>
          <p:cNvSpPr txBox="1">
            <a:spLocks/>
          </p:cNvSpPr>
          <p:nvPr/>
        </p:nvSpPr>
        <p:spPr>
          <a:xfrm>
            <a:off x="3080977" y="1448717"/>
            <a:ext cx="2794043" cy="4500000"/>
          </a:xfrm>
          <a:prstGeom prst="rect">
            <a:avLst/>
          </a:prstGeom>
          <a:solidFill>
            <a:schemeClr val="accent5">
              <a:lumMod val="20000"/>
              <a:lumOff val="80000"/>
            </a:schemeClr>
          </a:solidFill>
        </p:spPr>
        <p:txBody>
          <a:bodyPr vert="horz" lIns="0" tIns="36000" rIns="0" bIns="36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u="sng"/>
              <a:t>Increase Testing</a:t>
            </a:r>
          </a:p>
          <a:p>
            <a:pPr marL="0" indent="0">
              <a:buFont typeface="Arial" panose="020B0604020202020204" pitchFamily="34" charset="0"/>
              <a:buNone/>
            </a:pPr>
            <a:r>
              <a:rPr lang="en-US" sz="1200" u="sng"/>
              <a:t>Goals</a:t>
            </a:r>
          </a:p>
          <a:p>
            <a:pPr marL="0" indent="0">
              <a:buNone/>
            </a:pPr>
            <a:r>
              <a:rPr lang="en-AU" sz="1200" b="0">
                <a:effectLst/>
                <a:latin typeface="VIC"/>
              </a:rPr>
              <a:t>Increase the proportion of people living with chronic hepatitis B who are diagnosed to 75 per cent </a:t>
            </a:r>
            <a:endParaRPr lang="en-AU" sz="1200">
              <a:effectLst/>
            </a:endParaRPr>
          </a:p>
          <a:p>
            <a:pPr marL="0" indent="0">
              <a:buFont typeface="Arial" panose="020B0604020202020204" pitchFamily="34" charset="0"/>
              <a:buNone/>
            </a:pPr>
            <a:endParaRPr lang="en-US" sz="1200" u="sng"/>
          </a:p>
        </p:txBody>
      </p:sp>
      <p:sp>
        <p:nvSpPr>
          <p:cNvPr id="9" name="Content Placeholder 4">
            <a:extLst>
              <a:ext uri="{FF2B5EF4-FFF2-40B4-BE49-F238E27FC236}">
                <a16:creationId xmlns:a16="http://schemas.microsoft.com/office/drawing/2014/main" id="{C649A1CC-DCE5-E905-C1B1-3F3A5720E4F1}"/>
              </a:ext>
            </a:extLst>
          </p:cNvPr>
          <p:cNvSpPr txBox="1">
            <a:spLocks/>
          </p:cNvSpPr>
          <p:nvPr/>
        </p:nvSpPr>
        <p:spPr>
          <a:xfrm>
            <a:off x="6178339" y="1448717"/>
            <a:ext cx="2708788" cy="4500000"/>
          </a:xfrm>
          <a:prstGeom prst="rect">
            <a:avLst/>
          </a:prstGeom>
          <a:solidFill>
            <a:schemeClr val="accent4">
              <a:lumMod val="20000"/>
              <a:lumOff val="80000"/>
            </a:schemeClr>
          </a:solidFill>
        </p:spPr>
        <p:txBody>
          <a:bodyPr vert="horz" lIns="0" tIns="36000" rIns="0" bIns="36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u="sng"/>
              <a:t>Engage in care</a:t>
            </a:r>
          </a:p>
          <a:p>
            <a:pPr marL="0" indent="0">
              <a:buFont typeface="Arial" panose="020B0604020202020204" pitchFamily="34" charset="0"/>
              <a:buNone/>
            </a:pPr>
            <a:r>
              <a:rPr lang="en-US" sz="1200" u="sng"/>
              <a:t>Goals</a:t>
            </a:r>
          </a:p>
          <a:p>
            <a:pPr marL="0" indent="0">
              <a:buNone/>
            </a:pPr>
            <a:r>
              <a:rPr lang="en-AU" sz="1200" b="0">
                <a:effectLst/>
                <a:latin typeface="VIC"/>
              </a:rPr>
              <a:t>Increase the total proportion of people living with chronic hepatitis B receiving care</a:t>
            </a:r>
            <a:br>
              <a:rPr lang="en-AU" sz="1200" b="0">
                <a:effectLst/>
                <a:latin typeface="VIC"/>
              </a:rPr>
            </a:br>
            <a:r>
              <a:rPr lang="en-AU" sz="1200" b="0">
                <a:effectLst/>
                <a:latin typeface="VIC"/>
              </a:rPr>
              <a:t>to 55 per cent. (Currently at 12.7%)</a:t>
            </a:r>
          </a:p>
          <a:p>
            <a:pPr marL="0" indent="0">
              <a:buFont typeface="Arial" panose="020B0604020202020204" pitchFamily="34" charset="0"/>
              <a:buNone/>
            </a:pPr>
            <a:endParaRPr lang="en-US" sz="2000" u="sng"/>
          </a:p>
        </p:txBody>
      </p:sp>
      <p:sp>
        <p:nvSpPr>
          <p:cNvPr id="10" name="Content Placeholder 4">
            <a:extLst>
              <a:ext uri="{FF2B5EF4-FFF2-40B4-BE49-F238E27FC236}">
                <a16:creationId xmlns:a16="http://schemas.microsoft.com/office/drawing/2014/main" id="{C5969157-D87D-739C-5060-EDF0BF1D8AB6}"/>
              </a:ext>
            </a:extLst>
          </p:cNvPr>
          <p:cNvSpPr txBox="1">
            <a:spLocks/>
          </p:cNvSpPr>
          <p:nvPr/>
        </p:nvSpPr>
        <p:spPr>
          <a:xfrm>
            <a:off x="9190446" y="1448717"/>
            <a:ext cx="2708788" cy="4500000"/>
          </a:xfrm>
          <a:prstGeom prst="rect">
            <a:avLst/>
          </a:prstGeom>
          <a:solidFill>
            <a:schemeClr val="accent2">
              <a:lumMod val="20000"/>
              <a:lumOff val="80000"/>
            </a:schemeClr>
          </a:solidFill>
        </p:spPr>
        <p:txBody>
          <a:bodyPr vert="horz" lIns="0" tIns="36000" rIns="0" bIns="36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u="sng"/>
              <a:t>Complete Treatment</a:t>
            </a:r>
          </a:p>
          <a:p>
            <a:pPr marL="0" indent="0">
              <a:buFont typeface="Arial" panose="020B0604020202020204" pitchFamily="34" charset="0"/>
              <a:buNone/>
            </a:pPr>
            <a:r>
              <a:rPr lang="en-US" sz="1200" u="sng"/>
              <a:t>Goals</a:t>
            </a:r>
          </a:p>
          <a:p>
            <a:pPr marL="0" indent="0">
              <a:buNone/>
            </a:pPr>
            <a:r>
              <a:rPr lang="en-AU" sz="1200" b="0">
                <a:effectLst/>
                <a:latin typeface="VIC"/>
              </a:rPr>
              <a:t>For people living with chronic hepatitis B and eligible for treatment, increase the proportion receiving antiviral treatment to 21 per cent. (Currently at 4.8%)</a:t>
            </a:r>
            <a:endParaRPr lang="en-AU" sz="1200">
              <a:effectLst/>
            </a:endParaRPr>
          </a:p>
          <a:p>
            <a:pPr marL="0" indent="0">
              <a:buFont typeface="Arial" panose="020B0604020202020204" pitchFamily="34" charset="0"/>
              <a:buNone/>
            </a:pPr>
            <a:endParaRPr lang="en-US" sz="2000" u="sng"/>
          </a:p>
        </p:txBody>
      </p:sp>
      <p:sp>
        <p:nvSpPr>
          <p:cNvPr id="11" name="TextBox 10">
            <a:extLst>
              <a:ext uri="{FF2B5EF4-FFF2-40B4-BE49-F238E27FC236}">
                <a16:creationId xmlns:a16="http://schemas.microsoft.com/office/drawing/2014/main" id="{20FBC39D-6D15-4B41-3B06-14A513FFB7AA}"/>
              </a:ext>
            </a:extLst>
          </p:cNvPr>
          <p:cNvSpPr txBox="1"/>
          <p:nvPr/>
        </p:nvSpPr>
        <p:spPr>
          <a:xfrm>
            <a:off x="9715500" y="114146"/>
            <a:ext cx="864339" cy="369332"/>
          </a:xfrm>
          <a:prstGeom prst="rect">
            <a:avLst/>
          </a:prstGeom>
          <a:noFill/>
        </p:spPr>
        <p:txBody>
          <a:bodyPr wrap="none" rtlCol="0">
            <a:spAutoFit/>
          </a:bodyPr>
          <a:lstStyle/>
          <a:p>
            <a:r>
              <a:rPr lang="en-US"/>
              <a:t>5 mins</a:t>
            </a:r>
          </a:p>
        </p:txBody>
      </p:sp>
      <p:sp>
        <p:nvSpPr>
          <p:cNvPr id="13" name="TextBox 12">
            <a:extLst>
              <a:ext uri="{FF2B5EF4-FFF2-40B4-BE49-F238E27FC236}">
                <a16:creationId xmlns:a16="http://schemas.microsoft.com/office/drawing/2014/main" id="{FDE22C46-D0FE-A916-F19A-09FDFB05A277}"/>
              </a:ext>
            </a:extLst>
          </p:cNvPr>
          <p:cNvSpPr txBox="1"/>
          <p:nvPr/>
        </p:nvSpPr>
        <p:spPr>
          <a:xfrm>
            <a:off x="288200" y="6128436"/>
            <a:ext cx="6102772" cy="646331"/>
          </a:xfrm>
          <a:prstGeom prst="rect">
            <a:avLst/>
          </a:prstGeom>
          <a:noFill/>
        </p:spPr>
        <p:txBody>
          <a:bodyPr wrap="square">
            <a:spAutoFit/>
          </a:bodyPr>
          <a:lstStyle/>
          <a:p>
            <a:r>
              <a:rPr lang="en-US" sz="1200"/>
              <a:t>Victorian Public Health strategy- </a:t>
            </a:r>
            <a:r>
              <a:rPr lang="en-AU" sz="1200" b="1">
                <a:effectLst/>
                <a:latin typeface="VIC"/>
              </a:rPr>
              <a:t>Victorian hepatitis B plan </a:t>
            </a:r>
            <a:r>
              <a:rPr lang="en-AU" sz="1200" b="0">
                <a:effectLst/>
                <a:latin typeface="VIC"/>
              </a:rPr>
              <a:t>2022–30 </a:t>
            </a:r>
            <a:endParaRPr lang="en-US" sz="1200"/>
          </a:p>
          <a:p>
            <a:r>
              <a:rPr lang="en-US" sz="1200"/>
              <a:t>https://</a:t>
            </a:r>
            <a:r>
              <a:rPr lang="en-US" sz="1200" err="1"/>
              <a:t>content.health.vic.gov.au</a:t>
            </a:r>
            <a:r>
              <a:rPr lang="en-US" sz="1200"/>
              <a:t>/sites/default/files/2022-09/vic-hep-b-plan-2022-23-online-pdf.pdf</a:t>
            </a:r>
          </a:p>
        </p:txBody>
      </p:sp>
    </p:spTree>
    <p:extLst>
      <p:ext uri="{BB962C8B-B14F-4D97-AF65-F5344CB8AC3E}">
        <p14:creationId xmlns:p14="http://schemas.microsoft.com/office/powerpoint/2010/main" val="2640379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7F46-2A30-21FB-BE38-A94911547F4A}"/>
              </a:ext>
            </a:extLst>
          </p:cNvPr>
          <p:cNvSpPr>
            <a:spLocks noGrp="1"/>
          </p:cNvSpPr>
          <p:nvPr>
            <p:ph type="title"/>
          </p:nvPr>
        </p:nvSpPr>
        <p:spPr/>
        <p:txBody>
          <a:bodyPr/>
          <a:lstStyle/>
          <a:p>
            <a:r>
              <a:rPr lang="en-GB">
                <a:latin typeface="Raleway"/>
              </a:rPr>
              <a:t>Childhood immunisations</a:t>
            </a:r>
            <a:endParaRPr lang="en-GB"/>
          </a:p>
        </p:txBody>
      </p:sp>
      <p:graphicFrame>
        <p:nvGraphicFramePr>
          <p:cNvPr id="5" name="Content Placeholder 4">
            <a:extLst>
              <a:ext uri="{FF2B5EF4-FFF2-40B4-BE49-F238E27FC236}">
                <a16:creationId xmlns:a16="http://schemas.microsoft.com/office/drawing/2014/main" id="{F7C7F0CA-AF8D-1FD3-A329-C8F3ACAE4F88}"/>
              </a:ext>
            </a:extLst>
          </p:cNvPr>
          <p:cNvGraphicFramePr>
            <a:graphicFrameLocks noGrp="1"/>
          </p:cNvGraphicFramePr>
          <p:nvPr>
            <p:ph idx="1"/>
            <p:extLst>
              <p:ext uri="{D42A27DB-BD31-4B8C-83A1-F6EECF244321}">
                <p14:modId xmlns:p14="http://schemas.microsoft.com/office/powerpoint/2010/main" val="1417454107"/>
              </p:ext>
            </p:extLst>
          </p:nvPr>
        </p:nvGraphicFramePr>
        <p:xfrm>
          <a:off x="720725" y="1439863"/>
          <a:ext cx="10752132" cy="1891665"/>
        </p:xfrm>
        <a:graphic>
          <a:graphicData uri="http://schemas.openxmlformats.org/drawingml/2006/table">
            <a:tbl>
              <a:tblPr firstRow="1" bandRow="1">
                <a:tableStyleId>{5C22544A-7EE6-4342-B048-85BDC9FD1C3A}</a:tableStyleId>
              </a:tblPr>
              <a:tblGrid>
                <a:gridCol w="2488791">
                  <a:extLst>
                    <a:ext uri="{9D8B030D-6E8A-4147-A177-3AD203B41FA5}">
                      <a16:colId xmlns:a16="http://schemas.microsoft.com/office/drawing/2014/main" val="2195954969"/>
                    </a:ext>
                  </a:extLst>
                </a:gridCol>
                <a:gridCol w="1300323">
                  <a:extLst>
                    <a:ext uri="{9D8B030D-6E8A-4147-A177-3AD203B41FA5}">
                      <a16:colId xmlns:a16="http://schemas.microsoft.com/office/drawing/2014/main" val="692048893"/>
                    </a:ext>
                  </a:extLst>
                </a:gridCol>
                <a:gridCol w="741044">
                  <a:extLst>
                    <a:ext uri="{9D8B030D-6E8A-4147-A177-3AD203B41FA5}">
                      <a16:colId xmlns:a16="http://schemas.microsoft.com/office/drawing/2014/main" val="1785781973"/>
                    </a:ext>
                  </a:extLst>
                </a:gridCol>
                <a:gridCol w="741044">
                  <a:extLst>
                    <a:ext uri="{9D8B030D-6E8A-4147-A177-3AD203B41FA5}">
                      <a16:colId xmlns:a16="http://schemas.microsoft.com/office/drawing/2014/main" val="3989138855"/>
                    </a:ext>
                  </a:extLst>
                </a:gridCol>
                <a:gridCol w="741044">
                  <a:extLst>
                    <a:ext uri="{9D8B030D-6E8A-4147-A177-3AD203B41FA5}">
                      <a16:colId xmlns:a16="http://schemas.microsoft.com/office/drawing/2014/main" val="3954286067"/>
                    </a:ext>
                  </a:extLst>
                </a:gridCol>
                <a:gridCol w="741044">
                  <a:extLst>
                    <a:ext uri="{9D8B030D-6E8A-4147-A177-3AD203B41FA5}">
                      <a16:colId xmlns:a16="http://schemas.microsoft.com/office/drawing/2014/main" val="2248713530"/>
                    </a:ext>
                  </a:extLst>
                </a:gridCol>
                <a:gridCol w="741044">
                  <a:extLst>
                    <a:ext uri="{9D8B030D-6E8A-4147-A177-3AD203B41FA5}">
                      <a16:colId xmlns:a16="http://schemas.microsoft.com/office/drawing/2014/main" val="748403887"/>
                    </a:ext>
                  </a:extLst>
                </a:gridCol>
                <a:gridCol w="880864">
                  <a:extLst>
                    <a:ext uri="{9D8B030D-6E8A-4147-A177-3AD203B41FA5}">
                      <a16:colId xmlns:a16="http://schemas.microsoft.com/office/drawing/2014/main" val="1784450581"/>
                    </a:ext>
                  </a:extLst>
                </a:gridCol>
                <a:gridCol w="741044">
                  <a:extLst>
                    <a:ext uri="{9D8B030D-6E8A-4147-A177-3AD203B41FA5}">
                      <a16:colId xmlns:a16="http://schemas.microsoft.com/office/drawing/2014/main" val="1737314363"/>
                    </a:ext>
                  </a:extLst>
                </a:gridCol>
                <a:gridCol w="894846">
                  <a:extLst>
                    <a:ext uri="{9D8B030D-6E8A-4147-A177-3AD203B41FA5}">
                      <a16:colId xmlns:a16="http://schemas.microsoft.com/office/drawing/2014/main" val="2726360907"/>
                    </a:ext>
                  </a:extLst>
                </a:gridCol>
                <a:gridCol w="741044">
                  <a:extLst>
                    <a:ext uri="{9D8B030D-6E8A-4147-A177-3AD203B41FA5}">
                      <a16:colId xmlns:a16="http://schemas.microsoft.com/office/drawing/2014/main" val="4087998587"/>
                    </a:ext>
                  </a:extLst>
                </a:gridCol>
              </a:tblGrid>
              <a:tr h="190500">
                <a:tc>
                  <a:txBody>
                    <a:bodyPr/>
                    <a:lstStyle/>
                    <a:p>
                      <a:pPr fontAlgn="b"/>
                      <a:r>
                        <a:rPr lang="en-GB" sz="1100">
                          <a:effectLst/>
                        </a:rPr>
                        <a:t>SA3_Name</a:t>
                      </a:r>
                      <a:endParaRPr lang="en-GB" sz="1100" b="1">
                        <a:solidFill>
                          <a:srgbClr val="FFFFFF"/>
                        </a:solidFill>
                        <a:effectLst/>
                        <a:latin typeface="Calibri" panose="020F0502020204030204" pitchFamily="34" charset="0"/>
                      </a:endParaRPr>
                    </a:p>
                  </a:txBody>
                  <a:tcPr marL="9525" marR="9525" marT="9525" marB="0" anchor="b"/>
                </a:tc>
                <a:tc>
                  <a:txBody>
                    <a:bodyPr/>
                    <a:lstStyle/>
                    <a:p>
                      <a:pPr fontAlgn="b"/>
                      <a:r>
                        <a:rPr lang="en-GB" sz="1100">
                          <a:effectLst/>
                        </a:rPr>
                        <a:t>Age Group</a:t>
                      </a:r>
                      <a:endParaRPr lang="en-GB" sz="1100" b="1">
                        <a:solidFill>
                          <a:srgbClr val="FFFFFF"/>
                        </a:solidFill>
                        <a:effectLst/>
                        <a:latin typeface="Calibri" panose="020F0502020204030204" pitchFamily="34" charset="0"/>
                      </a:endParaRPr>
                    </a:p>
                  </a:txBody>
                  <a:tcPr marL="9525" marR="9525" marT="9525" marB="0" anchor="b"/>
                </a:tc>
                <a:tc>
                  <a:txBody>
                    <a:bodyPr/>
                    <a:lstStyle/>
                    <a:p>
                      <a:pPr fontAlgn="b"/>
                      <a:r>
                        <a:rPr lang="en-GB" sz="1100">
                          <a:effectLst/>
                        </a:rPr>
                        <a:t>% DTP</a:t>
                      </a:r>
                      <a:endParaRPr lang="en-GB" sz="1100" b="1">
                        <a:solidFill>
                          <a:srgbClr val="FFFFFF"/>
                        </a:solidFill>
                        <a:effectLst/>
                        <a:latin typeface="Calibri" panose="020F0502020204030204" pitchFamily="34" charset="0"/>
                      </a:endParaRPr>
                    </a:p>
                  </a:txBody>
                  <a:tcPr marL="9525" marR="9525" marT="9525" marB="0" anchor="b"/>
                </a:tc>
                <a:tc>
                  <a:txBody>
                    <a:bodyPr/>
                    <a:lstStyle/>
                    <a:p>
                      <a:pPr fontAlgn="b"/>
                      <a:r>
                        <a:rPr lang="en-GB" sz="1100">
                          <a:effectLst/>
                        </a:rPr>
                        <a:t>% Polio</a:t>
                      </a:r>
                      <a:endParaRPr lang="en-GB" sz="1100" b="1">
                        <a:solidFill>
                          <a:srgbClr val="FFFFFF"/>
                        </a:solidFill>
                        <a:effectLst/>
                        <a:latin typeface="Calibri" panose="020F0502020204030204" pitchFamily="34" charset="0"/>
                      </a:endParaRPr>
                    </a:p>
                  </a:txBody>
                  <a:tcPr marL="9525" marR="9525" marT="9525" marB="0" anchor="b"/>
                </a:tc>
                <a:tc>
                  <a:txBody>
                    <a:bodyPr/>
                    <a:lstStyle/>
                    <a:p>
                      <a:pPr fontAlgn="b"/>
                      <a:r>
                        <a:rPr lang="en-GB" sz="1100">
                          <a:effectLst/>
                        </a:rPr>
                        <a:t>% HIB</a:t>
                      </a:r>
                      <a:endParaRPr lang="en-GB" sz="1100" b="1">
                        <a:solidFill>
                          <a:srgbClr val="FFFFFF"/>
                        </a:solidFill>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 HEP</a:t>
                      </a:r>
                      <a:endParaRPr lang="en-GB" sz="1100" b="1">
                        <a:solidFill>
                          <a:srgbClr val="FFFFFF"/>
                        </a:solidFill>
                        <a:effectLst/>
                        <a:highlight>
                          <a:srgbClr val="FFFF00"/>
                        </a:highlight>
                        <a:latin typeface="Calibri"/>
                      </a:endParaRPr>
                    </a:p>
                  </a:txBody>
                  <a:tcPr marL="9525" marR="9525" marT="9525" marB="0" anchor="b"/>
                </a:tc>
                <a:tc>
                  <a:txBody>
                    <a:bodyPr/>
                    <a:lstStyle/>
                    <a:p>
                      <a:pPr fontAlgn="b"/>
                      <a:r>
                        <a:rPr lang="en-GB" sz="1100">
                          <a:effectLst/>
                        </a:rPr>
                        <a:t>% MMR</a:t>
                      </a:r>
                      <a:endParaRPr lang="en-GB" sz="1100" b="1">
                        <a:solidFill>
                          <a:srgbClr val="FFFFFF"/>
                        </a:solidFill>
                        <a:effectLst/>
                        <a:latin typeface="Calibri" panose="020F0502020204030204" pitchFamily="34" charset="0"/>
                      </a:endParaRPr>
                    </a:p>
                  </a:txBody>
                  <a:tcPr marL="9525" marR="9525" marT="9525" marB="0" anchor="b"/>
                </a:tc>
                <a:tc>
                  <a:txBody>
                    <a:bodyPr/>
                    <a:lstStyle/>
                    <a:p>
                      <a:pPr fontAlgn="b"/>
                      <a:r>
                        <a:rPr lang="en-GB" sz="1100">
                          <a:effectLst/>
                        </a:rPr>
                        <a:t>% Pneumo</a:t>
                      </a:r>
                      <a:endParaRPr lang="en-GB" sz="1100" b="1" err="1">
                        <a:solidFill>
                          <a:srgbClr val="FFFFFF"/>
                        </a:solidFill>
                        <a:effectLst/>
                        <a:latin typeface="Calibri" panose="020F0502020204030204" pitchFamily="34" charset="0"/>
                      </a:endParaRPr>
                    </a:p>
                  </a:txBody>
                  <a:tcPr marL="9525" marR="9525" marT="9525" marB="0" anchor="b"/>
                </a:tc>
                <a:tc>
                  <a:txBody>
                    <a:bodyPr/>
                    <a:lstStyle/>
                    <a:p>
                      <a:pPr fontAlgn="b"/>
                      <a:r>
                        <a:rPr lang="en-GB" sz="1100">
                          <a:effectLst/>
                        </a:rPr>
                        <a:t>% MenC</a:t>
                      </a:r>
                      <a:endParaRPr lang="en-GB" sz="1100" b="1" err="1">
                        <a:solidFill>
                          <a:srgbClr val="FFFFFF"/>
                        </a:solidFill>
                        <a:effectLst/>
                        <a:latin typeface="Calibri" panose="020F0502020204030204" pitchFamily="34" charset="0"/>
                      </a:endParaRPr>
                    </a:p>
                  </a:txBody>
                  <a:tcPr marL="9525" marR="9525" marT="9525" marB="0" anchor="b"/>
                </a:tc>
                <a:tc>
                  <a:txBody>
                    <a:bodyPr/>
                    <a:lstStyle/>
                    <a:p>
                      <a:pPr fontAlgn="b"/>
                      <a:r>
                        <a:rPr lang="en-GB" sz="1100">
                          <a:effectLst/>
                        </a:rPr>
                        <a:t>% Varicella</a:t>
                      </a:r>
                      <a:endParaRPr lang="en-GB" sz="1100" b="1">
                        <a:solidFill>
                          <a:srgbClr val="FFFFFF"/>
                        </a:solidFill>
                        <a:effectLst/>
                        <a:latin typeface="Calibri" panose="020F0502020204030204" pitchFamily="34" charset="0"/>
                      </a:endParaRPr>
                    </a:p>
                  </a:txBody>
                  <a:tcPr marL="9525" marR="9525" marT="9525" marB="0" anchor="b"/>
                </a:tc>
                <a:tc>
                  <a:txBody>
                    <a:bodyPr/>
                    <a:lstStyle/>
                    <a:p>
                      <a:pPr fontAlgn="b"/>
                      <a:r>
                        <a:rPr lang="en-GB" sz="1100">
                          <a:effectLst/>
                        </a:rPr>
                        <a:t>% Fully</a:t>
                      </a:r>
                      <a:endParaRPr lang="en-GB" sz="1100" b="1">
                        <a:solidFill>
                          <a:srgbClr val="FFFFFF"/>
                        </a:solidFill>
                        <a:effectLst/>
                        <a:latin typeface="Calibri"/>
                      </a:endParaRPr>
                    </a:p>
                  </a:txBody>
                  <a:tcPr marL="9525" marR="9525" marT="9525" marB="0" anchor="b"/>
                </a:tc>
                <a:extLst>
                  <a:ext uri="{0D108BD9-81ED-4DB2-BD59-A6C34878D82A}">
                    <a16:rowId xmlns:a16="http://schemas.microsoft.com/office/drawing/2014/main" val="3023740460"/>
                  </a:ext>
                </a:extLst>
              </a:tr>
              <a:tr h="190500">
                <a:tc>
                  <a:txBody>
                    <a:bodyPr/>
                    <a:lstStyle/>
                    <a:p>
                      <a:pPr fontAlgn="b"/>
                      <a:r>
                        <a:rPr lang="en-GB" sz="1100">
                          <a:effectLst/>
                        </a:rPr>
                        <a:t>Ballarat</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24-&lt;27 Months</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95.49</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97.24</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95.78</a:t>
                      </a:r>
                      <a:endParaRPr lang="en-GB" sz="1100">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97.24</a:t>
                      </a:r>
                      <a:endParaRPr lang="en-GB" sz="1100">
                        <a:effectLst/>
                        <a:highlight>
                          <a:srgbClr val="FFFF00"/>
                        </a:highlight>
                        <a:latin typeface="Calibri"/>
                      </a:endParaRPr>
                    </a:p>
                  </a:txBody>
                  <a:tcPr marL="9525" marR="9525" marT="9525" marB="0" anchor="b"/>
                </a:tc>
                <a:tc>
                  <a:txBody>
                    <a:bodyPr/>
                    <a:lstStyle/>
                    <a:p>
                      <a:pPr fontAlgn="b"/>
                      <a:r>
                        <a:rPr lang="en-GB" sz="1100">
                          <a:effectLst/>
                        </a:rPr>
                        <a:t>95.64</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96.88</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97.31</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95.57</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94.69</a:t>
                      </a:r>
                      <a:endParaRPr lang="en-GB" sz="1100">
                        <a:effectLst/>
                        <a:latin typeface="Calibri"/>
                      </a:endParaRPr>
                    </a:p>
                  </a:txBody>
                  <a:tcPr marL="9525" marR="9525" marT="9525" marB="0" anchor="b"/>
                </a:tc>
                <a:extLst>
                  <a:ext uri="{0D108BD9-81ED-4DB2-BD59-A6C34878D82A}">
                    <a16:rowId xmlns:a16="http://schemas.microsoft.com/office/drawing/2014/main" val="2303792811"/>
                  </a:ext>
                </a:extLst>
              </a:tr>
              <a:tr h="190500">
                <a:tc>
                  <a:txBody>
                    <a:bodyPr/>
                    <a:lstStyle/>
                    <a:p>
                      <a:pPr fontAlgn="b"/>
                      <a:r>
                        <a:rPr lang="en-GB" sz="1100">
                          <a:effectLst/>
                        </a:rPr>
                        <a:t>Creswick - Daylesford - Ballan</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24-&lt;27 Months</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93.77</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96.11</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94.94</a:t>
                      </a:r>
                      <a:endParaRPr lang="en-GB" sz="1100">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96.11</a:t>
                      </a:r>
                      <a:endParaRPr lang="en-GB" sz="1100">
                        <a:effectLst/>
                        <a:highlight>
                          <a:srgbClr val="FFFF00"/>
                        </a:highlight>
                        <a:latin typeface="Calibri"/>
                      </a:endParaRPr>
                    </a:p>
                  </a:txBody>
                  <a:tcPr marL="9525" marR="9525" marT="9525" marB="0" anchor="b"/>
                </a:tc>
                <a:tc>
                  <a:txBody>
                    <a:bodyPr/>
                    <a:lstStyle/>
                    <a:p>
                      <a:pPr fontAlgn="b"/>
                      <a:r>
                        <a:rPr lang="en-GB" sz="1100">
                          <a:effectLst/>
                        </a:rPr>
                        <a:t>94.55</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95.33</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96.89</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94.94</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92.61</a:t>
                      </a:r>
                      <a:endParaRPr lang="en-GB" sz="1100">
                        <a:effectLst/>
                        <a:latin typeface="Calibri"/>
                      </a:endParaRPr>
                    </a:p>
                  </a:txBody>
                  <a:tcPr marL="9525" marR="9525" marT="9525" marB="0" anchor="b"/>
                </a:tc>
                <a:extLst>
                  <a:ext uri="{0D108BD9-81ED-4DB2-BD59-A6C34878D82A}">
                    <a16:rowId xmlns:a16="http://schemas.microsoft.com/office/drawing/2014/main" val="3394080177"/>
                  </a:ext>
                </a:extLst>
              </a:tr>
              <a:tr h="190500">
                <a:tc>
                  <a:txBody>
                    <a:bodyPr/>
                    <a:lstStyle/>
                    <a:p>
                      <a:pPr fontAlgn="b"/>
                      <a:r>
                        <a:rPr lang="en-GB" sz="1100">
                          <a:effectLst/>
                        </a:rPr>
                        <a:t>Maryborough - Pyrenees</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24-&lt;27 Months</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94.09</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95.91</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94.55</a:t>
                      </a:r>
                      <a:endParaRPr lang="en-GB" sz="1100">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95.91</a:t>
                      </a:r>
                      <a:endParaRPr lang="en-GB" sz="1100">
                        <a:effectLst/>
                        <a:highlight>
                          <a:srgbClr val="FFFF00"/>
                        </a:highlight>
                        <a:latin typeface="Calibri"/>
                      </a:endParaRPr>
                    </a:p>
                  </a:txBody>
                  <a:tcPr marL="9525" marR="9525" marT="9525" marB="0" anchor="b"/>
                </a:tc>
                <a:tc>
                  <a:txBody>
                    <a:bodyPr/>
                    <a:lstStyle/>
                    <a:p>
                      <a:pPr fontAlgn="b"/>
                      <a:r>
                        <a:rPr lang="en-GB" sz="1100">
                          <a:effectLst/>
                        </a:rPr>
                        <a:t>94.55</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95.00</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95.45</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94.55</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93.64</a:t>
                      </a:r>
                      <a:endParaRPr lang="en-GB" sz="1100">
                        <a:effectLst/>
                        <a:latin typeface="Calibri"/>
                      </a:endParaRPr>
                    </a:p>
                  </a:txBody>
                  <a:tcPr marL="9525" marR="9525" marT="9525" marB="0" anchor="b"/>
                </a:tc>
                <a:extLst>
                  <a:ext uri="{0D108BD9-81ED-4DB2-BD59-A6C34878D82A}">
                    <a16:rowId xmlns:a16="http://schemas.microsoft.com/office/drawing/2014/main" val="1180797831"/>
                  </a:ext>
                </a:extLst>
              </a:tr>
              <a:tr h="190500">
                <a:tc>
                  <a:txBody>
                    <a:bodyPr/>
                    <a:lstStyle/>
                    <a:p>
                      <a:pPr fontAlgn="b"/>
                      <a:r>
                        <a:rPr lang="en-GB" sz="1100">
                          <a:effectLst/>
                        </a:rPr>
                        <a:t>Barwon - West</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24-&lt;27 Months</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94.36</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96.99</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95.49</a:t>
                      </a:r>
                      <a:endParaRPr lang="en-GB" sz="1100">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96.99</a:t>
                      </a:r>
                      <a:endParaRPr lang="en-GB" sz="1100">
                        <a:effectLst/>
                        <a:highlight>
                          <a:srgbClr val="FFFF00"/>
                        </a:highlight>
                        <a:latin typeface="Calibri"/>
                      </a:endParaRPr>
                    </a:p>
                  </a:txBody>
                  <a:tcPr marL="9525" marR="9525" marT="9525" marB="0" anchor="b"/>
                </a:tc>
                <a:tc>
                  <a:txBody>
                    <a:bodyPr/>
                    <a:lstStyle/>
                    <a:p>
                      <a:pPr fontAlgn="b"/>
                      <a:r>
                        <a:rPr lang="en-GB" sz="1100">
                          <a:effectLst/>
                        </a:rPr>
                        <a:t>94.36</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95.49</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95.49</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94.36</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94.36</a:t>
                      </a:r>
                      <a:endParaRPr lang="en-GB" sz="1100">
                        <a:effectLst/>
                        <a:latin typeface="Calibri"/>
                      </a:endParaRPr>
                    </a:p>
                  </a:txBody>
                  <a:tcPr marL="9525" marR="9525" marT="9525" marB="0" anchor="b"/>
                </a:tc>
                <a:extLst>
                  <a:ext uri="{0D108BD9-81ED-4DB2-BD59-A6C34878D82A}">
                    <a16:rowId xmlns:a16="http://schemas.microsoft.com/office/drawing/2014/main" val="1436897465"/>
                  </a:ext>
                </a:extLst>
              </a:tr>
              <a:tr h="190500">
                <a:tc>
                  <a:txBody>
                    <a:bodyPr/>
                    <a:lstStyle/>
                    <a:p>
                      <a:pPr fontAlgn="b"/>
                      <a:r>
                        <a:rPr lang="en-GB" sz="1100">
                          <a:effectLst/>
                        </a:rPr>
                        <a:t>Geelong</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24-&lt;27 Months</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95.82</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98.05</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96.11</a:t>
                      </a:r>
                      <a:endParaRPr lang="en-GB" sz="1100">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98.05</a:t>
                      </a:r>
                      <a:endParaRPr lang="en-GB" sz="1100">
                        <a:effectLst/>
                        <a:highlight>
                          <a:srgbClr val="FFFF00"/>
                        </a:highlight>
                        <a:latin typeface="Calibri"/>
                      </a:endParaRPr>
                    </a:p>
                  </a:txBody>
                  <a:tcPr marL="9525" marR="9525" marT="9525" marB="0" anchor="b"/>
                </a:tc>
                <a:tc>
                  <a:txBody>
                    <a:bodyPr/>
                    <a:lstStyle/>
                    <a:p>
                      <a:pPr fontAlgn="b"/>
                      <a:r>
                        <a:rPr lang="en-GB" sz="1100">
                          <a:effectLst/>
                        </a:rPr>
                        <a:t>95.90</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97.28</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97.28</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95.99</a:t>
                      </a:r>
                      <a:endParaRPr lang="en-GB" sz="1100">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95.46</a:t>
                      </a:r>
                      <a:endParaRPr lang="en-GB" sz="1100">
                        <a:effectLst/>
                        <a:highlight>
                          <a:srgbClr val="FFFF00"/>
                        </a:highlight>
                        <a:latin typeface="Calibri"/>
                      </a:endParaRPr>
                    </a:p>
                  </a:txBody>
                  <a:tcPr marL="9525" marR="9525" marT="9525" marB="0" anchor="b"/>
                </a:tc>
                <a:extLst>
                  <a:ext uri="{0D108BD9-81ED-4DB2-BD59-A6C34878D82A}">
                    <a16:rowId xmlns:a16="http://schemas.microsoft.com/office/drawing/2014/main" val="1590906278"/>
                  </a:ext>
                </a:extLst>
              </a:tr>
              <a:tr h="190500">
                <a:tc>
                  <a:txBody>
                    <a:bodyPr/>
                    <a:lstStyle/>
                    <a:p>
                      <a:pPr fontAlgn="b"/>
                      <a:r>
                        <a:rPr lang="en-GB" sz="1100">
                          <a:effectLst/>
                        </a:rPr>
                        <a:t>Surf Coast - Bellarine Peninsula</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24-&lt;27 Months</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94.21</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96.70</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94.61</a:t>
                      </a:r>
                      <a:endParaRPr lang="en-GB" sz="1100">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96.70</a:t>
                      </a:r>
                      <a:endParaRPr lang="en-GB" sz="1100">
                        <a:effectLst/>
                        <a:highlight>
                          <a:srgbClr val="FFFF00"/>
                        </a:highlight>
                        <a:latin typeface="Calibri"/>
                      </a:endParaRPr>
                    </a:p>
                  </a:txBody>
                  <a:tcPr marL="9525" marR="9525" marT="9525" marB="0" anchor="b"/>
                </a:tc>
                <a:tc>
                  <a:txBody>
                    <a:bodyPr/>
                    <a:lstStyle/>
                    <a:p>
                      <a:pPr fontAlgn="b"/>
                      <a:r>
                        <a:rPr lang="en-GB" sz="1100">
                          <a:effectLst/>
                        </a:rPr>
                        <a:t>93.91</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95.80</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95.80</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94.01</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93.51</a:t>
                      </a:r>
                      <a:endParaRPr lang="en-GB" sz="1100">
                        <a:effectLst/>
                        <a:latin typeface="Calibri"/>
                      </a:endParaRPr>
                    </a:p>
                  </a:txBody>
                  <a:tcPr marL="9525" marR="9525" marT="9525" marB="0" anchor="b"/>
                </a:tc>
                <a:extLst>
                  <a:ext uri="{0D108BD9-81ED-4DB2-BD59-A6C34878D82A}">
                    <a16:rowId xmlns:a16="http://schemas.microsoft.com/office/drawing/2014/main" val="1379593162"/>
                  </a:ext>
                </a:extLst>
              </a:tr>
              <a:tr h="190500">
                <a:tc>
                  <a:txBody>
                    <a:bodyPr/>
                    <a:lstStyle/>
                    <a:p>
                      <a:pPr fontAlgn="b"/>
                      <a:r>
                        <a:rPr lang="en-GB" sz="1100">
                          <a:effectLst/>
                        </a:rPr>
                        <a:t>Grampians</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24-&lt;27 Months</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95.33</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97.42</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95.81</a:t>
                      </a:r>
                      <a:endParaRPr lang="en-GB" sz="1100">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97.42</a:t>
                      </a:r>
                      <a:endParaRPr lang="en-GB" sz="1100">
                        <a:effectLst/>
                        <a:highlight>
                          <a:srgbClr val="FFFF00"/>
                        </a:highlight>
                        <a:latin typeface="Calibri"/>
                      </a:endParaRPr>
                    </a:p>
                  </a:txBody>
                  <a:tcPr marL="9525" marR="9525" marT="9525" marB="0" anchor="b"/>
                </a:tc>
                <a:tc>
                  <a:txBody>
                    <a:bodyPr/>
                    <a:lstStyle/>
                    <a:p>
                      <a:pPr fontAlgn="b"/>
                      <a:r>
                        <a:rPr lang="en-GB" sz="1100">
                          <a:effectLst/>
                        </a:rPr>
                        <a:t>95.65</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96.78</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97.10</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95.49</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94.69</a:t>
                      </a:r>
                      <a:endParaRPr lang="en-GB" sz="1100">
                        <a:effectLst/>
                        <a:latin typeface="Calibri"/>
                      </a:endParaRPr>
                    </a:p>
                  </a:txBody>
                  <a:tcPr marL="9525" marR="9525" marT="9525" marB="0" anchor="b"/>
                </a:tc>
                <a:extLst>
                  <a:ext uri="{0D108BD9-81ED-4DB2-BD59-A6C34878D82A}">
                    <a16:rowId xmlns:a16="http://schemas.microsoft.com/office/drawing/2014/main" val="1992835360"/>
                  </a:ext>
                </a:extLst>
              </a:tr>
              <a:tr h="175846">
                <a:tc>
                  <a:txBody>
                    <a:bodyPr/>
                    <a:lstStyle/>
                    <a:p>
                      <a:pPr fontAlgn="b"/>
                      <a:r>
                        <a:rPr lang="en-GB" sz="1100">
                          <a:effectLst/>
                        </a:rPr>
                        <a:t>Glenelg - Southern Grampians</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24-&lt;27 Months</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93.99</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95.63</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93.99</a:t>
                      </a:r>
                      <a:endParaRPr lang="en-GB" sz="1100">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95.63</a:t>
                      </a:r>
                      <a:endParaRPr lang="en-GB" sz="1100">
                        <a:effectLst/>
                        <a:highlight>
                          <a:srgbClr val="FFFF00"/>
                        </a:highlight>
                        <a:latin typeface="Calibri"/>
                      </a:endParaRPr>
                    </a:p>
                  </a:txBody>
                  <a:tcPr marL="9525" marR="9525" marT="9525" marB="0" anchor="b"/>
                </a:tc>
                <a:tc>
                  <a:txBody>
                    <a:bodyPr/>
                    <a:lstStyle/>
                    <a:p>
                      <a:pPr fontAlgn="b"/>
                      <a:r>
                        <a:rPr lang="en-GB" sz="1100">
                          <a:effectLst/>
                        </a:rPr>
                        <a:t>93.72</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95.36</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95.08</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93.72</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93.44</a:t>
                      </a:r>
                      <a:endParaRPr lang="en-GB" sz="1100">
                        <a:effectLst/>
                        <a:latin typeface="Calibri"/>
                      </a:endParaRPr>
                    </a:p>
                  </a:txBody>
                  <a:tcPr marL="9525" marR="9525" marT="9525" marB="0" anchor="b"/>
                </a:tc>
                <a:extLst>
                  <a:ext uri="{0D108BD9-81ED-4DB2-BD59-A6C34878D82A}">
                    <a16:rowId xmlns:a16="http://schemas.microsoft.com/office/drawing/2014/main" val="2452145978"/>
                  </a:ext>
                </a:extLst>
              </a:tr>
              <a:tr h="190500">
                <a:tc>
                  <a:txBody>
                    <a:bodyPr/>
                    <a:lstStyle/>
                    <a:p>
                      <a:pPr fontAlgn="b"/>
                      <a:r>
                        <a:rPr lang="en-GB" sz="1100">
                          <a:effectLst/>
                        </a:rPr>
                        <a:t>Warrnambool - Otway Ranges</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24-&lt;27 Months</a:t>
                      </a:r>
                      <a:endParaRPr lang="en-GB" sz="1100" b="1">
                        <a:effectLst/>
                        <a:latin typeface="Calibri" panose="020F0502020204030204" pitchFamily="34" charset="0"/>
                      </a:endParaRPr>
                    </a:p>
                  </a:txBody>
                  <a:tcPr marL="9525" marR="9525" marT="9525" marB="0" anchor="b"/>
                </a:tc>
                <a:tc>
                  <a:txBody>
                    <a:bodyPr/>
                    <a:lstStyle/>
                    <a:p>
                      <a:pPr fontAlgn="b"/>
                      <a:r>
                        <a:rPr lang="en-GB" sz="1100">
                          <a:effectLst/>
                        </a:rPr>
                        <a:t>94.54</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97.16</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95.22</a:t>
                      </a:r>
                      <a:endParaRPr lang="en-GB" sz="1100">
                        <a:effectLst/>
                        <a:latin typeface="Calibri" panose="020F0502020204030204" pitchFamily="34" charset="0"/>
                      </a:endParaRPr>
                    </a:p>
                  </a:txBody>
                  <a:tcPr marL="9525" marR="9525" marT="9525" marB="0" anchor="b"/>
                </a:tc>
                <a:tc>
                  <a:txBody>
                    <a:bodyPr/>
                    <a:lstStyle/>
                    <a:p>
                      <a:pPr fontAlgn="b"/>
                      <a:r>
                        <a:rPr lang="en-GB" sz="1100">
                          <a:effectLst/>
                          <a:highlight>
                            <a:srgbClr val="FFFF00"/>
                          </a:highlight>
                        </a:rPr>
                        <a:t>97.16</a:t>
                      </a:r>
                      <a:endParaRPr lang="en-GB" sz="1100">
                        <a:effectLst/>
                        <a:highlight>
                          <a:srgbClr val="FFFF00"/>
                        </a:highlight>
                        <a:latin typeface="Calibri"/>
                      </a:endParaRPr>
                    </a:p>
                  </a:txBody>
                  <a:tcPr marL="9525" marR="9525" marT="9525" marB="0" anchor="b"/>
                </a:tc>
                <a:tc>
                  <a:txBody>
                    <a:bodyPr/>
                    <a:lstStyle/>
                    <a:p>
                      <a:pPr fontAlgn="b"/>
                      <a:r>
                        <a:rPr lang="en-GB" sz="1100">
                          <a:effectLst/>
                        </a:rPr>
                        <a:t>94.20</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96.02</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96.13</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94.43</a:t>
                      </a:r>
                      <a:endParaRPr lang="en-GB" sz="1100">
                        <a:effectLst/>
                        <a:latin typeface="Calibri" panose="020F0502020204030204" pitchFamily="34" charset="0"/>
                      </a:endParaRPr>
                    </a:p>
                  </a:txBody>
                  <a:tcPr marL="9525" marR="9525" marT="9525" marB="0" anchor="b"/>
                </a:tc>
                <a:tc>
                  <a:txBody>
                    <a:bodyPr/>
                    <a:lstStyle/>
                    <a:p>
                      <a:pPr fontAlgn="b"/>
                      <a:r>
                        <a:rPr lang="en-GB" sz="1100">
                          <a:effectLst/>
                        </a:rPr>
                        <a:t>93.97</a:t>
                      </a:r>
                      <a:endParaRPr lang="en-GB" sz="1100">
                        <a:effectLst/>
                        <a:latin typeface="Calibri"/>
                      </a:endParaRPr>
                    </a:p>
                  </a:txBody>
                  <a:tcPr marL="9525" marR="9525" marT="9525" marB="0" anchor="b"/>
                </a:tc>
                <a:extLst>
                  <a:ext uri="{0D108BD9-81ED-4DB2-BD59-A6C34878D82A}">
                    <a16:rowId xmlns:a16="http://schemas.microsoft.com/office/drawing/2014/main" val="1160818570"/>
                  </a:ext>
                </a:extLst>
              </a:tr>
            </a:tbl>
          </a:graphicData>
        </a:graphic>
      </p:graphicFrame>
      <p:graphicFrame>
        <p:nvGraphicFramePr>
          <p:cNvPr id="7" name="Table 6">
            <a:extLst>
              <a:ext uri="{FF2B5EF4-FFF2-40B4-BE49-F238E27FC236}">
                <a16:creationId xmlns:a16="http://schemas.microsoft.com/office/drawing/2014/main" id="{76EA279E-F98A-3686-B659-C211837E7F03}"/>
              </a:ext>
            </a:extLst>
          </p:cNvPr>
          <p:cNvGraphicFramePr>
            <a:graphicFrameLocks noGrp="1"/>
          </p:cNvGraphicFramePr>
          <p:nvPr>
            <p:extLst>
              <p:ext uri="{D42A27DB-BD31-4B8C-83A1-F6EECF244321}">
                <p14:modId xmlns:p14="http://schemas.microsoft.com/office/powerpoint/2010/main" val="1551081863"/>
              </p:ext>
            </p:extLst>
          </p:nvPr>
        </p:nvGraphicFramePr>
        <p:xfrm>
          <a:off x="169917" y="5292976"/>
          <a:ext cx="6807200" cy="725805"/>
        </p:xfrm>
        <a:graphic>
          <a:graphicData uri="http://schemas.openxmlformats.org/drawingml/2006/table">
            <a:tbl>
              <a:tblPr firstRow="1" bandRow="1">
                <a:tableStyleId>{5C22544A-7EE6-4342-B048-85BDC9FD1C3A}</a:tableStyleId>
              </a:tblPr>
              <a:tblGrid>
                <a:gridCol w="1720850">
                  <a:extLst>
                    <a:ext uri="{9D8B030D-6E8A-4147-A177-3AD203B41FA5}">
                      <a16:colId xmlns:a16="http://schemas.microsoft.com/office/drawing/2014/main" val="257105111"/>
                    </a:ext>
                  </a:extLst>
                </a:gridCol>
                <a:gridCol w="1720850">
                  <a:extLst>
                    <a:ext uri="{9D8B030D-6E8A-4147-A177-3AD203B41FA5}">
                      <a16:colId xmlns:a16="http://schemas.microsoft.com/office/drawing/2014/main" val="3173446362"/>
                    </a:ext>
                  </a:extLst>
                </a:gridCol>
                <a:gridCol w="673100">
                  <a:extLst>
                    <a:ext uri="{9D8B030D-6E8A-4147-A177-3AD203B41FA5}">
                      <a16:colId xmlns:a16="http://schemas.microsoft.com/office/drawing/2014/main" val="587397747"/>
                    </a:ext>
                  </a:extLst>
                </a:gridCol>
                <a:gridCol w="673100">
                  <a:extLst>
                    <a:ext uri="{9D8B030D-6E8A-4147-A177-3AD203B41FA5}">
                      <a16:colId xmlns:a16="http://schemas.microsoft.com/office/drawing/2014/main" val="101162495"/>
                    </a:ext>
                  </a:extLst>
                </a:gridCol>
                <a:gridCol w="673100">
                  <a:extLst>
                    <a:ext uri="{9D8B030D-6E8A-4147-A177-3AD203B41FA5}">
                      <a16:colId xmlns:a16="http://schemas.microsoft.com/office/drawing/2014/main" val="1711371394"/>
                    </a:ext>
                  </a:extLst>
                </a:gridCol>
                <a:gridCol w="673100">
                  <a:extLst>
                    <a:ext uri="{9D8B030D-6E8A-4147-A177-3AD203B41FA5}">
                      <a16:colId xmlns:a16="http://schemas.microsoft.com/office/drawing/2014/main" val="1681735938"/>
                    </a:ext>
                  </a:extLst>
                </a:gridCol>
                <a:gridCol w="673100">
                  <a:extLst>
                    <a:ext uri="{9D8B030D-6E8A-4147-A177-3AD203B41FA5}">
                      <a16:colId xmlns:a16="http://schemas.microsoft.com/office/drawing/2014/main" val="474630007"/>
                    </a:ext>
                  </a:extLst>
                </a:gridCol>
              </a:tblGrid>
              <a:tr h="190500">
                <a:tc gridSpan="2">
                  <a:txBody>
                    <a:bodyPr/>
                    <a:lstStyle/>
                    <a:p>
                      <a:pPr fontAlgn="b"/>
                      <a:r>
                        <a:rPr lang="en-GB" sz="1100">
                          <a:effectLst/>
                        </a:rPr>
                        <a:t>2022 data. Childhood immunisations. </a:t>
                      </a:r>
                      <a:endParaRPr lang="en-GB" sz="1100">
                        <a:effectLst/>
                        <a:latin typeface="Calibri" panose="020F0502020204030204" pitchFamily="34" charset="0"/>
                      </a:endParaRPr>
                    </a:p>
                  </a:txBody>
                  <a:tcPr marL="9525" marR="9525" marT="9525" marB="0" anchor="b"/>
                </a:tc>
                <a:tc hMerge="1">
                  <a:txBody>
                    <a:bodyPr/>
                    <a:lstStyle/>
                    <a:p>
                      <a:endParaRPr lang="en-GB"/>
                    </a:p>
                  </a:txBody>
                  <a:tcPr/>
                </a:tc>
                <a:tc>
                  <a:txBody>
                    <a:bodyPr/>
                    <a:lstStyle/>
                    <a:p>
                      <a:pPr fontAlgn="b"/>
                      <a:endParaRPr lang="en-GB" sz="1100">
                        <a:effectLst/>
                        <a:latin typeface="Calibri" panose="020F0502020204030204" pitchFamily="34" charset="0"/>
                      </a:endParaRPr>
                    </a:p>
                  </a:txBody>
                  <a:tcPr marL="9525" marR="9525" marT="9525" marB="0" anchor="b"/>
                </a:tc>
                <a:tc>
                  <a:txBody>
                    <a:bodyPr/>
                    <a:lstStyle/>
                    <a:p>
                      <a:pPr fontAlgn="b"/>
                      <a:endParaRPr lang="en-GB" sz="1100">
                        <a:effectLst/>
                        <a:latin typeface="Calibri" panose="020F0502020204030204" pitchFamily="34" charset="0"/>
                      </a:endParaRPr>
                    </a:p>
                  </a:txBody>
                  <a:tcPr marL="9525" marR="9525" marT="9525" marB="0" anchor="b"/>
                </a:tc>
                <a:tc>
                  <a:txBody>
                    <a:bodyPr/>
                    <a:lstStyle/>
                    <a:p>
                      <a:pPr fontAlgn="b"/>
                      <a:endParaRPr lang="en-GB" sz="1100">
                        <a:effectLst/>
                        <a:latin typeface="Calibri" panose="020F0502020204030204" pitchFamily="34" charset="0"/>
                      </a:endParaRPr>
                    </a:p>
                  </a:txBody>
                  <a:tcPr marL="9525" marR="9525" marT="9525" marB="0" anchor="b"/>
                </a:tc>
                <a:tc>
                  <a:txBody>
                    <a:bodyPr/>
                    <a:lstStyle/>
                    <a:p>
                      <a:pPr fontAlgn="b"/>
                      <a:endParaRPr lang="en-GB" sz="1100">
                        <a:effectLst/>
                        <a:latin typeface="Calibri" panose="020F0502020204030204" pitchFamily="34" charset="0"/>
                      </a:endParaRPr>
                    </a:p>
                  </a:txBody>
                  <a:tcPr marL="9525" marR="9525" marT="9525" marB="0" anchor="b"/>
                </a:tc>
                <a:tc>
                  <a:txBody>
                    <a:bodyPr/>
                    <a:lstStyle/>
                    <a:p>
                      <a:pPr fontAlgn="b"/>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839062186"/>
                  </a:ext>
                </a:extLst>
              </a:tr>
              <a:tr h="190500">
                <a:tc>
                  <a:txBody>
                    <a:bodyPr/>
                    <a:lstStyle/>
                    <a:p>
                      <a:pPr fontAlgn="b"/>
                      <a:r>
                        <a:rPr lang="en-GB" sz="1100">
                          <a:effectLst/>
                        </a:rPr>
                        <a:t>Source:</a:t>
                      </a:r>
                      <a:endParaRPr lang="en-GB" sz="1100">
                        <a:effectLst/>
                        <a:latin typeface="Calibri" panose="020F0502020204030204" pitchFamily="34" charset="0"/>
                      </a:endParaRPr>
                    </a:p>
                  </a:txBody>
                  <a:tcPr marL="9525" marR="9525" marT="9525" marB="0" anchor="b"/>
                </a:tc>
                <a:tc>
                  <a:txBody>
                    <a:bodyPr/>
                    <a:lstStyle/>
                    <a:p>
                      <a:pPr fontAlgn="b"/>
                      <a:endParaRPr lang="en-GB" sz="1100">
                        <a:effectLst/>
                        <a:latin typeface="Calibri" panose="020F0502020204030204" pitchFamily="34" charset="0"/>
                      </a:endParaRPr>
                    </a:p>
                  </a:txBody>
                  <a:tcPr marL="9525" marR="9525" marT="9525" marB="0" anchor="b"/>
                </a:tc>
                <a:tc>
                  <a:txBody>
                    <a:bodyPr/>
                    <a:lstStyle/>
                    <a:p>
                      <a:pPr fontAlgn="b"/>
                      <a:endParaRPr lang="en-GB" sz="1100">
                        <a:effectLst/>
                        <a:latin typeface="Calibri" panose="020F0502020204030204" pitchFamily="34" charset="0"/>
                      </a:endParaRPr>
                    </a:p>
                  </a:txBody>
                  <a:tcPr marL="9525" marR="9525" marT="9525" marB="0" anchor="b"/>
                </a:tc>
                <a:tc>
                  <a:txBody>
                    <a:bodyPr/>
                    <a:lstStyle/>
                    <a:p>
                      <a:pPr fontAlgn="b"/>
                      <a:endParaRPr lang="en-GB" sz="1100">
                        <a:effectLst/>
                        <a:latin typeface="Calibri" panose="020F0502020204030204" pitchFamily="34" charset="0"/>
                      </a:endParaRPr>
                    </a:p>
                  </a:txBody>
                  <a:tcPr marL="9525" marR="9525" marT="9525" marB="0" anchor="b"/>
                </a:tc>
                <a:tc>
                  <a:txBody>
                    <a:bodyPr/>
                    <a:lstStyle/>
                    <a:p>
                      <a:pPr fontAlgn="b"/>
                      <a:endParaRPr lang="en-GB" sz="1100">
                        <a:effectLst/>
                        <a:latin typeface="Calibri" panose="020F0502020204030204" pitchFamily="34" charset="0"/>
                      </a:endParaRPr>
                    </a:p>
                  </a:txBody>
                  <a:tcPr marL="9525" marR="9525" marT="9525" marB="0" anchor="b"/>
                </a:tc>
                <a:tc>
                  <a:txBody>
                    <a:bodyPr/>
                    <a:lstStyle/>
                    <a:p>
                      <a:pPr fontAlgn="b"/>
                      <a:endParaRPr lang="en-GB" sz="1100">
                        <a:effectLst/>
                        <a:latin typeface="Calibri" panose="020F0502020204030204" pitchFamily="34" charset="0"/>
                      </a:endParaRPr>
                    </a:p>
                  </a:txBody>
                  <a:tcPr marL="9525" marR="9525" marT="9525" marB="0" anchor="b"/>
                </a:tc>
                <a:tc>
                  <a:txBody>
                    <a:bodyPr/>
                    <a:lstStyle/>
                    <a:p>
                      <a:pPr fontAlgn="b"/>
                      <a:endParaRPr lang="en-GB" sz="1100">
                        <a:effectLst/>
                        <a:latin typeface="Calibri" panose="020F0502020204030204" pitchFamily="34" charset="0"/>
                      </a:endParaRPr>
                    </a:p>
                  </a:txBody>
                  <a:tcPr marL="9525" marR="9525" marT="9525" marB="0" anchor="b"/>
                </a:tc>
                <a:extLst>
                  <a:ext uri="{0D108BD9-81ED-4DB2-BD59-A6C34878D82A}">
                    <a16:rowId xmlns:a16="http://schemas.microsoft.com/office/drawing/2014/main" val="2573473541"/>
                  </a:ext>
                </a:extLst>
              </a:tr>
              <a:tr h="190500">
                <a:tc gridSpan="7">
                  <a:txBody>
                    <a:bodyPr/>
                    <a:lstStyle/>
                    <a:p>
                      <a:pPr fontAlgn="b"/>
                      <a:r>
                        <a:rPr lang="en-GB" sz="1100">
                          <a:effectLst/>
                          <a:hlinkClick r:id="rId2"/>
                        </a:rPr>
                        <a:t>Immunisation coverage data, surveys and reports | Australian Government Department of Health and Aged Care</a:t>
                      </a:r>
                      <a:endParaRPr lang="en-GB" sz="1100">
                        <a:solidFill>
                          <a:srgbClr val="0563C1"/>
                        </a:solidFill>
                        <a:effectLst/>
                        <a:latin typeface="Calibri" panose="020F0502020204030204" pitchFamily="34" charset="0"/>
                      </a:endParaRPr>
                    </a:p>
                  </a:txBody>
                  <a:tcPr marL="9525" marR="9525" marT="9525"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67590376"/>
                  </a:ext>
                </a:extLst>
              </a:tr>
            </a:tbl>
          </a:graphicData>
        </a:graphic>
      </p:graphicFrame>
    </p:spTree>
    <p:extLst>
      <p:ext uri="{BB962C8B-B14F-4D97-AF65-F5344CB8AC3E}">
        <p14:creationId xmlns:p14="http://schemas.microsoft.com/office/powerpoint/2010/main" val="1718469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8231-AB5F-DB4C-9B4E-735A542D61AD}"/>
              </a:ext>
            </a:extLst>
          </p:cNvPr>
          <p:cNvSpPr>
            <a:spLocks noGrp="1"/>
          </p:cNvSpPr>
          <p:nvPr>
            <p:ph type="title"/>
          </p:nvPr>
        </p:nvSpPr>
        <p:spPr>
          <a:xfrm>
            <a:off x="1438800" y="459602"/>
            <a:ext cx="10753200" cy="470317"/>
          </a:xfrm>
        </p:spPr>
        <p:txBody>
          <a:bodyPr/>
          <a:lstStyle/>
          <a:p>
            <a:r>
              <a:rPr lang="en-US"/>
              <a:t>Evaluation</a:t>
            </a:r>
          </a:p>
        </p:txBody>
      </p:sp>
      <p:pic>
        <p:nvPicPr>
          <p:cNvPr id="10" name="Picture 9" descr="A picture containing text, vector graphics, sign&#10;&#10;Description automatically generated">
            <a:extLst>
              <a:ext uri="{FF2B5EF4-FFF2-40B4-BE49-F238E27FC236}">
                <a16:creationId xmlns:a16="http://schemas.microsoft.com/office/drawing/2014/main" id="{07817E35-2698-472E-8793-8E807039FE74}"/>
              </a:ext>
            </a:extLst>
          </p:cNvPr>
          <p:cNvPicPr>
            <a:picLocks noChangeAspect="1"/>
          </p:cNvPicPr>
          <p:nvPr/>
        </p:nvPicPr>
        <p:blipFill>
          <a:blip r:embed="rId3"/>
          <a:stretch>
            <a:fillRect/>
          </a:stretch>
        </p:blipFill>
        <p:spPr>
          <a:xfrm>
            <a:off x="719999" y="446438"/>
            <a:ext cx="470317" cy="470317"/>
          </a:xfrm>
          <a:prstGeom prst="rect">
            <a:avLst/>
          </a:prstGeom>
        </p:spPr>
      </p:pic>
      <p:sp>
        <p:nvSpPr>
          <p:cNvPr id="11" name="Content Placeholder 2">
            <a:extLst>
              <a:ext uri="{FF2B5EF4-FFF2-40B4-BE49-F238E27FC236}">
                <a16:creationId xmlns:a16="http://schemas.microsoft.com/office/drawing/2014/main" id="{DE99905E-AB0F-4D92-B4E0-5D43BDFA6C1D}"/>
              </a:ext>
            </a:extLst>
          </p:cNvPr>
          <p:cNvSpPr txBox="1">
            <a:spLocks/>
          </p:cNvSpPr>
          <p:nvPr/>
        </p:nvSpPr>
        <p:spPr>
          <a:xfrm>
            <a:off x="689648" y="1136549"/>
            <a:ext cx="7411947" cy="1278178"/>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Session evaluation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Please take the time to evaluate this </a:t>
            </a:r>
            <a:r>
              <a:rPr kumimoji="0" lang="en-US" sz="2000" b="1" i="0" u="none" strike="noStrike" kern="1200" cap="none" spc="0" normalizeH="0" baseline="0" noProof="0">
                <a:ln>
                  <a:noFill/>
                </a:ln>
                <a:solidFill>
                  <a:prstClr val="black"/>
                </a:solidFill>
                <a:effectLst/>
                <a:uLnTx/>
                <a:uFillTx/>
                <a:latin typeface="Raleway"/>
                <a:ea typeface="+mn-ea"/>
                <a:cs typeface="+mn-cs"/>
              </a:rPr>
              <a:t>session</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0000"/>
                </a:solidFill>
                <a:effectLst/>
                <a:uLnTx/>
                <a:uFillTx/>
                <a:latin typeface="Raleway"/>
                <a:ea typeface="+mn-ea"/>
                <a:cs typeface="+mn-cs"/>
                <a:hlinkClick r:id="rId4"/>
              </a:rPr>
              <a:t>Link</a:t>
            </a:r>
            <a:r>
              <a:rPr kumimoji="0" lang="en-US" sz="2000" b="0" i="0" u="none" strike="noStrike" kern="1200" cap="none" spc="0" normalizeH="0" baseline="0" noProof="0">
                <a:ln>
                  <a:noFill/>
                </a:ln>
                <a:solidFill>
                  <a:prstClr val="black"/>
                </a:solidFill>
                <a:effectLst/>
                <a:uLnTx/>
                <a:uFillTx/>
                <a:latin typeface="Raleway"/>
                <a:ea typeface="+mn-ea"/>
                <a:cs typeface="+mn-cs"/>
              </a:rPr>
              <a:t> pasted into the chat</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sp>
        <p:nvSpPr>
          <p:cNvPr id="9" name="Rectangle 8">
            <a:extLst>
              <a:ext uri="{FF2B5EF4-FFF2-40B4-BE49-F238E27FC236}">
                <a16:creationId xmlns:a16="http://schemas.microsoft.com/office/drawing/2014/main" id="{7372031F-7C73-5A1F-C0BC-9DBA7E2943D5}"/>
              </a:ext>
            </a:extLst>
          </p:cNvPr>
          <p:cNvSpPr/>
          <p:nvPr/>
        </p:nvSpPr>
        <p:spPr>
          <a:xfrm>
            <a:off x="7910382" y="3025833"/>
            <a:ext cx="2200186" cy="626353"/>
          </a:xfrm>
          <a:prstGeom prst="rect">
            <a:avLst/>
          </a:prstGeom>
          <a:solidFill>
            <a:srgbClr val="003D6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Session evaluation</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B996F17E-48F2-6F3F-B68A-7496C985568E}"/>
              </a:ext>
            </a:extLst>
          </p:cNvPr>
          <p:cNvSpPr txBox="1">
            <a:spLocks/>
          </p:cNvSpPr>
          <p:nvPr/>
        </p:nvSpPr>
        <p:spPr>
          <a:xfrm>
            <a:off x="1438800" y="3197350"/>
            <a:ext cx="10753200" cy="470317"/>
          </a:xfrm>
          <a:prstGeom prst="rect">
            <a:avLst/>
          </a:prstGeom>
        </p:spPr>
        <p:txBody>
          <a:bodyPr vert="horz"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3D69"/>
                </a:solidFill>
                <a:effectLst/>
                <a:uLnTx/>
                <a:uFillTx/>
                <a:latin typeface="Raleway" panose="020B0503030101060003" pitchFamily="34" charset="77"/>
                <a:ea typeface="+mj-ea"/>
                <a:cs typeface="+mj-cs"/>
              </a:rPr>
              <a:t>Upcoming Sessions</a:t>
            </a:r>
          </a:p>
        </p:txBody>
      </p:sp>
      <p:pic>
        <p:nvPicPr>
          <p:cNvPr id="13" name="Graphic 12" descr="Social network with solid fill">
            <a:extLst>
              <a:ext uri="{FF2B5EF4-FFF2-40B4-BE49-F238E27FC236}">
                <a16:creationId xmlns:a16="http://schemas.microsoft.com/office/drawing/2014/main" id="{99037F7B-F8E6-EFD5-2619-5412AC6487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356" y="3076505"/>
            <a:ext cx="651601" cy="651601"/>
          </a:xfrm>
          <a:prstGeom prst="rect">
            <a:avLst/>
          </a:prstGeom>
        </p:spPr>
      </p:pic>
      <p:sp>
        <p:nvSpPr>
          <p:cNvPr id="14" name="Content Placeholder 2">
            <a:extLst>
              <a:ext uri="{FF2B5EF4-FFF2-40B4-BE49-F238E27FC236}">
                <a16:creationId xmlns:a16="http://schemas.microsoft.com/office/drawing/2014/main" id="{2A34B19A-A5C8-3A3E-2E81-A5579D3BFCB6}"/>
              </a:ext>
            </a:extLst>
          </p:cNvPr>
          <p:cNvSpPr txBox="1">
            <a:spLocks/>
          </p:cNvSpPr>
          <p:nvPr/>
        </p:nvSpPr>
        <p:spPr>
          <a:xfrm>
            <a:off x="1190316" y="3728106"/>
            <a:ext cx="4404451" cy="1644401"/>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10 November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24 November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2000">
                <a:solidFill>
                  <a:prstClr val="black"/>
                </a:solidFill>
                <a:latin typeface="Raleway"/>
              </a:rPr>
              <a:t>1 December</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sp>
        <p:nvSpPr>
          <p:cNvPr id="15" name="Content Placeholder 2">
            <a:extLst>
              <a:ext uri="{FF2B5EF4-FFF2-40B4-BE49-F238E27FC236}">
                <a16:creationId xmlns:a16="http://schemas.microsoft.com/office/drawing/2014/main" id="{D15D5578-89C3-4B1A-2313-29CF838E7999}"/>
              </a:ext>
            </a:extLst>
          </p:cNvPr>
          <p:cNvSpPr txBox="1">
            <a:spLocks/>
          </p:cNvSpPr>
          <p:nvPr/>
        </p:nvSpPr>
        <p:spPr>
          <a:xfrm>
            <a:off x="4830626" y="4077050"/>
            <a:ext cx="7852501" cy="1644401"/>
          </a:xfrm>
          <a:prstGeom prst="rect">
            <a:avLst/>
          </a:prstGeom>
        </p:spPr>
        <p:txBody>
          <a:bodyPr vert="horz" lIns="0" tIns="36000" rIns="0" bIns="3600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If you have a case you would like to discuss with the group:</a:t>
            </a:r>
          </a:p>
          <a:p>
            <a:pPr>
              <a:lnSpc>
                <a:spcPct val="100000"/>
              </a:lnSpc>
              <a:defRPr/>
            </a:pPr>
            <a:r>
              <a:rPr kumimoji="0" lang="en-US" sz="2000" b="1" i="0" u="none" strike="noStrike" kern="1200" cap="none" spc="0" normalizeH="0" baseline="0" noProof="0">
                <a:ln>
                  <a:noFill/>
                </a:ln>
                <a:solidFill>
                  <a:prstClr val="black"/>
                </a:solidFill>
                <a:effectLst/>
                <a:uLnTx/>
                <a:uFillTx/>
                <a:latin typeface="Raleway"/>
                <a:ea typeface="+mn-ea"/>
                <a:cs typeface="+mn-cs"/>
              </a:rPr>
              <a:t>New case template </a:t>
            </a:r>
            <a:r>
              <a:rPr kumimoji="0" lang="en-US" sz="2000" b="0" i="0" u="none" strike="noStrike" kern="1200" cap="none" spc="0" normalizeH="0" baseline="0" noProof="0">
                <a:ln>
                  <a:noFill/>
                </a:ln>
                <a:solidFill>
                  <a:prstClr val="black"/>
                </a:solidFill>
                <a:effectLst/>
                <a:uLnTx/>
                <a:uFillTx/>
                <a:latin typeface="Raleway"/>
                <a:ea typeface="+mn-ea"/>
                <a:cs typeface="+mn-cs"/>
                <a:hlinkClick r:id="rId7"/>
              </a:rPr>
              <a:t>here</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Email </a:t>
            </a:r>
            <a:r>
              <a:rPr kumimoji="0" lang="en-US" sz="2000" b="0" i="0" u="none" strike="noStrike" kern="1200" cap="none" spc="0" normalizeH="0" baseline="0" noProof="0">
                <a:ln>
                  <a:noFill/>
                </a:ln>
                <a:solidFill>
                  <a:prstClr val="black"/>
                </a:solidFill>
                <a:effectLst/>
                <a:uLnTx/>
                <a:uFillTx/>
                <a:latin typeface="Raleway"/>
                <a:ea typeface="+mn-ea"/>
                <a:cs typeface="+mn-cs"/>
                <a:hlinkClick r:id="rId8"/>
              </a:rPr>
              <a:t>projectechocovid19@westvicphn.com.au</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Use the comment box in the evaluation form</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pic>
        <p:nvPicPr>
          <p:cNvPr id="16" name="Picture 15" descr="A drawing of a face&#10;&#10;Description automatically generated">
            <a:extLst>
              <a:ext uri="{FF2B5EF4-FFF2-40B4-BE49-F238E27FC236}">
                <a16:creationId xmlns:a16="http://schemas.microsoft.com/office/drawing/2014/main" id="{4C7E06A0-986C-F2BC-F3A0-4669B95D02E1}"/>
              </a:ext>
            </a:extLst>
          </p:cNvPr>
          <p:cNvPicPr>
            <a:picLocks noChangeAspect="1"/>
          </p:cNvPicPr>
          <p:nvPr/>
        </p:nvPicPr>
        <p:blipFill>
          <a:blip r:embed="rId9"/>
          <a:stretch>
            <a:fillRect/>
          </a:stretch>
        </p:blipFill>
        <p:spPr>
          <a:xfrm>
            <a:off x="10490388" y="5240861"/>
            <a:ext cx="1558873" cy="770352"/>
          </a:xfrm>
          <a:prstGeom prst="rect">
            <a:avLst/>
          </a:prstGeom>
        </p:spPr>
      </p:pic>
      <p:pic>
        <p:nvPicPr>
          <p:cNvPr id="4" name="Picture 3">
            <a:extLst>
              <a:ext uri="{FF2B5EF4-FFF2-40B4-BE49-F238E27FC236}">
                <a16:creationId xmlns:a16="http://schemas.microsoft.com/office/drawing/2014/main" id="{1BDBE9B9-32FE-C8E9-CAEE-8C5B000B6229}"/>
              </a:ext>
            </a:extLst>
          </p:cNvPr>
          <p:cNvPicPr>
            <a:picLocks noChangeAspect="1"/>
          </p:cNvPicPr>
          <p:nvPr/>
        </p:nvPicPr>
        <p:blipFill>
          <a:blip r:embed="rId10"/>
          <a:stretch>
            <a:fillRect/>
          </a:stretch>
        </p:blipFill>
        <p:spPr>
          <a:xfrm>
            <a:off x="7695773" y="372853"/>
            <a:ext cx="2629403" cy="2619806"/>
          </a:xfrm>
          <a:prstGeom prst="rect">
            <a:avLst/>
          </a:prstGeom>
        </p:spPr>
      </p:pic>
    </p:spTree>
    <p:extLst>
      <p:ext uri="{BB962C8B-B14F-4D97-AF65-F5344CB8AC3E}">
        <p14:creationId xmlns:p14="http://schemas.microsoft.com/office/powerpoint/2010/main" val="147814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D709-7A41-46A0-A3D5-745E0B519FF1}"/>
              </a:ext>
            </a:extLst>
          </p:cNvPr>
          <p:cNvSpPr>
            <a:spLocks noGrp="1"/>
          </p:cNvSpPr>
          <p:nvPr>
            <p:ph type="title"/>
          </p:nvPr>
        </p:nvSpPr>
        <p:spPr/>
        <p:txBody>
          <a:bodyPr/>
          <a:lstStyle/>
          <a:p>
            <a:r>
              <a:rPr lang="en-US"/>
              <a:t>Listen and watch back previous sessions</a:t>
            </a:r>
            <a:endParaRPr lang="en-AU"/>
          </a:p>
        </p:txBody>
      </p:sp>
      <p:sp>
        <p:nvSpPr>
          <p:cNvPr id="3" name="Content Placeholder 2">
            <a:extLst>
              <a:ext uri="{FF2B5EF4-FFF2-40B4-BE49-F238E27FC236}">
                <a16:creationId xmlns:a16="http://schemas.microsoft.com/office/drawing/2014/main" id="{C0F6D9EC-39A8-41AE-84A2-175642EBC631}"/>
              </a:ext>
            </a:extLst>
          </p:cNvPr>
          <p:cNvSpPr>
            <a:spLocks noGrp="1"/>
          </p:cNvSpPr>
          <p:nvPr>
            <p:ph idx="1"/>
          </p:nvPr>
        </p:nvSpPr>
        <p:spPr>
          <a:xfrm>
            <a:off x="641341" y="1168919"/>
            <a:ext cx="6254759" cy="4818925"/>
          </a:xfrm>
        </p:spPr>
        <p:txBody>
          <a:bodyPr vert="horz" lIns="0" tIns="36000" rIns="0" bIns="36000" rtlCol="0" anchor="t">
            <a:normAutofit/>
          </a:bodyPr>
          <a:lstStyle/>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r>
              <a:rPr lang="en-AU" sz="2000">
                <a:latin typeface="Raleway"/>
                <a:ea typeface="Calibri" panose="020F0502020204030204" pitchFamily="34" charset="0"/>
                <a:cs typeface="Calibri"/>
              </a:rPr>
              <a:t>Content is available on the </a:t>
            </a:r>
            <a:r>
              <a:rPr lang="en-AU" sz="2000">
                <a:latin typeface="Raleway"/>
                <a:ea typeface="Calibri" panose="020F0502020204030204" pitchFamily="34" charset="0"/>
                <a:cs typeface="Calibri"/>
                <a:hlinkClick r:id="rId3"/>
              </a:rPr>
              <a:t>WVPHN website</a:t>
            </a:r>
            <a:endParaRPr lang="en-AU" sz="2000">
              <a:latin typeface="Raleway"/>
              <a:ea typeface="Calibri" panose="020F0502020204030204" pitchFamily="34" charset="0"/>
              <a:cs typeface="Calibri"/>
            </a:endParaRPr>
          </a:p>
          <a:p>
            <a:pPr marL="0" indent="0">
              <a:buNone/>
            </a:pPr>
            <a:endParaRPr lang="en-AU" sz="2000">
              <a:latin typeface="Raleway" panose="020B0503030101060003" pitchFamily="34" charset="0"/>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r>
              <a:rPr lang="en-AU" sz="2000">
                <a:latin typeface="Raleway"/>
                <a:ea typeface="Calibri" panose="020F0502020204030204" pitchFamily="34" charset="0"/>
                <a:cs typeface="Calibri"/>
              </a:rPr>
              <a:t>Listen back to all the series through Project ECHO: WVPHN Hub</a:t>
            </a:r>
          </a:p>
          <a:p>
            <a:pPr marL="0" indent="0">
              <a:buNone/>
            </a:pPr>
            <a:r>
              <a:rPr lang="en-AU" sz="2000">
                <a:latin typeface="Raleway"/>
                <a:ea typeface="Calibri" panose="020F0502020204030204" pitchFamily="34" charset="0"/>
                <a:cs typeface="Calibri"/>
              </a:rPr>
              <a:t>COVID-19 ECHO network on </a:t>
            </a:r>
            <a:r>
              <a:rPr lang="en-AU" sz="2000" err="1">
                <a:latin typeface="Raleway"/>
                <a:ea typeface="Calibri" panose="020F0502020204030204" pitchFamily="34" charset="0"/>
                <a:cs typeface="Calibri"/>
                <a:hlinkClick r:id="rId4"/>
              </a:rPr>
              <a:t>Whooshkaa</a:t>
            </a:r>
            <a:endParaRPr lang="en-AU" sz="2000">
              <a:latin typeface="Raleway"/>
              <a:ea typeface="Calibri" panose="020F0502020204030204" pitchFamily="34" charset="0"/>
              <a:cs typeface="Calibri"/>
            </a:endParaRPr>
          </a:p>
          <a:p>
            <a:pPr marL="0" indent="0">
              <a:buNone/>
            </a:pPr>
            <a:endParaRPr lang="en-AU" sz="2000">
              <a:latin typeface="Raleway" panose="020B0503030101060003" pitchFamily="34" charset="0"/>
              <a:ea typeface="Calibri" panose="020F0502020204030204" pitchFamily="34" charset="0"/>
              <a:cs typeface="Calibri"/>
            </a:endParaRPr>
          </a:p>
          <a:p>
            <a:pPr marL="0" indent="0">
              <a:buNone/>
            </a:pPr>
            <a:endParaRPr lang="en-AU" sz="2000">
              <a:effectLst/>
              <a:highlight>
                <a:srgbClr val="FFFF00"/>
              </a:highlight>
              <a:latin typeface="Calibri" panose="020F0502020204030204" pitchFamily="34" charset="0"/>
              <a:ea typeface="Calibri" panose="020F0502020204030204" pitchFamily="34" charset="0"/>
              <a:cs typeface="Calibri"/>
            </a:endParaRPr>
          </a:p>
          <a:p>
            <a:pPr marL="0" indent="0">
              <a:buNone/>
            </a:pPr>
            <a:endParaRPr lang="en-AU" sz="2000">
              <a:effectLst/>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48D369F9-B791-4278-86BC-2AA4CD562644}"/>
              </a:ext>
            </a:extLst>
          </p:cNvPr>
          <p:cNvSpPr/>
          <p:nvPr/>
        </p:nvSpPr>
        <p:spPr>
          <a:xfrm>
            <a:off x="157017" y="6212458"/>
            <a:ext cx="7407566" cy="513743"/>
          </a:xfrm>
          <a:prstGeom prst="rect">
            <a:avLst/>
          </a:prstGeom>
          <a:solidFill>
            <a:srgbClr val="003D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Arial" panose="020B0604020202020204"/>
                <a:ea typeface="+mn-ea"/>
                <a:cs typeface="+mn-cs"/>
              </a:rPr>
              <a:t>https://westvicphn.com.au/events-education/project-echo/project-echo-covid19/</a:t>
            </a:r>
          </a:p>
        </p:txBody>
      </p:sp>
      <p:pic>
        <p:nvPicPr>
          <p:cNvPr id="8" name="Picture 7">
            <a:extLst>
              <a:ext uri="{FF2B5EF4-FFF2-40B4-BE49-F238E27FC236}">
                <a16:creationId xmlns:a16="http://schemas.microsoft.com/office/drawing/2014/main" id="{721925D0-454F-4D5A-B8E6-7A8F4348BBB7}"/>
              </a:ext>
            </a:extLst>
          </p:cNvPr>
          <p:cNvPicPr>
            <a:picLocks noChangeAspect="1"/>
          </p:cNvPicPr>
          <p:nvPr/>
        </p:nvPicPr>
        <p:blipFill>
          <a:blip r:embed="rId5"/>
          <a:stretch>
            <a:fillRect/>
          </a:stretch>
        </p:blipFill>
        <p:spPr>
          <a:xfrm>
            <a:off x="7839340" y="1249078"/>
            <a:ext cx="3482719" cy="4658605"/>
          </a:xfrm>
          <a:prstGeom prst="rect">
            <a:avLst/>
          </a:prstGeom>
        </p:spPr>
      </p:pic>
      <p:pic>
        <p:nvPicPr>
          <p:cNvPr id="4" name="Picture 3">
            <a:extLst>
              <a:ext uri="{FF2B5EF4-FFF2-40B4-BE49-F238E27FC236}">
                <a16:creationId xmlns:a16="http://schemas.microsoft.com/office/drawing/2014/main" id="{F780E3B6-CCAE-23A8-383E-885C1B38FFF9}"/>
              </a:ext>
            </a:extLst>
          </p:cNvPr>
          <p:cNvPicPr>
            <a:picLocks noChangeAspect="1"/>
          </p:cNvPicPr>
          <p:nvPr/>
        </p:nvPicPr>
        <p:blipFill>
          <a:blip r:embed="rId6"/>
          <a:stretch>
            <a:fillRect/>
          </a:stretch>
        </p:blipFill>
        <p:spPr>
          <a:xfrm>
            <a:off x="9203127" y="6162595"/>
            <a:ext cx="1359526" cy="670618"/>
          </a:xfrm>
          <a:prstGeom prst="rect">
            <a:avLst/>
          </a:prstGeom>
        </p:spPr>
      </p:pic>
    </p:spTree>
    <p:extLst>
      <p:ext uri="{BB962C8B-B14F-4D97-AF65-F5344CB8AC3E}">
        <p14:creationId xmlns:p14="http://schemas.microsoft.com/office/powerpoint/2010/main" val="4233680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2E3DA-64C6-0AB1-4055-7090AFC27B27}"/>
              </a:ext>
            </a:extLst>
          </p:cNvPr>
          <p:cNvSpPr>
            <a:spLocks noGrp="1"/>
          </p:cNvSpPr>
          <p:nvPr>
            <p:ph type="title"/>
          </p:nvPr>
        </p:nvSpPr>
        <p:spPr>
          <a:xfrm>
            <a:off x="49197" y="-106524"/>
            <a:ext cx="10515600" cy="1325563"/>
          </a:xfrm>
        </p:spPr>
        <p:txBody>
          <a:bodyPr/>
          <a:lstStyle/>
          <a:p>
            <a:r>
              <a:rPr lang="en-US"/>
              <a:t>Learning labs- </a:t>
            </a:r>
            <a:r>
              <a:rPr lang="en-US" i="1"/>
              <a:t>focus on process</a:t>
            </a:r>
            <a:br>
              <a:rPr lang="en-US" i="1"/>
            </a:br>
            <a:r>
              <a:rPr lang="en-US" sz="2400" i="1"/>
              <a:t>Deliver, Discover, Define, Design, Deliver</a:t>
            </a:r>
            <a:endParaRPr lang="en-US" sz="2400"/>
          </a:p>
        </p:txBody>
      </p:sp>
      <p:graphicFrame>
        <p:nvGraphicFramePr>
          <p:cNvPr id="4" name="Content Placeholder 3">
            <a:extLst>
              <a:ext uri="{FF2B5EF4-FFF2-40B4-BE49-F238E27FC236}">
                <a16:creationId xmlns:a16="http://schemas.microsoft.com/office/drawing/2014/main" id="{3F6D4750-0FD3-39E0-F94B-14322D06F763}"/>
              </a:ext>
            </a:extLst>
          </p:cNvPr>
          <p:cNvGraphicFramePr>
            <a:graphicFrameLocks noGrp="1"/>
          </p:cNvGraphicFramePr>
          <p:nvPr>
            <p:ph idx="1"/>
            <p:extLst>
              <p:ext uri="{D42A27DB-BD31-4B8C-83A1-F6EECF244321}">
                <p14:modId xmlns:p14="http://schemas.microsoft.com/office/powerpoint/2010/main" val="4254154395"/>
              </p:ext>
            </p:extLst>
          </p:nvPr>
        </p:nvGraphicFramePr>
        <p:xfrm>
          <a:off x="793596" y="208582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triped Right Arrow 4">
            <a:extLst>
              <a:ext uri="{FF2B5EF4-FFF2-40B4-BE49-F238E27FC236}">
                <a16:creationId xmlns:a16="http://schemas.microsoft.com/office/drawing/2014/main" id="{2ABB33BF-A1E3-062F-F784-A660DE154320}"/>
              </a:ext>
            </a:extLst>
          </p:cNvPr>
          <p:cNvSpPr/>
          <p:nvPr/>
        </p:nvSpPr>
        <p:spPr>
          <a:xfrm>
            <a:off x="297367" y="6194842"/>
            <a:ext cx="4741127" cy="634044"/>
          </a:xfrm>
          <a:prstGeom prst="stripedRightArrow">
            <a:avLst>
              <a:gd name="adj1" fmla="val 8681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The problem: People with Communicable diseases not receiving testing, care or management</a:t>
            </a:r>
          </a:p>
        </p:txBody>
      </p:sp>
      <p:grpSp>
        <p:nvGrpSpPr>
          <p:cNvPr id="8" name="Group 7">
            <a:extLst>
              <a:ext uri="{FF2B5EF4-FFF2-40B4-BE49-F238E27FC236}">
                <a16:creationId xmlns:a16="http://schemas.microsoft.com/office/drawing/2014/main" id="{EBE3B8F1-CD4C-91ED-CE4B-E3EEDF5F0996}"/>
              </a:ext>
            </a:extLst>
          </p:cNvPr>
          <p:cNvGrpSpPr/>
          <p:nvPr/>
        </p:nvGrpSpPr>
        <p:grpSpPr>
          <a:xfrm>
            <a:off x="5144677" y="4993914"/>
            <a:ext cx="2066197" cy="2066197"/>
            <a:chOff x="2134245" y="3417519"/>
            <a:chExt cx="2066197" cy="2066197"/>
          </a:xfrm>
        </p:grpSpPr>
        <p:sp>
          <p:nvSpPr>
            <p:cNvPr id="9" name="Rectangle 8">
              <a:extLst>
                <a:ext uri="{FF2B5EF4-FFF2-40B4-BE49-F238E27FC236}">
                  <a16:creationId xmlns:a16="http://schemas.microsoft.com/office/drawing/2014/main" id="{D98FD707-6197-B292-AC67-F3191EB0559C}"/>
                </a:ext>
              </a:extLst>
            </p:cNvPr>
            <p:cNvSpPr/>
            <p:nvPr/>
          </p:nvSpPr>
          <p:spPr>
            <a:xfrm>
              <a:off x="2134245" y="3417519"/>
              <a:ext cx="2066197" cy="20661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0" name="TextBox 9">
              <a:extLst>
                <a:ext uri="{FF2B5EF4-FFF2-40B4-BE49-F238E27FC236}">
                  <a16:creationId xmlns:a16="http://schemas.microsoft.com/office/drawing/2014/main" id="{25BA0F07-7227-0E12-4220-F21BD47699B1}"/>
                </a:ext>
              </a:extLst>
            </p:cNvPr>
            <p:cNvSpPr txBox="1"/>
            <p:nvPr/>
          </p:nvSpPr>
          <p:spPr>
            <a:xfrm>
              <a:off x="2134245" y="3417519"/>
              <a:ext cx="2066197" cy="2066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bg2"/>
                  </a:solidFill>
                </a:rPr>
                <a:t>P2D</a:t>
              </a:r>
            </a:p>
            <a:p>
              <a:pPr marL="0" lvl="0" indent="0" algn="ctr" defTabSz="1778000">
                <a:lnSpc>
                  <a:spcPct val="90000"/>
                </a:lnSpc>
                <a:spcBef>
                  <a:spcPct val="0"/>
                </a:spcBef>
                <a:spcAft>
                  <a:spcPct val="35000"/>
                </a:spcAft>
                <a:buNone/>
              </a:pPr>
              <a:r>
                <a:rPr lang="en-GB" sz="1200" kern="1200">
                  <a:solidFill>
                    <a:schemeClr val="bg2"/>
                  </a:solidFill>
                </a:rPr>
                <a:t>Practice to Data</a:t>
              </a:r>
            </a:p>
          </p:txBody>
        </p:sp>
      </p:grpSp>
      <p:grpSp>
        <p:nvGrpSpPr>
          <p:cNvPr id="11" name="Group 10">
            <a:extLst>
              <a:ext uri="{FF2B5EF4-FFF2-40B4-BE49-F238E27FC236}">
                <a16:creationId xmlns:a16="http://schemas.microsoft.com/office/drawing/2014/main" id="{27843842-09CE-0248-B63D-29CB5B64F947}"/>
              </a:ext>
            </a:extLst>
          </p:cNvPr>
          <p:cNvGrpSpPr/>
          <p:nvPr/>
        </p:nvGrpSpPr>
        <p:grpSpPr>
          <a:xfrm>
            <a:off x="3137458" y="1518935"/>
            <a:ext cx="2066197" cy="2066197"/>
            <a:chOff x="395453" y="405842"/>
            <a:chExt cx="2066197" cy="2066197"/>
          </a:xfrm>
        </p:grpSpPr>
        <p:sp>
          <p:nvSpPr>
            <p:cNvPr id="12" name="Rectangle 11">
              <a:extLst>
                <a:ext uri="{FF2B5EF4-FFF2-40B4-BE49-F238E27FC236}">
                  <a16:creationId xmlns:a16="http://schemas.microsoft.com/office/drawing/2014/main" id="{F0EF2157-C079-E6AD-29CC-C3F5F3930B4C}"/>
                </a:ext>
              </a:extLst>
            </p:cNvPr>
            <p:cNvSpPr/>
            <p:nvPr/>
          </p:nvSpPr>
          <p:spPr>
            <a:xfrm>
              <a:off x="395453" y="405842"/>
              <a:ext cx="2066197" cy="20661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3" name="TextBox 12">
              <a:extLst>
                <a:ext uri="{FF2B5EF4-FFF2-40B4-BE49-F238E27FC236}">
                  <a16:creationId xmlns:a16="http://schemas.microsoft.com/office/drawing/2014/main" id="{44972575-9098-0E21-CB25-201489DE10FE}"/>
                </a:ext>
              </a:extLst>
            </p:cNvPr>
            <p:cNvSpPr txBox="1"/>
            <p:nvPr/>
          </p:nvSpPr>
          <p:spPr>
            <a:xfrm>
              <a:off x="395453" y="405842"/>
              <a:ext cx="2066197" cy="2066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tx1"/>
                  </a:solidFill>
                </a:rPr>
                <a:t>D2K</a:t>
              </a:r>
              <a:endParaRPr lang="en-GB" sz="4000" kern="1200">
                <a:solidFill>
                  <a:schemeClr val="tx1"/>
                </a:solidFill>
                <a:cs typeface="Calibri"/>
              </a:endParaRPr>
            </a:p>
            <a:p>
              <a:pPr marL="0" lvl="0" indent="0" algn="ctr" defTabSz="1778000">
                <a:lnSpc>
                  <a:spcPct val="90000"/>
                </a:lnSpc>
                <a:spcBef>
                  <a:spcPct val="0"/>
                </a:spcBef>
                <a:spcAft>
                  <a:spcPct val="35000"/>
                </a:spcAft>
                <a:buNone/>
              </a:pPr>
              <a:r>
                <a:rPr lang="en-GB" sz="1200" kern="1200">
                  <a:solidFill>
                    <a:schemeClr val="tx1"/>
                  </a:solidFill>
                </a:rPr>
                <a:t>Data to Knowledge</a:t>
              </a:r>
              <a:endParaRPr lang="en-GB" sz="1200" kern="1200">
                <a:solidFill>
                  <a:schemeClr val="tx1"/>
                </a:solidFill>
                <a:cs typeface="Calibri"/>
              </a:endParaRPr>
            </a:p>
          </p:txBody>
        </p:sp>
      </p:grpSp>
      <p:grpSp>
        <p:nvGrpSpPr>
          <p:cNvPr id="14" name="Group 13">
            <a:extLst>
              <a:ext uri="{FF2B5EF4-FFF2-40B4-BE49-F238E27FC236}">
                <a16:creationId xmlns:a16="http://schemas.microsoft.com/office/drawing/2014/main" id="{8E8C3AF5-275A-E5C3-6A18-4C14D8CAFA12}"/>
              </a:ext>
            </a:extLst>
          </p:cNvPr>
          <p:cNvGrpSpPr/>
          <p:nvPr/>
        </p:nvGrpSpPr>
        <p:grpSpPr>
          <a:xfrm>
            <a:off x="7190925" y="1518934"/>
            <a:ext cx="2066197" cy="2066197"/>
            <a:chOff x="3873038" y="405842"/>
            <a:chExt cx="2066197" cy="2066197"/>
          </a:xfrm>
        </p:grpSpPr>
        <p:sp>
          <p:nvSpPr>
            <p:cNvPr id="15" name="Rectangle 14">
              <a:extLst>
                <a:ext uri="{FF2B5EF4-FFF2-40B4-BE49-F238E27FC236}">
                  <a16:creationId xmlns:a16="http://schemas.microsoft.com/office/drawing/2014/main" id="{3CA1E139-065C-C928-8CF4-48C7CCE19066}"/>
                </a:ext>
              </a:extLst>
            </p:cNvPr>
            <p:cNvSpPr/>
            <p:nvPr/>
          </p:nvSpPr>
          <p:spPr>
            <a:xfrm>
              <a:off x="3873038" y="405842"/>
              <a:ext cx="2066197" cy="20661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6" name="TextBox 15">
              <a:extLst>
                <a:ext uri="{FF2B5EF4-FFF2-40B4-BE49-F238E27FC236}">
                  <a16:creationId xmlns:a16="http://schemas.microsoft.com/office/drawing/2014/main" id="{D864D321-9BF2-4E2F-8F8F-64014EC2E8A3}"/>
                </a:ext>
              </a:extLst>
            </p:cNvPr>
            <p:cNvSpPr txBox="1"/>
            <p:nvPr/>
          </p:nvSpPr>
          <p:spPr>
            <a:xfrm>
              <a:off x="3873038" y="405842"/>
              <a:ext cx="2066197" cy="2066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bg2"/>
                  </a:solidFill>
                </a:rPr>
                <a:t>K2P</a:t>
              </a:r>
            </a:p>
            <a:p>
              <a:pPr marL="0" lvl="0" indent="0" algn="ctr" defTabSz="1778000">
                <a:lnSpc>
                  <a:spcPct val="90000"/>
                </a:lnSpc>
                <a:spcBef>
                  <a:spcPct val="0"/>
                </a:spcBef>
                <a:spcAft>
                  <a:spcPct val="35000"/>
                </a:spcAft>
                <a:buNone/>
              </a:pPr>
              <a:r>
                <a:rPr lang="en-GB" sz="1200" kern="1200">
                  <a:solidFill>
                    <a:schemeClr val="bg2"/>
                  </a:solidFill>
                </a:rPr>
                <a:t>Knowledge to Practice</a:t>
              </a:r>
            </a:p>
          </p:txBody>
        </p:sp>
      </p:grpSp>
      <p:pic>
        <p:nvPicPr>
          <p:cNvPr id="18" name="Picture 17" descr="Chart&#10;&#10;Description automatically generated">
            <a:extLst>
              <a:ext uri="{FF2B5EF4-FFF2-40B4-BE49-F238E27FC236}">
                <a16:creationId xmlns:a16="http://schemas.microsoft.com/office/drawing/2014/main" id="{1C905749-CF96-7B0A-DF2C-FC8FE1743A1E}"/>
              </a:ext>
            </a:extLst>
          </p:cNvPr>
          <p:cNvPicPr>
            <a:picLocks noChangeAspect="1"/>
          </p:cNvPicPr>
          <p:nvPr/>
        </p:nvPicPr>
        <p:blipFill>
          <a:blip r:embed="rId8"/>
          <a:stretch>
            <a:fillRect/>
          </a:stretch>
        </p:blipFill>
        <p:spPr>
          <a:xfrm>
            <a:off x="8946695" y="12780"/>
            <a:ext cx="3157200" cy="1894319"/>
          </a:xfrm>
          <a:prstGeom prst="rect">
            <a:avLst/>
          </a:prstGeom>
          <a:effectLst/>
        </p:spPr>
      </p:pic>
      <p:pic>
        <p:nvPicPr>
          <p:cNvPr id="20" name="Picture 19" descr="Diagram&#10;&#10;Description automatically generated">
            <a:extLst>
              <a:ext uri="{FF2B5EF4-FFF2-40B4-BE49-F238E27FC236}">
                <a16:creationId xmlns:a16="http://schemas.microsoft.com/office/drawing/2014/main" id="{B36D9D6F-CB9B-7C01-DE1E-6BA92E6FB99F}"/>
              </a:ext>
            </a:extLst>
          </p:cNvPr>
          <p:cNvPicPr>
            <a:picLocks noChangeAspect="1"/>
          </p:cNvPicPr>
          <p:nvPr/>
        </p:nvPicPr>
        <p:blipFill>
          <a:blip r:embed="rId9"/>
          <a:stretch>
            <a:fillRect/>
          </a:stretch>
        </p:blipFill>
        <p:spPr>
          <a:xfrm>
            <a:off x="5253598" y="3585131"/>
            <a:ext cx="1748178" cy="1857439"/>
          </a:xfrm>
          <a:prstGeom prst="ellipse">
            <a:avLst/>
          </a:prstGeom>
          <a:ln>
            <a:noFill/>
          </a:ln>
          <a:effectLst>
            <a:softEdge rad="112500"/>
          </a:effectLst>
        </p:spPr>
      </p:pic>
      <p:sp>
        <p:nvSpPr>
          <p:cNvPr id="24" name="TextBox 23">
            <a:extLst>
              <a:ext uri="{FF2B5EF4-FFF2-40B4-BE49-F238E27FC236}">
                <a16:creationId xmlns:a16="http://schemas.microsoft.com/office/drawing/2014/main" id="{0B26E9F7-FD5D-E3BB-7BA5-FF3819B52C56}"/>
              </a:ext>
            </a:extLst>
          </p:cNvPr>
          <p:cNvSpPr txBox="1"/>
          <p:nvPr/>
        </p:nvSpPr>
        <p:spPr>
          <a:xfrm>
            <a:off x="379674" y="4287016"/>
            <a:ext cx="3839513" cy="369332"/>
          </a:xfrm>
          <a:prstGeom prst="rect">
            <a:avLst/>
          </a:prstGeom>
          <a:solidFill>
            <a:srgbClr val="C00000"/>
          </a:solidFill>
        </p:spPr>
        <p:txBody>
          <a:bodyPr wrap="none" rtlCol="0">
            <a:spAutoFit/>
          </a:bodyPr>
          <a:lstStyle/>
          <a:p>
            <a:r>
              <a:rPr lang="en-US" i="1"/>
              <a:t>P2D-Case for change- </a:t>
            </a:r>
            <a:r>
              <a:rPr lang="en-US"/>
              <a:t>Policy to Practice</a:t>
            </a:r>
          </a:p>
        </p:txBody>
      </p:sp>
      <p:sp>
        <p:nvSpPr>
          <p:cNvPr id="25" name="TextBox 24">
            <a:extLst>
              <a:ext uri="{FF2B5EF4-FFF2-40B4-BE49-F238E27FC236}">
                <a16:creationId xmlns:a16="http://schemas.microsoft.com/office/drawing/2014/main" id="{2748C0CD-8B02-F9B4-27AB-6C6038FF3277}"/>
              </a:ext>
            </a:extLst>
          </p:cNvPr>
          <p:cNvSpPr txBox="1"/>
          <p:nvPr/>
        </p:nvSpPr>
        <p:spPr>
          <a:xfrm>
            <a:off x="76343" y="1785924"/>
            <a:ext cx="3777381" cy="369332"/>
          </a:xfrm>
          <a:prstGeom prst="rect">
            <a:avLst/>
          </a:prstGeom>
          <a:solidFill>
            <a:schemeClr val="accent6">
              <a:lumMod val="75000"/>
            </a:schemeClr>
          </a:solidFill>
        </p:spPr>
        <p:txBody>
          <a:bodyPr wrap="none" rtlCol="0">
            <a:spAutoFit/>
          </a:bodyPr>
          <a:lstStyle/>
          <a:p>
            <a:r>
              <a:rPr lang="en-US" i="1"/>
              <a:t>D2K-Diagnostic-</a:t>
            </a:r>
            <a:r>
              <a:rPr lang="en-US"/>
              <a:t> Evidence- gaps/needs</a:t>
            </a:r>
          </a:p>
        </p:txBody>
      </p:sp>
      <p:sp>
        <p:nvSpPr>
          <p:cNvPr id="26" name="TextBox 25">
            <a:extLst>
              <a:ext uri="{FF2B5EF4-FFF2-40B4-BE49-F238E27FC236}">
                <a16:creationId xmlns:a16="http://schemas.microsoft.com/office/drawing/2014/main" id="{3BDE72DF-2F01-BBA8-8FC8-1B208567B150}"/>
              </a:ext>
            </a:extLst>
          </p:cNvPr>
          <p:cNvSpPr txBox="1"/>
          <p:nvPr/>
        </p:nvSpPr>
        <p:spPr>
          <a:xfrm>
            <a:off x="4997360" y="1040668"/>
            <a:ext cx="2578077" cy="923330"/>
          </a:xfrm>
          <a:prstGeom prst="rect">
            <a:avLst/>
          </a:prstGeom>
          <a:solidFill>
            <a:srgbClr val="7030A0"/>
          </a:solidFill>
        </p:spPr>
        <p:txBody>
          <a:bodyPr wrap="square" lIns="91440" tIns="45720" rIns="91440" bIns="45720" rtlCol="0" anchor="t">
            <a:spAutoFit/>
          </a:bodyPr>
          <a:lstStyle/>
          <a:p>
            <a:r>
              <a:rPr lang="en-US" i="1"/>
              <a:t>K2P-Solution design- </a:t>
            </a:r>
            <a:endParaRPr lang="en-US"/>
          </a:p>
          <a:p>
            <a:r>
              <a:rPr lang="en-US"/>
              <a:t>Guidance, decision tools</a:t>
            </a:r>
            <a:endParaRPr lang="en-US">
              <a:cs typeface="Calibri"/>
            </a:endParaRPr>
          </a:p>
          <a:p>
            <a:r>
              <a:rPr lang="en-US"/>
              <a:t>models of care (MOC)</a:t>
            </a:r>
            <a:endParaRPr lang="en-US">
              <a:cs typeface="Calibri"/>
            </a:endParaRPr>
          </a:p>
        </p:txBody>
      </p:sp>
      <p:sp>
        <p:nvSpPr>
          <p:cNvPr id="27" name="TextBox 26">
            <a:extLst>
              <a:ext uri="{FF2B5EF4-FFF2-40B4-BE49-F238E27FC236}">
                <a16:creationId xmlns:a16="http://schemas.microsoft.com/office/drawing/2014/main" id="{22CBB61D-D85B-518C-FE11-23BDB725B44B}"/>
              </a:ext>
            </a:extLst>
          </p:cNvPr>
          <p:cNvSpPr txBox="1"/>
          <p:nvPr/>
        </p:nvSpPr>
        <p:spPr>
          <a:xfrm>
            <a:off x="8829864" y="3158645"/>
            <a:ext cx="2188933" cy="923330"/>
          </a:xfrm>
          <a:prstGeom prst="rect">
            <a:avLst/>
          </a:prstGeom>
          <a:solidFill>
            <a:schemeClr val="accent5">
              <a:lumMod val="75000"/>
            </a:schemeClr>
          </a:solidFill>
        </p:spPr>
        <p:txBody>
          <a:bodyPr wrap="none" lIns="91440" tIns="45720" rIns="91440" bIns="45720" rtlCol="0" anchor="t">
            <a:spAutoFit/>
          </a:bodyPr>
          <a:lstStyle/>
          <a:p>
            <a:r>
              <a:rPr lang="en-US" i="1"/>
              <a:t>K2P-Implementation </a:t>
            </a:r>
            <a:endParaRPr lang="en-US"/>
          </a:p>
          <a:p>
            <a:r>
              <a:rPr lang="en-US" i="1"/>
              <a:t>Quality </a:t>
            </a:r>
            <a:r>
              <a:rPr lang="en-US"/>
              <a:t>Improvement</a:t>
            </a:r>
          </a:p>
          <a:p>
            <a:r>
              <a:rPr lang="en-US">
                <a:cs typeface="Calibri" panose="020F0502020204030204"/>
              </a:rPr>
              <a:t>PDSA</a:t>
            </a:r>
          </a:p>
        </p:txBody>
      </p:sp>
      <p:sp>
        <p:nvSpPr>
          <p:cNvPr id="29" name="TextBox 28">
            <a:extLst>
              <a:ext uri="{FF2B5EF4-FFF2-40B4-BE49-F238E27FC236}">
                <a16:creationId xmlns:a16="http://schemas.microsoft.com/office/drawing/2014/main" id="{D108F592-9DA1-E702-46BC-DD67FD29E135}"/>
              </a:ext>
            </a:extLst>
          </p:cNvPr>
          <p:cNvSpPr txBox="1"/>
          <p:nvPr/>
        </p:nvSpPr>
        <p:spPr>
          <a:xfrm>
            <a:off x="8945014" y="5058394"/>
            <a:ext cx="2204251" cy="923330"/>
          </a:xfrm>
          <a:prstGeom prst="rect">
            <a:avLst/>
          </a:prstGeom>
          <a:solidFill>
            <a:schemeClr val="accent2">
              <a:lumMod val="75000"/>
            </a:schemeClr>
          </a:solidFill>
        </p:spPr>
        <p:txBody>
          <a:bodyPr wrap="square" lIns="91440" tIns="45720" rIns="91440" bIns="45720" rtlCol="0" anchor="t">
            <a:spAutoFit/>
          </a:bodyPr>
          <a:lstStyle/>
          <a:p>
            <a:r>
              <a:rPr lang="en-US" i="1"/>
              <a:t>K2P-Sustainability</a:t>
            </a:r>
            <a:endParaRPr lang="en-US"/>
          </a:p>
          <a:p>
            <a:r>
              <a:rPr lang="en-US"/>
              <a:t>Transform healthcare</a:t>
            </a:r>
            <a:endParaRPr lang="en-US">
              <a:cs typeface="Calibri" panose="020F0502020204030204"/>
            </a:endParaRPr>
          </a:p>
          <a:p>
            <a:r>
              <a:rPr lang="en-US"/>
              <a:t>Scale up </a:t>
            </a:r>
            <a:r>
              <a:rPr lang="en-US" err="1"/>
              <a:t>MoC</a:t>
            </a:r>
            <a:endParaRPr lang="en-US" err="1">
              <a:cs typeface="Calibri"/>
            </a:endParaRPr>
          </a:p>
        </p:txBody>
      </p:sp>
    </p:spTree>
    <p:extLst>
      <p:ext uri="{BB962C8B-B14F-4D97-AF65-F5344CB8AC3E}">
        <p14:creationId xmlns:p14="http://schemas.microsoft.com/office/powerpoint/2010/main" val="1351292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diagram&#10;&#10;Description automatically generated">
            <a:extLst>
              <a:ext uri="{FF2B5EF4-FFF2-40B4-BE49-F238E27FC236}">
                <a16:creationId xmlns:a16="http://schemas.microsoft.com/office/drawing/2014/main" id="{88F5ACED-8113-E404-C7DD-0F5BA730DABC}"/>
              </a:ext>
            </a:extLst>
          </p:cNvPr>
          <p:cNvPicPr>
            <a:picLocks noChangeAspect="1"/>
          </p:cNvPicPr>
          <p:nvPr/>
        </p:nvPicPr>
        <p:blipFill>
          <a:blip r:embed="rId2"/>
          <a:stretch>
            <a:fillRect/>
          </a:stretch>
        </p:blipFill>
        <p:spPr>
          <a:xfrm>
            <a:off x="6896538" y="1711017"/>
            <a:ext cx="5493406" cy="4670934"/>
          </a:xfrm>
          <a:prstGeom prst="rect">
            <a:avLst/>
          </a:prstGeom>
        </p:spPr>
      </p:pic>
      <p:sp>
        <p:nvSpPr>
          <p:cNvPr id="2" name="Title 1">
            <a:extLst>
              <a:ext uri="{FF2B5EF4-FFF2-40B4-BE49-F238E27FC236}">
                <a16:creationId xmlns:a16="http://schemas.microsoft.com/office/drawing/2014/main" id="{F8E57F34-F682-E5B8-3E30-D3F724FEC057}"/>
              </a:ext>
            </a:extLst>
          </p:cNvPr>
          <p:cNvSpPr>
            <a:spLocks noGrp="1"/>
          </p:cNvSpPr>
          <p:nvPr>
            <p:ph type="title"/>
          </p:nvPr>
        </p:nvSpPr>
        <p:spPr/>
        <p:txBody>
          <a:bodyPr/>
          <a:lstStyle/>
          <a:p>
            <a:r>
              <a:rPr lang="en-GB">
                <a:latin typeface="Raleway"/>
              </a:rPr>
              <a:t>Define the problem- D2K- understand the root cause</a:t>
            </a:r>
            <a:endParaRPr lang="en-GB"/>
          </a:p>
        </p:txBody>
      </p:sp>
      <p:sp>
        <p:nvSpPr>
          <p:cNvPr id="3" name="Content Placeholder 2">
            <a:extLst>
              <a:ext uri="{FF2B5EF4-FFF2-40B4-BE49-F238E27FC236}">
                <a16:creationId xmlns:a16="http://schemas.microsoft.com/office/drawing/2014/main" id="{DE925AB9-92B2-6A50-F79F-6C955FB4C75A}"/>
              </a:ext>
            </a:extLst>
          </p:cNvPr>
          <p:cNvSpPr>
            <a:spLocks noGrp="1"/>
          </p:cNvSpPr>
          <p:nvPr>
            <p:ph idx="1"/>
          </p:nvPr>
        </p:nvSpPr>
        <p:spPr/>
        <p:txBody>
          <a:bodyPr vert="horz" lIns="0" tIns="36000" rIns="0" bIns="36000" rtlCol="0" anchor="t">
            <a:normAutofit/>
          </a:bodyPr>
          <a:lstStyle/>
          <a:p>
            <a:r>
              <a:rPr lang="en-GB">
                <a:solidFill>
                  <a:srgbClr val="FF0000"/>
                </a:solidFill>
                <a:latin typeface="Raleway"/>
              </a:rPr>
              <a:t>People living with communicable diseases</a:t>
            </a:r>
            <a:r>
              <a:rPr lang="en-GB">
                <a:latin typeface="Raleway"/>
              </a:rPr>
              <a:t> need to </a:t>
            </a:r>
            <a:r>
              <a:rPr lang="en-GB">
                <a:solidFill>
                  <a:srgbClr val="FF0000"/>
                </a:solidFill>
                <a:latin typeface="Raleway"/>
              </a:rPr>
              <a:t>access prevention, testing, care and treatment</a:t>
            </a:r>
            <a:r>
              <a:rPr lang="en-GB">
                <a:latin typeface="Raleway"/>
              </a:rPr>
              <a:t> but they cannot do it or face a challenge </a:t>
            </a:r>
            <a:r>
              <a:rPr lang="en-GB" i="1">
                <a:solidFill>
                  <a:schemeClr val="accent1">
                    <a:lumMod val="75000"/>
                  </a:schemeClr>
                </a:solidFill>
                <a:latin typeface="Raleway"/>
              </a:rPr>
              <a:t>[describe the challenge].</a:t>
            </a:r>
          </a:p>
          <a:p>
            <a:pPr lvl="1"/>
            <a:r>
              <a:rPr lang="en-GB" i="1">
                <a:solidFill>
                  <a:schemeClr val="accent1">
                    <a:lumMod val="75000"/>
                  </a:schemeClr>
                </a:solidFill>
                <a:latin typeface="Raleway"/>
              </a:rPr>
              <a:t>(let's narrow this down!)</a:t>
            </a:r>
          </a:p>
          <a:p>
            <a:r>
              <a:rPr lang="en-GB">
                <a:latin typeface="Raleway"/>
              </a:rPr>
              <a:t>The problem is happening because </a:t>
            </a:r>
            <a:r>
              <a:rPr lang="en-GB" i="1">
                <a:solidFill>
                  <a:schemeClr val="accent6">
                    <a:lumMod val="75000"/>
                  </a:schemeClr>
                </a:solidFill>
                <a:latin typeface="Raleway"/>
              </a:rPr>
              <a:t>[explain the cause of the problem that you identified from a needs analysis].</a:t>
            </a:r>
          </a:p>
          <a:p>
            <a:r>
              <a:rPr lang="en-GB">
                <a:latin typeface="Raleway"/>
              </a:rPr>
              <a:t>Based on </a:t>
            </a:r>
            <a:r>
              <a:rPr lang="en-GB" i="1">
                <a:solidFill>
                  <a:schemeClr val="accent6">
                    <a:lumMod val="75000"/>
                  </a:schemeClr>
                </a:solidFill>
                <a:latin typeface="Raleway"/>
              </a:rPr>
              <a:t>[qualitative or quantitative data collected]</a:t>
            </a:r>
            <a:r>
              <a:rPr lang="en-GB">
                <a:latin typeface="Raleway"/>
              </a:rPr>
              <a:t>, I think that </a:t>
            </a:r>
            <a:r>
              <a:rPr lang="en-GB">
                <a:solidFill>
                  <a:srgbClr val="7030A0"/>
                </a:solidFill>
                <a:latin typeface="Raleway"/>
              </a:rPr>
              <a:t>[your insights and solution design]</a:t>
            </a:r>
            <a:r>
              <a:rPr lang="en-GB">
                <a:latin typeface="Raleway"/>
              </a:rPr>
              <a:t> can solve the problem.</a:t>
            </a:r>
          </a:p>
          <a:p>
            <a:pPr lvl="1"/>
            <a:r>
              <a:rPr lang="en-GB" i="1">
                <a:solidFill>
                  <a:srgbClr val="7030A0"/>
                </a:solidFill>
                <a:latin typeface="Raleway"/>
              </a:rPr>
              <a:t>(let's get to it!)</a:t>
            </a:r>
          </a:p>
        </p:txBody>
      </p:sp>
      <p:sp>
        <p:nvSpPr>
          <p:cNvPr id="4" name="TextBox 3">
            <a:extLst>
              <a:ext uri="{FF2B5EF4-FFF2-40B4-BE49-F238E27FC236}">
                <a16:creationId xmlns:a16="http://schemas.microsoft.com/office/drawing/2014/main" id="{36C13AFE-E217-65D5-48D6-B8E589EBF26B}"/>
              </a:ext>
            </a:extLst>
          </p:cNvPr>
          <p:cNvSpPr txBox="1"/>
          <p:nvPr/>
        </p:nvSpPr>
        <p:spPr>
          <a:xfrm>
            <a:off x="446688" y="1068552"/>
            <a:ext cx="58040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i="1">
                <a:cs typeface="Arial"/>
              </a:rPr>
              <a:t>Start with a problem statement</a:t>
            </a:r>
            <a:endParaRPr lang="en-GB" b="1" i="1"/>
          </a:p>
        </p:txBody>
      </p:sp>
    </p:spTree>
    <p:extLst>
      <p:ext uri="{BB962C8B-B14F-4D97-AF65-F5344CB8AC3E}">
        <p14:creationId xmlns:p14="http://schemas.microsoft.com/office/powerpoint/2010/main" val="1830050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F5A53-59DB-1157-6757-4265109EF901}"/>
              </a:ext>
            </a:extLst>
          </p:cNvPr>
          <p:cNvSpPr>
            <a:spLocks noGrp="1"/>
          </p:cNvSpPr>
          <p:nvPr>
            <p:ph type="title"/>
          </p:nvPr>
        </p:nvSpPr>
        <p:spPr>
          <a:xfrm>
            <a:off x="1246908" y="540000"/>
            <a:ext cx="10145291" cy="515901"/>
          </a:xfrm>
        </p:spPr>
        <p:txBody>
          <a:bodyPr/>
          <a:lstStyle/>
          <a:p>
            <a:r>
              <a:rPr lang="en-US"/>
              <a:t>Learning outcomes</a:t>
            </a:r>
            <a:endParaRPr lang="en-AU"/>
          </a:p>
        </p:txBody>
      </p:sp>
      <p:sp>
        <p:nvSpPr>
          <p:cNvPr id="5" name="Content Placeholder 4">
            <a:extLst>
              <a:ext uri="{FF2B5EF4-FFF2-40B4-BE49-F238E27FC236}">
                <a16:creationId xmlns:a16="http://schemas.microsoft.com/office/drawing/2014/main" id="{D5EB6FEA-F886-3E70-350D-C5FC0B08828B}"/>
              </a:ext>
            </a:extLst>
          </p:cNvPr>
          <p:cNvSpPr>
            <a:spLocks noGrp="1"/>
          </p:cNvSpPr>
          <p:nvPr>
            <p:ph idx="13"/>
          </p:nvPr>
        </p:nvSpPr>
        <p:spPr/>
        <p:txBody>
          <a:bodyPr>
            <a:normAutofit fontScale="40000" lnSpcReduction="20000"/>
          </a:bodyPr>
          <a:lstStyle/>
          <a:p>
            <a:pPr marL="0" indent="0">
              <a:lnSpc>
                <a:spcPct val="120000"/>
              </a:lnSpc>
              <a:spcBef>
                <a:spcPts val="0"/>
              </a:spcBef>
              <a:spcAft>
                <a:spcPts val="600"/>
              </a:spcAft>
              <a:buNone/>
            </a:pPr>
            <a:r>
              <a:rPr lang="en-AU" sz="2900" b="1">
                <a:latin typeface="Raleway"/>
              </a:rPr>
              <a:t>Series</a:t>
            </a:r>
          </a:p>
          <a:p>
            <a:pPr>
              <a:lnSpc>
                <a:spcPct val="120000"/>
              </a:lnSpc>
              <a:spcBef>
                <a:spcPts val="0"/>
              </a:spcBef>
              <a:spcAft>
                <a:spcPts val="600"/>
              </a:spcAft>
            </a:pPr>
            <a:r>
              <a:rPr lang="en-AU" sz="3500">
                <a:latin typeface="Raleway"/>
              </a:rPr>
              <a:t>Opportunity to review and discuss policy and guidelines in practice </a:t>
            </a:r>
            <a:endParaRPr lang="en-AU" sz="3500"/>
          </a:p>
          <a:p>
            <a:pPr>
              <a:lnSpc>
                <a:spcPct val="120000"/>
              </a:lnSpc>
              <a:spcBef>
                <a:spcPts val="0"/>
              </a:spcBef>
              <a:spcAft>
                <a:spcPts val="600"/>
              </a:spcAft>
            </a:pPr>
            <a:r>
              <a:rPr lang="en-AU" sz="3500">
                <a:latin typeface="Raleway"/>
              </a:rPr>
              <a:t>Discuss emerging models of primary care with a focus on:</a:t>
            </a:r>
          </a:p>
          <a:p>
            <a:pPr lvl="1">
              <a:lnSpc>
                <a:spcPct val="120000"/>
              </a:lnSpc>
              <a:spcBef>
                <a:spcPts val="0"/>
              </a:spcBef>
              <a:spcAft>
                <a:spcPts val="600"/>
              </a:spcAft>
            </a:pPr>
            <a:r>
              <a:rPr lang="en-AU" sz="3500">
                <a:solidFill>
                  <a:srgbClr val="C00000"/>
                </a:solidFill>
                <a:latin typeface="Raleway"/>
              </a:rPr>
              <a:t>Communicable disease prevention</a:t>
            </a:r>
            <a:endParaRPr lang="en-AU" sz="3500" strike="sngStrike">
              <a:latin typeface="Raleway"/>
            </a:endParaRPr>
          </a:p>
          <a:p>
            <a:pPr lvl="1">
              <a:lnSpc>
                <a:spcPct val="120000"/>
              </a:lnSpc>
              <a:spcBef>
                <a:spcPts val="0"/>
              </a:spcBef>
              <a:spcAft>
                <a:spcPts val="600"/>
              </a:spcAft>
            </a:pPr>
            <a:r>
              <a:rPr lang="en-AU" sz="3500">
                <a:solidFill>
                  <a:srgbClr val="C00000"/>
                </a:solidFill>
                <a:latin typeface="Raleway"/>
              </a:rPr>
              <a:t>Communicable disease testing, assessment and management</a:t>
            </a:r>
          </a:p>
          <a:p>
            <a:pPr lvl="1">
              <a:lnSpc>
                <a:spcPct val="120000"/>
              </a:lnSpc>
              <a:spcBef>
                <a:spcPts val="0"/>
              </a:spcBef>
              <a:spcAft>
                <a:spcPts val="600"/>
              </a:spcAft>
            </a:pPr>
            <a:r>
              <a:rPr lang="en-AU" sz="3500">
                <a:latin typeface="Raleway"/>
              </a:rPr>
              <a:t>Continuing care provision in primary care and in partnership with specialist services</a:t>
            </a:r>
          </a:p>
          <a:p>
            <a:pPr marL="0" indent="0">
              <a:lnSpc>
                <a:spcPct val="120000"/>
              </a:lnSpc>
              <a:spcBef>
                <a:spcPts val="0"/>
              </a:spcBef>
              <a:spcAft>
                <a:spcPts val="600"/>
              </a:spcAft>
              <a:buNone/>
            </a:pPr>
            <a:endParaRPr lang="en-AU" sz="3500">
              <a:highlight>
                <a:srgbClr val="FFFF00"/>
              </a:highlight>
            </a:endParaRPr>
          </a:p>
          <a:p>
            <a:pPr>
              <a:lnSpc>
                <a:spcPct val="120000"/>
              </a:lnSpc>
              <a:spcBef>
                <a:spcPts val="0"/>
              </a:spcBef>
              <a:spcAft>
                <a:spcPts val="600"/>
              </a:spcAft>
            </a:pPr>
            <a:r>
              <a:rPr lang="en-AU" sz="3500">
                <a:latin typeface="Raleway"/>
              </a:rPr>
              <a:t>Consider </a:t>
            </a:r>
            <a:r>
              <a:rPr lang="en-AU" sz="3500" i="1">
                <a:latin typeface="Raleway"/>
              </a:rPr>
              <a:t>real-world </a:t>
            </a:r>
            <a:r>
              <a:rPr lang="en-AU" sz="3500">
                <a:latin typeface="Raleway"/>
              </a:rPr>
              <a:t>experiences of implementing new care models in different settings</a:t>
            </a:r>
            <a:endParaRPr lang="en-AU" sz="3500"/>
          </a:p>
          <a:p>
            <a:pPr>
              <a:lnSpc>
                <a:spcPct val="120000"/>
              </a:lnSpc>
              <a:spcBef>
                <a:spcPts val="0"/>
              </a:spcBef>
              <a:spcAft>
                <a:spcPts val="600"/>
              </a:spcAft>
            </a:pPr>
            <a:r>
              <a:rPr lang="en-AU" sz="3500">
                <a:latin typeface="Raleway"/>
              </a:rPr>
              <a:t>Build knowledge about current resources, supports &amp; referral pathways</a:t>
            </a:r>
            <a:endParaRPr lang="en-AU" sz="3500"/>
          </a:p>
          <a:p>
            <a:pPr>
              <a:lnSpc>
                <a:spcPct val="120000"/>
              </a:lnSpc>
              <a:spcBef>
                <a:spcPts val="0"/>
              </a:spcBef>
              <a:spcAft>
                <a:spcPts val="600"/>
              </a:spcAft>
            </a:pPr>
            <a:r>
              <a:rPr lang="en-AU" sz="3500">
                <a:latin typeface="Raleway"/>
              </a:rPr>
              <a:t>Engage in a community of practice and rapid learning network</a:t>
            </a:r>
            <a:endParaRPr lang="en-AU" sz="3500"/>
          </a:p>
          <a:p>
            <a:endParaRPr lang="en-AU"/>
          </a:p>
        </p:txBody>
      </p:sp>
      <p:sp>
        <p:nvSpPr>
          <p:cNvPr id="6" name="Content Placeholder 5">
            <a:extLst>
              <a:ext uri="{FF2B5EF4-FFF2-40B4-BE49-F238E27FC236}">
                <a16:creationId xmlns:a16="http://schemas.microsoft.com/office/drawing/2014/main" id="{8126AA9F-73C5-6279-BF3E-9E27549CA9F4}"/>
              </a:ext>
            </a:extLst>
          </p:cNvPr>
          <p:cNvSpPr>
            <a:spLocks noGrp="1"/>
          </p:cNvSpPr>
          <p:nvPr>
            <p:ph idx="14"/>
          </p:nvPr>
        </p:nvSpPr>
        <p:spPr>
          <a:xfrm>
            <a:off x="6096000" y="591865"/>
            <a:ext cx="5220000" cy="4500000"/>
          </a:xfrm>
          <a:solidFill>
            <a:schemeClr val="accent6">
              <a:lumMod val="20000"/>
              <a:lumOff val="80000"/>
            </a:schemeClr>
          </a:solidFill>
        </p:spPr>
        <p:txBody>
          <a:bodyPr vert="horz" lIns="91440" tIns="45720" rIns="91440" bIns="45720" rtlCol="0" anchor="t">
            <a:normAutofit/>
          </a:bodyPr>
          <a:lstStyle/>
          <a:p>
            <a:pPr marL="0" indent="0" algn="just">
              <a:buNone/>
            </a:pPr>
            <a:r>
              <a:rPr lang="en-US" sz="1800" b="1">
                <a:latin typeface="Raleway"/>
              </a:rPr>
              <a:t>Session 2 </a:t>
            </a:r>
            <a:r>
              <a:rPr lang="en-US" sz="1600" b="1">
                <a:latin typeface="Raleway"/>
                <a:cs typeface="Calibri"/>
              </a:rPr>
              <a:t>Learning</a:t>
            </a:r>
            <a:r>
              <a:rPr lang="en-US" sz="1600" b="1">
                <a:latin typeface="Raleway"/>
                <a:ea typeface="Calibri" panose="020F0502020204030204" pitchFamily="34" charset="0"/>
                <a:cs typeface="Calibri"/>
              </a:rPr>
              <a:t> outcomes</a:t>
            </a:r>
            <a:endParaRPr lang="en-AU" sz="1600" b="1">
              <a:latin typeface="Raleway"/>
              <a:ea typeface="Calibri" panose="020F0502020204030204" pitchFamily="34" charset="0"/>
              <a:cs typeface="Calibri"/>
            </a:endParaRPr>
          </a:p>
          <a:p>
            <a:pPr marL="342900" lvl="0" indent="-342900" algn="just">
              <a:lnSpc>
                <a:spcPct val="107000"/>
              </a:lnSpc>
              <a:buFont typeface="Symbol" pitchFamily="2" charset="2"/>
              <a:buChar char=""/>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Describe the different types of data collection in relation to communicable diseases</a:t>
            </a:r>
            <a:endParaRPr lang="en-AU"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itchFamily="2" charset="2"/>
              <a:buChar char=""/>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Discuss the value of local prevalence data, care engagement and treatment data in practice in public health strategy</a:t>
            </a:r>
            <a:endParaRPr lang="en-AU"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itchFamily="2" charset="2"/>
              <a:buChar char=""/>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Describe the gaps needs of people living with Hepatitis B in relation to access to testing, care and treatment and the relevant gaps in care</a:t>
            </a:r>
            <a:endParaRPr lang="en-AU"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Symbol" pitchFamily="2" charset="2"/>
              <a:buChar char=""/>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Discuss how to interpret data represented visually</a:t>
            </a:r>
            <a:endParaRPr lang="en-AU"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Symbol" pitchFamily="2" charset="2"/>
              <a:buChar char=""/>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Describe how to use local population health and surveillance data to consider improvement to care at the local practice level</a:t>
            </a:r>
            <a:endParaRPr lang="en-AU" sz="180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6C91C13-77F0-91AE-A039-83647A692FF9}"/>
              </a:ext>
            </a:extLst>
          </p:cNvPr>
          <p:cNvPicPr>
            <a:picLocks noChangeAspect="1"/>
          </p:cNvPicPr>
          <p:nvPr/>
        </p:nvPicPr>
        <p:blipFill>
          <a:blip r:embed="rId2"/>
          <a:stretch>
            <a:fillRect/>
          </a:stretch>
        </p:blipFill>
        <p:spPr>
          <a:xfrm>
            <a:off x="278001" y="363953"/>
            <a:ext cx="883997" cy="883997"/>
          </a:xfrm>
          <a:prstGeom prst="rect">
            <a:avLst/>
          </a:prstGeom>
        </p:spPr>
      </p:pic>
      <p:pic>
        <p:nvPicPr>
          <p:cNvPr id="8" name="Picture 7">
            <a:extLst>
              <a:ext uri="{FF2B5EF4-FFF2-40B4-BE49-F238E27FC236}">
                <a16:creationId xmlns:a16="http://schemas.microsoft.com/office/drawing/2014/main" id="{8F4C569F-845B-674D-EBF2-D3F01F5C3C97}"/>
              </a:ext>
            </a:extLst>
          </p:cNvPr>
          <p:cNvPicPr>
            <a:picLocks noChangeAspect="1"/>
          </p:cNvPicPr>
          <p:nvPr/>
        </p:nvPicPr>
        <p:blipFill>
          <a:blip r:embed="rId3"/>
          <a:stretch>
            <a:fillRect/>
          </a:stretch>
        </p:blipFill>
        <p:spPr>
          <a:xfrm>
            <a:off x="565090" y="6237993"/>
            <a:ext cx="8327858" cy="512108"/>
          </a:xfrm>
          <a:prstGeom prst="rect">
            <a:avLst/>
          </a:prstGeom>
        </p:spPr>
      </p:pic>
      <p:pic>
        <p:nvPicPr>
          <p:cNvPr id="2" name="Picture 1" descr="A drawing of a face&#10;&#10;Description automatically generated">
            <a:extLst>
              <a:ext uri="{FF2B5EF4-FFF2-40B4-BE49-F238E27FC236}">
                <a16:creationId xmlns:a16="http://schemas.microsoft.com/office/drawing/2014/main" id="{114CE9A3-15E7-A5B3-AD31-544C1E153DEE}"/>
              </a:ext>
            </a:extLst>
          </p:cNvPr>
          <p:cNvPicPr>
            <a:picLocks noChangeAspect="1"/>
          </p:cNvPicPr>
          <p:nvPr/>
        </p:nvPicPr>
        <p:blipFill>
          <a:blip r:embed="rId4"/>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308520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8A43-4182-4FDD-8982-91CE0C580E5E}"/>
              </a:ext>
            </a:extLst>
          </p:cNvPr>
          <p:cNvSpPr>
            <a:spLocks noGrp="1"/>
          </p:cNvSpPr>
          <p:nvPr>
            <p:ph type="title"/>
          </p:nvPr>
        </p:nvSpPr>
        <p:spPr>
          <a:xfrm>
            <a:off x="450358" y="281233"/>
            <a:ext cx="11646926" cy="4750907"/>
          </a:xfrm>
        </p:spPr>
        <p:txBody>
          <a:bodyPr/>
          <a:lstStyle/>
          <a:p>
            <a:pPr>
              <a:lnSpc>
                <a:spcPct val="100000"/>
              </a:lnSpc>
              <a:spcBef>
                <a:spcPts val="600"/>
              </a:spcBef>
              <a:spcAft>
                <a:spcPts val="600"/>
              </a:spcAft>
            </a:pPr>
            <a:r>
              <a:rPr lang="en-US" sz="2400">
                <a:latin typeface="Raleway"/>
              </a:rPr>
              <a:t>Agenda for </a:t>
            </a:r>
            <a:r>
              <a:rPr lang="en-AU" sz="2400" b="1" kern="1800">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COVID and Communicable Diseases Network </a:t>
            </a:r>
            <a:r>
              <a:rPr lang="en-US" sz="2400">
                <a:latin typeface="Raleway"/>
              </a:rPr>
              <a:t>Series 11: Session 1</a:t>
            </a:r>
            <a:br>
              <a:rPr lang="en-US" sz="2400">
                <a:latin typeface="Raleway"/>
              </a:rPr>
            </a:br>
            <a:r>
              <a:rPr lang="en-US" sz="2000" b="1">
                <a:effectLst/>
                <a:latin typeface="Raleway" pitchFamily="2" charset="0"/>
                <a:ea typeface="Calibri" panose="020F0502020204030204" pitchFamily="34" charset="0"/>
                <a:cs typeface="Calibri" panose="020F0502020204030204" pitchFamily="34" charset="0"/>
              </a:rPr>
              <a:t>“Communicable diseases part 2: </a:t>
            </a:r>
            <a:r>
              <a:rPr lang="en-US" sz="2000" b="1" err="1">
                <a:effectLst/>
                <a:latin typeface="Raleway" pitchFamily="2" charset="0"/>
                <a:ea typeface="Calibri" panose="020F0502020204030204" pitchFamily="34" charset="0"/>
                <a:cs typeface="Calibri" panose="020F0502020204030204" pitchFamily="34" charset="0"/>
              </a:rPr>
              <a:t>Analysing</a:t>
            </a:r>
            <a:r>
              <a:rPr lang="en-US" sz="2000" b="1">
                <a:effectLst/>
                <a:latin typeface="Raleway" pitchFamily="2" charset="0"/>
                <a:ea typeface="Calibri" panose="020F0502020204030204" pitchFamily="34" charset="0"/>
                <a:cs typeface="Calibri" panose="020F0502020204030204" pitchFamily="34" charset="0"/>
              </a:rPr>
              <a:t> data and building knowledge- a case example of Hepatitis elimination in the West Vic Region”</a:t>
            </a:r>
            <a:br>
              <a:rPr lang="en-AU" sz="2400" b="1">
                <a:effectLst/>
                <a:latin typeface="Raleway" pitchFamily="2" charset="0"/>
                <a:ea typeface="Calibri" panose="020F0502020204030204" pitchFamily="34" charset="0"/>
                <a:cs typeface="Arial" panose="020B0604020202020204" pitchFamily="34" charset="0"/>
              </a:rPr>
            </a:br>
            <a:br>
              <a:rPr lang="en-US" sz="2400">
                <a:solidFill>
                  <a:srgbClr val="203864"/>
                </a:solidFill>
                <a:effectLst/>
                <a:latin typeface="Calibri" panose="020F0502020204030204" pitchFamily="34" charset="0"/>
                <a:ea typeface="Calibri" panose="020F0502020204030204" pitchFamily="34" charset="0"/>
              </a:rPr>
            </a:br>
            <a:br>
              <a:rPr lang="en-US" sz="2400">
                <a:solidFill>
                  <a:srgbClr val="203864"/>
                </a:solidFill>
                <a:effectLst/>
                <a:latin typeface="Calibri" panose="020F0502020204030204" pitchFamily="34" charset="0"/>
                <a:ea typeface="Calibri" panose="020F0502020204030204" pitchFamily="34" charset="0"/>
              </a:rPr>
            </a:br>
            <a:br>
              <a:rPr lang="en-AU" sz="1600"/>
            </a:br>
            <a:br>
              <a:rPr lang="en-AU" sz="2400">
                <a:latin typeface="Raleway"/>
              </a:rPr>
            </a:br>
            <a:br>
              <a:rPr lang="en-US" sz="2400" b="1">
                <a:latin typeface="Raleway"/>
              </a:rPr>
            </a:br>
            <a:br>
              <a:rPr lang="en-US" sz="2400" b="0">
                <a:latin typeface="Raleway"/>
              </a:rPr>
            </a:br>
            <a:endParaRPr lang="en-US" sz="2400" b="0">
              <a:latin typeface="Raleway"/>
            </a:endParaRPr>
          </a:p>
          <a:p>
            <a:pPr>
              <a:lnSpc>
                <a:spcPct val="100000"/>
              </a:lnSpc>
              <a:spcBef>
                <a:spcPts val="600"/>
              </a:spcBef>
              <a:spcAft>
                <a:spcPts val="600"/>
              </a:spcAft>
            </a:pPr>
            <a:br>
              <a:rPr lang="en-US" sz="2400"/>
            </a:br>
            <a:br>
              <a:rPr lang="en-US" sz="1800">
                <a:latin typeface="Raleway"/>
              </a:rPr>
            </a:br>
            <a:endParaRPr lang="en-US" sz="2000" b="0">
              <a:latin typeface="Raleway"/>
            </a:endParaRPr>
          </a:p>
        </p:txBody>
      </p:sp>
      <p:sp>
        <p:nvSpPr>
          <p:cNvPr id="3" name="Content Placeholder 2">
            <a:extLst>
              <a:ext uri="{FF2B5EF4-FFF2-40B4-BE49-F238E27FC236}">
                <a16:creationId xmlns:a16="http://schemas.microsoft.com/office/drawing/2014/main" id="{A01350F2-48A3-4BFC-9894-639AEE9B1631}"/>
              </a:ext>
            </a:extLst>
          </p:cNvPr>
          <p:cNvSpPr>
            <a:spLocks noGrp="1"/>
          </p:cNvSpPr>
          <p:nvPr>
            <p:ph idx="1"/>
          </p:nvPr>
        </p:nvSpPr>
        <p:spPr>
          <a:xfrm>
            <a:off x="450358" y="1784951"/>
            <a:ext cx="10489431" cy="4969369"/>
          </a:xfrm>
        </p:spPr>
        <p:txBody>
          <a:bodyPr vert="horz" lIns="0" tIns="36000" rIns="0" bIns="36000" rtlCol="0" anchor="t">
            <a:noAutofit/>
          </a:bodyPr>
          <a:lstStyle/>
          <a:p>
            <a:pPr marL="0" indent="0" fontAlgn="base">
              <a:lnSpc>
                <a:spcPct val="100000"/>
              </a:lnSpc>
              <a:spcBef>
                <a:spcPts val="600"/>
              </a:spcBef>
              <a:buNone/>
            </a:pPr>
            <a:r>
              <a:rPr lang="en-US" sz="1800" b="1">
                <a:solidFill>
                  <a:srgbClr val="000000"/>
                </a:solidFill>
                <a:latin typeface="Raleway"/>
              </a:rPr>
              <a:t>Naomi White, </a:t>
            </a:r>
            <a:r>
              <a:rPr lang="en-US" sz="1800">
                <a:solidFill>
                  <a:srgbClr val="000000"/>
                </a:solidFill>
                <a:latin typeface="Raleway"/>
              </a:rPr>
              <a:t>Covid Operations Manager, Western Victoria PHN</a:t>
            </a:r>
          </a:p>
          <a:p>
            <a:pPr lvl="1" fontAlgn="base">
              <a:lnSpc>
                <a:spcPct val="100000"/>
              </a:lnSpc>
              <a:spcBef>
                <a:spcPts val="600"/>
              </a:spcBef>
              <a:spcAft>
                <a:spcPts val="600"/>
              </a:spcAft>
            </a:pPr>
            <a:r>
              <a:rPr lang="en-US" sz="1800">
                <a:latin typeface="Raleway"/>
                <a:cs typeface="Times New Roman"/>
              </a:rPr>
              <a:t>New announcements in Commonwealth and state Policy and regional services </a:t>
            </a:r>
          </a:p>
          <a:p>
            <a:pPr marL="0" indent="0" algn="l" rtl="0" fontAlgn="base">
              <a:lnSpc>
                <a:spcPct val="100000"/>
              </a:lnSpc>
              <a:spcBef>
                <a:spcPts val="600"/>
              </a:spcBef>
              <a:buNone/>
            </a:pPr>
            <a:endParaRPr lang="en-US" sz="1800" b="1">
              <a:solidFill>
                <a:srgbClr val="000000"/>
              </a:solidFill>
              <a:latin typeface="Raleway"/>
            </a:endParaRPr>
          </a:p>
          <a:p>
            <a:pPr marL="0" indent="0" algn="l" rtl="0" fontAlgn="base">
              <a:lnSpc>
                <a:spcPct val="100000"/>
              </a:lnSpc>
              <a:spcBef>
                <a:spcPts val="600"/>
              </a:spcBef>
              <a:buNone/>
            </a:pPr>
            <a:r>
              <a:rPr lang="en-US" sz="1800" b="1">
                <a:solidFill>
                  <a:srgbClr val="000000"/>
                </a:solidFill>
                <a:latin typeface="Raleway"/>
              </a:rPr>
              <a:t>Dr Amanda Wade</a:t>
            </a:r>
            <a:r>
              <a:rPr lang="en-US" sz="1800" b="1" i="0" u="none" strike="noStrike">
                <a:solidFill>
                  <a:srgbClr val="000000"/>
                </a:solidFill>
                <a:effectLst/>
                <a:latin typeface="Raleway"/>
              </a:rPr>
              <a:t>, </a:t>
            </a:r>
            <a:r>
              <a:rPr lang="en-US" sz="1800" i="0" u="none" strike="noStrike">
                <a:solidFill>
                  <a:srgbClr val="000000"/>
                </a:solidFill>
                <a:effectLst/>
                <a:latin typeface="Raleway"/>
              </a:rPr>
              <a:t>Blood Borne Viruses Medical Lead, Barwon Health</a:t>
            </a:r>
          </a:p>
          <a:p>
            <a:pPr lvl="1" fontAlgn="base">
              <a:lnSpc>
                <a:spcPct val="100000"/>
              </a:lnSpc>
              <a:spcBef>
                <a:spcPts val="600"/>
              </a:spcBef>
            </a:pPr>
            <a:r>
              <a:rPr lang="en-US" sz="1600">
                <a:solidFill>
                  <a:srgbClr val="000000"/>
                </a:solidFill>
                <a:latin typeface="Raleway"/>
              </a:rPr>
              <a:t>Accessing, extracting, mapping and interpreting data and health information for analysis</a:t>
            </a:r>
          </a:p>
          <a:p>
            <a:pPr lvl="1" fontAlgn="base">
              <a:lnSpc>
                <a:spcPct val="100000"/>
              </a:lnSpc>
              <a:spcBef>
                <a:spcPts val="600"/>
              </a:spcBef>
            </a:pPr>
            <a:r>
              <a:rPr lang="en-US" sz="1600">
                <a:solidFill>
                  <a:srgbClr val="000000"/>
                </a:solidFill>
                <a:latin typeface="Raleway"/>
              </a:rPr>
              <a:t>Using data and insights to inform public health intervention planning</a:t>
            </a:r>
          </a:p>
          <a:p>
            <a:pPr marL="0" indent="0" fontAlgn="base">
              <a:lnSpc>
                <a:spcPct val="100000"/>
              </a:lnSpc>
              <a:spcBef>
                <a:spcPts val="600"/>
              </a:spcBef>
              <a:buNone/>
            </a:pPr>
            <a:endParaRPr lang="en-US" sz="1800">
              <a:solidFill>
                <a:srgbClr val="000000"/>
              </a:solidFill>
              <a:latin typeface="Raleway" panose="020B0503030101060003" pitchFamily="34" charset="0"/>
            </a:endParaRPr>
          </a:p>
          <a:p>
            <a:pPr marL="0" indent="0" fontAlgn="base">
              <a:lnSpc>
                <a:spcPct val="100000"/>
              </a:lnSpc>
              <a:spcBef>
                <a:spcPts val="600"/>
              </a:spcBef>
              <a:buNone/>
            </a:pPr>
            <a:r>
              <a:rPr lang="en-US" sz="1800" b="1">
                <a:solidFill>
                  <a:srgbClr val="000000"/>
                </a:solidFill>
                <a:latin typeface="Raleway" panose="020B0503030101060003" pitchFamily="34" charset="0"/>
              </a:rPr>
              <a:t>Panel for discussion:</a:t>
            </a:r>
          </a:p>
          <a:p>
            <a:pPr marL="0" indent="0" fontAlgn="base">
              <a:lnSpc>
                <a:spcPct val="100000"/>
              </a:lnSpc>
              <a:spcBef>
                <a:spcPts val="600"/>
              </a:spcBef>
              <a:buNone/>
            </a:pPr>
            <a:r>
              <a:rPr lang="en-US" sz="1800">
                <a:solidFill>
                  <a:srgbClr val="000000"/>
                </a:solidFill>
                <a:latin typeface="Raleway" panose="020B0503030101060003" pitchFamily="34" charset="0"/>
              </a:rPr>
              <a:t>Dr Kate Graham, GP and Clinical Editor – </a:t>
            </a:r>
            <a:r>
              <a:rPr lang="en-US" sz="1800" err="1">
                <a:solidFill>
                  <a:srgbClr val="000000"/>
                </a:solidFill>
                <a:latin typeface="Raleway" panose="020B0503030101060003" pitchFamily="34" charset="0"/>
              </a:rPr>
              <a:t>HealthPathways</a:t>
            </a:r>
            <a:r>
              <a:rPr lang="en-US" sz="1800">
                <a:solidFill>
                  <a:srgbClr val="000000"/>
                </a:solidFill>
                <a:latin typeface="Raleway" panose="020B0503030101060003" pitchFamily="34" charset="0"/>
              </a:rPr>
              <a:t> and COVID Clinical Advisor, Western Victoria PHN</a:t>
            </a:r>
          </a:p>
        </p:txBody>
      </p:sp>
      <p:pic>
        <p:nvPicPr>
          <p:cNvPr id="4" name="Picture 3" descr="A drawing of a face&#10;&#10;Description automatically generated">
            <a:extLst>
              <a:ext uri="{FF2B5EF4-FFF2-40B4-BE49-F238E27FC236}">
                <a16:creationId xmlns:a16="http://schemas.microsoft.com/office/drawing/2014/main" id="{0AD77D8C-2CA9-E3D0-D987-A4588B39FC31}"/>
              </a:ext>
            </a:extLst>
          </p:cNvPr>
          <p:cNvPicPr>
            <a:picLocks noChangeAspect="1"/>
          </p:cNvPicPr>
          <p:nvPr/>
        </p:nvPicPr>
        <p:blipFill>
          <a:blip r:embed="rId3"/>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1220486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B1DAF-D648-FB53-C744-737B2017E125}"/>
              </a:ext>
            </a:extLst>
          </p:cNvPr>
          <p:cNvSpPr>
            <a:spLocks noGrp="1"/>
          </p:cNvSpPr>
          <p:nvPr>
            <p:ph type="title"/>
          </p:nvPr>
        </p:nvSpPr>
        <p:spPr>
          <a:xfrm>
            <a:off x="389494" y="255398"/>
            <a:ext cx="11313224" cy="848300"/>
          </a:xfrm>
        </p:spPr>
        <p:txBody>
          <a:bodyPr/>
          <a:lstStyle/>
          <a:p>
            <a:r>
              <a:rPr lang="en-GB">
                <a:latin typeface="Raleway"/>
              </a:rPr>
              <a:t>Victorian Sexual and Reproductive Health Strategy 2022-2030</a:t>
            </a:r>
            <a:br>
              <a:rPr lang="en-GB">
                <a:latin typeface="Raleway"/>
              </a:rPr>
            </a:br>
            <a:r>
              <a:rPr lang="en-GB">
                <a:latin typeface="Raleway"/>
              </a:rPr>
              <a:t>Goes live 24th October</a:t>
            </a:r>
            <a:endParaRPr lang="en-GB"/>
          </a:p>
        </p:txBody>
      </p:sp>
      <p:pic>
        <p:nvPicPr>
          <p:cNvPr id="5" name="Picture 5" descr="Graphical user interface, text, application&#10;&#10;Description automatically generated">
            <a:extLst>
              <a:ext uri="{FF2B5EF4-FFF2-40B4-BE49-F238E27FC236}">
                <a16:creationId xmlns:a16="http://schemas.microsoft.com/office/drawing/2014/main" id="{6A4B3FA5-7CAE-6102-7C99-AB56B7BD73C8}"/>
              </a:ext>
            </a:extLst>
          </p:cNvPr>
          <p:cNvPicPr>
            <a:picLocks noGrp="1" noChangeAspect="1"/>
          </p:cNvPicPr>
          <p:nvPr>
            <p:ph idx="1"/>
          </p:nvPr>
        </p:nvPicPr>
        <p:blipFill>
          <a:blip r:embed="rId3"/>
          <a:stretch>
            <a:fillRect/>
          </a:stretch>
        </p:blipFill>
        <p:spPr>
          <a:xfrm>
            <a:off x="389493" y="1185136"/>
            <a:ext cx="8568188" cy="219124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6EE1857-C996-9FE8-C518-7312600FF466}"/>
              </a:ext>
            </a:extLst>
          </p:cNvPr>
          <p:cNvSpPr txBox="1"/>
          <p:nvPr/>
        </p:nvSpPr>
        <p:spPr>
          <a:xfrm>
            <a:off x="198304" y="6211677"/>
            <a:ext cx="66082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https://www.health.vic.gov.au/victorian-sexual-reproductive-health-viral-hepatitis-strategy-2022-30</a:t>
            </a:r>
          </a:p>
        </p:txBody>
      </p:sp>
      <p:sp>
        <p:nvSpPr>
          <p:cNvPr id="8" name="TextBox 7">
            <a:extLst>
              <a:ext uri="{FF2B5EF4-FFF2-40B4-BE49-F238E27FC236}">
                <a16:creationId xmlns:a16="http://schemas.microsoft.com/office/drawing/2014/main" id="{10E00995-967C-0D5C-BDD4-98567DBE4470}"/>
              </a:ext>
            </a:extLst>
          </p:cNvPr>
          <p:cNvSpPr txBox="1"/>
          <p:nvPr/>
        </p:nvSpPr>
        <p:spPr>
          <a:xfrm>
            <a:off x="391100" y="3595171"/>
            <a:ext cx="1132717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A2736"/>
                </a:solidFill>
                <a:latin typeface="VIC-Regular"/>
              </a:rPr>
              <a:t>The Victorian sexual and reproductive health and viral hepatitis strategy 2022–30 is designed to support people to achieve the best possible sexual and reproductive health outcomes and reducing the impact of blood borne viruses (BBV) and sexually transmissible infections (STI) on all Victorians</a:t>
            </a:r>
          </a:p>
          <a:p>
            <a:endParaRPr lang="en-US">
              <a:solidFill>
                <a:srgbClr val="2A2736"/>
              </a:solidFill>
              <a:latin typeface="VIC-Regular"/>
            </a:endParaRPr>
          </a:p>
          <a:p>
            <a:r>
              <a:rPr lang="en-US">
                <a:solidFill>
                  <a:srgbClr val="2A2736"/>
                </a:solidFill>
                <a:latin typeface="VIC-Regular"/>
              </a:rPr>
              <a:t>This strategy comprises seven plans - six of these are tailored to specific diseases and population groups and one focuses on the system enablers contributing to better outcomes across our sexual and reproductive health and viral hepatitis response. </a:t>
            </a:r>
          </a:p>
        </p:txBody>
      </p:sp>
      <p:pic>
        <p:nvPicPr>
          <p:cNvPr id="3" name="Picture 2">
            <a:extLst>
              <a:ext uri="{FF2B5EF4-FFF2-40B4-BE49-F238E27FC236}">
                <a16:creationId xmlns:a16="http://schemas.microsoft.com/office/drawing/2014/main" id="{F22F64EE-DE4C-4511-C555-FB2A815BE1C0}"/>
              </a:ext>
            </a:extLst>
          </p:cNvPr>
          <p:cNvPicPr>
            <a:picLocks noChangeAspect="1"/>
          </p:cNvPicPr>
          <p:nvPr/>
        </p:nvPicPr>
        <p:blipFill>
          <a:blip r:embed="rId4"/>
          <a:stretch>
            <a:fillRect/>
          </a:stretch>
        </p:blipFill>
        <p:spPr>
          <a:xfrm>
            <a:off x="10544592" y="5317601"/>
            <a:ext cx="1560711" cy="768163"/>
          </a:xfrm>
          <a:prstGeom prst="rect">
            <a:avLst/>
          </a:prstGeom>
        </p:spPr>
      </p:pic>
    </p:spTree>
    <p:extLst>
      <p:ext uri="{BB962C8B-B14F-4D97-AF65-F5344CB8AC3E}">
        <p14:creationId xmlns:p14="http://schemas.microsoft.com/office/powerpoint/2010/main" val="83497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48F5-9A20-B08D-8BC9-7EDDCCAD7BDC}"/>
              </a:ext>
            </a:extLst>
          </p:cNvPr>
          <p:cNvSpPr>
            <a:spLocks noGrp="1"/>
          </p:cNvSpPr>
          <p:nvPr>
            <p:ph type="title"/>
          </p:nvPr>
        </p:nvSpPr>
        <p:spPr/>
        <p:txBody>
          <a:bodyPr/>
          <a:lstStyle/>
          <a:p>
            <a:r>
              <a:rPr lang="en-US">
                <a:latin typeface="Raleway"/>
              </a:rPr>
              <a:t>Commonwealth/State Policy announcement</a:t>
            </a:r>
          </a:p>
        </p:txBody>
      </p:sp>
      <p:sp>
        <p:nvSpPr>
          <p:cNvPr id="3" name="Content Placeholder 2">
            <a:extLst>
              <a:ext uri="{FF2B5EF4-FFF2-40B4-BE49-F238E27FC236}">
                <a16:creationId xmlns:a16="http://schemas.microsoft.com/office/drawing/2014/main" id="{85A7B139-8C62-1FC3-3207-9F6A3AF4718C}"/>
              </a:ext>
            </a:extLst>
          </p:cNvPr>
          <p:cNvSpPr>
            <a:spLocks noGrp="1"/>
          </p:cNvSpPr>
          <p:nvPr>
            <p:ph idx="1"/>
          </p:nvPr>
        </p:nvSpPr>
        <p:spPr/>
        <p:txBody>
          <a:bodyPr vert="horz" lIns="0" tIns="36000" rIns="0" bIns="36000" rtlCol="0" anchor="t">
            <a:normAutofit/>
          </a:bodyPr>
          <a:lstStyle/>
          <a:p>
            <a:r>
              <a:rPr lang="en-US">
                <a:latin typeface="Raleway"/>
              </a:rPr>
              <a:t>ATAGI advise update on Boosters for 5-11 </a:t>
            </a:r>
            <a:r>
              <a:rPr lang="en-US" err="1">
                <a:latin typeface="Raleway"/>
              </a:rPr>
              <a:t>yo</a:t>
            </a:r>
            <a:r>
              <a:rPr lang="en-US">
                <a:latin typeface="Raleway"/>
              </a:rPr>
              <a:t> kids</a:t>
            </a:r>
          </a:p>
          <a:p>
            <a:pPr lvl="1"/>
            <a:r>
              <a:rPr lang="en-US" sz="1600">
                <a:latin typeface="Raleway"/>
              </a:rPr>
              <a:t>Severely immunocompromised </a:t>
            </a:r>
          </a:p>
          <a:p>
            <a:pPr lvl="1"/>
            <a:r>
              <a:rPr lang="en-US" sz="1600">
                <a:latin typeface="Raleway"/>
              </a:rPr>
              <a:t>Disability with complex health needs</a:t>
            </a:r>
          </a:p>
          <a:p>
            <a:pPr lvl="1"/>
            <a:r>
              <a:rPr lang="en-US" sz="1600">
                <a:latin typeface="Raleway"/>
              </a:rPr>
              <a:t>Complex and/or multiple health issues that increase risk of severe COVID-19</a:t>
            </a:r>
            <a:endParaRPr lang="en-US"/>
          </a:p>
          <a:p>
            <a:endParaRPr lang="en-US">
              <a:latin typeface="Raleway"/>
            </a:endParaRPr>
          </a:p>
          <a:p>
            <a:endParaRPr lang="en-US"/>
          </a:p>
        </p:txBody>
      </p:sp>
      <p:pic>
        <p:nvPicPr>
          <p:cNvPr id="4" name="Picture 3">
            <a:extLst>
              <a:ext uri="{FF2B5EF4-FFF2-40B4-BE49-F238E27FC236}">
                <a16:creationId xmlns:a16="http://schemas.microsoft.com/office/drawing/2014/main" id="{4DEE77D9-63AC-1DE7-A815-D55B8128AF42}"/>
              </a:ext>
            </a:extLst>
          </p:cNvPr>
          <p:cNvPicPr>
            <a:picLocks noChangeAspect="1"/>
          </p:cNvPicPr>
          <p:nvPr/>
        </p:nvPicPr>
        <p:blipFill>
          <a:blip r:embed="rId2"/>
          <a:stretch>
            <a:fillRect/>
          </a:stretch>
        </p:blipFill>
        <p:spPr>
          <a:xfrm>
            <a:off x="10544591" y="5299846"/>
            <a:ext cx="1560711" cy="768163"/>
          </a:xfrm>
          <a:prstGeom prst="rect">
            <a:avLst/>
          </a:prstGeom>
        </p:spPr>
      </p:pic>
      <p:pic>
        <p:nvPicPr>
          <p:cNvPr id="7" name="Picture 6">
            <a:extLst>
              <a:ext uri="{FF2B5EF4-FFF2-40B4-BE49-F238E27FC236}">
                <a16:creationId xmlns:a16="http://schemas.microsoft.com/office/drawing/2014/main" id="{07CE33FA-742A-B484-3CF7-CB03BD22CE1A}"/>
              </a:ext>
            </a:extLst>
          </p:cNvPr>
          <p:cNvPicPr>
            <a:picLocks noChangeAspect="1"/>
          </p:cNvPicPr>
          <p:nvPr/>
        </p:nvPicPr>
        <p:blipFill>
          <a:blip r:embed="rId3"/>
          <a:stretch>
            <a:fillRect/>
          </a:stretch>
        </p:blipFill>
        <p:spPr>
          <a:xfrm>
            <a:off x="4219513" y="3291711"/>
            <a:ext cx="2959663" cy="1736855"/>
          </a:xfrm>
          <a:prstGeom prst="rect">
            <a:avLst/>
          </a:prstGeom>
        </p:spPr>
      </p:pic>
    </p:spTree>
    <p:extLst>
      <p:ext uri="{BB962C8B-B14F-4D97-AF65-F5344CB8AC3E}">
        <p14:creationId xmlns:p14="http://schemas.microsoft.com/office/powerpoint/2010/main" val="2927170097"/>
      </p:ext>
    </p:extLst>
  </p:cSld>
  <p:clrMapOvr>
    <a:masterClrMapping/>
  </p:clrMapOvr>
</p:sld>
</file>

<file path=ppt/theme/theme1.xml><?xml version="1.0" encoding="utf-8"?>
<a:theme xmlns:a="http://schemas.openxmlformats.org/drawingml/2006/main" name="WestVic_PH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stVic_PHN" id="{91F6016E-3EDB-F747-8ECE-1618DC60B971}" vid="{6F4D7899-FD64-4945-85B1-DC03762DF57D}"/>
    </a:ext>
  </a:extLst>
</a:theme>
</file>

<file path=ppt/theme/theme2.xml><?xml version="1.0" encoding="utf-8"?>
<a:theme xmlns:a="http://schemas.openxmlformats.org/drawingml/2006/main" name="COSSI powerpoint theme">
  <a:themeElements>
    <a:clrScheme name="COSSI">
      <a:dk1>
        <a:srgbClr val="000000"/>
      </a:dk1>
      <a:lt1>
        <a:sysClr val="window" lastClr="FFFFFF"/>
      </a:lt1>
      <a:dk2>
        <a:srgbClr val="637052"/>
      </a:dk2>
      <a:lt2>
        <a:srgbClr val="CCDDEA"/>
      </a:lt2>
      <a:accent1>
        <a:srgbClr val="FEB630"/>
      </a:accent1>
      <a:accent2>
        <a:srgbClr val="F26539"/>
      </a:accent2>
      <a:accent3>
        <a:srgbClr val="E3314F"/>
      </a:accent3>
      <a:accent4>
        <a:srgbClr val="4A1736"/>
      </a:accent4>
      <a:accent5>
        <a:srgbClr val="32C4B7"/>
      </a:accent5>
      <a:accent6>
        <a:srgbClr val="58595B"/>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OSSI powerpoint theme" id="{0993E638-1D9C-4BFE-ABBA-0CAB8B66E773}" vid="{8931DA50-D8C3-4F24-B44A-777ACBCEC3CB}"/>
    </a:ext>
  </a:extLst>
</a:theme>
</file>

<file path=ppt/theme/theme3.xml><?xml version="1.0" encoding="utf-8"?>
<a:theme xmlns:a="http://schemas.openxmlformats.org/drawingml/2006/main" name="1_Blank">
  <a:themeElements>
    <a:clrScheme name="COSSI">
      <a:dk1>
        <a:srgbClr val="000000"/>
      </a:dk1>
      <a:lt1>
        <a:sysClr val="window" lastClr="FFFFFF"/>
      </a:lt1>
      <a:dk2>
        <a:srgbClr val="637052"/>
      </a:dk2>
      <a:lt2>
        <a:srgbClr val="CCDDEA"/>
      </a:lt2>
      <a:accent1>
        <a:srgbClr val="FEB630"/>
      </a:accent1>
      <a:accent2>
        <a:srgbClr val="F26539"/>
      </a:accent2>
      <a:accent3>
        <a:srgbClr val="E3314F"/>
      </a:accent3>
      <a:accent4>
        <a:srgbClr val="4A1736"/>
      </a:accent4>
      <a:accent5>
        <a:srgbClr val="32C4B7"/>
      </a:accent5>
      <a:accent6>
        <a:srgbClr val="58595B"/>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ink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nk Theme" id="{6F4924A2-E8BD-4905-9689-CBDB1616D335}" vid="{B1E84EA3-84FB-459C-831D-A0882A6B6404}"/>
    </a:ext>
  </a:extLst>
</a:theme>
</file>

<file path=ppt/theme/theme5.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HS Presentation 01 Navy 2765 for Office 2016.pptx" id="{CCED1CEF-7506-4FEA-9401-6E7CB47777CF}" vid="{58DEE328-F880-40A7-AEA5-6F0C1D6F6F0D}"/>
    </a:ext>
  </a:extLst>
</a:theme>
</file>

<file path=ppt/theme/theme6.xml><?xml version="1.0" encoding="utf-8"?>
<a:theme xmlns:a="http://schemas.openxmlformats.org/drawingml/2006/main" name="DHHS Presentation 01 Navy 2765 for Office 2007 and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HS Presentation 01 Navy 2765 for Office 2007 and 2010.pot [Compatibility Mode]" id="{D5121DB1-E685-4E0A-BE04-A28AE0AB56D0}" vid="{0FB19249-19EB-4D02-8733-253847134BA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4EDB85CF5352428248A700A4DAC250" ma:contentTypeVersion="18" ma:contentTypeDescription="Create a new document." ma:contentTypeScope="" ma:versionID="6535c8c682f2ff6fa278c0395883c757">
  <xsd:schema xmlns:xsd="http://www.w3.org/2001/XMLSchema" xmlns:xs="http://www.w3.org/2001/XMLSchema" xmlns:p="http://schemas.microsoft.com/office/2006/metadata/properties" xmlns:ns2="e62e0484-3c20-4db1-8f26-f6211f6f49a7" xmlns:ns3="5168ba78-a1e2-49ce-b679-41638dcff75f" xmlns:ns4="11ad0cd3-baa9-466a-933b-f59ff5e4bfbf" targetNamespace="http://schemas.microsoft.com/office/2006/metadata/properties" ma:root="true" ma:fieldsID="82b08c7b9ae487b9ab6814f8ac70b2c7" ns2:_="" ns3:_="" ns4:_="">
    <xsd:import namespace="e62e0484-3c20-4db1-8f26-f6211f6f49a7"/>
    <xsd:import namespace="5168ba78-a1e2-49ce-b679-41638dcff75f"/>
    <xsd:import namespace="11ad0cd3-baa9-466a-933b-f59ff5e4bf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e0484-3c20-4db1-8f26-f6211f6f49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9ca91d9-6630-4029-a1e1-ef90902860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68ba78-a1e2-49ce-b679-41638dcff7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ad0cd3-baa9-466a-933b-f59ff5e4bfb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eb2b360-896d-4d6e-8fb0-29944ee5f9ee}" ma:internalName="TaxCatchAll" ma:showField="CatchAllData" ma:web="11ad0cd3-baa9-466a-933b-f59ff5e4bf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168ba78-a1e2-49ce-b679-41638dcff75f">
      <UserInfo>
        <DisplayName>Katherine Graham</DisplayName>
        <AccountId>312</AccountId>
        <AccountType/>
      </UserInfo>
      <UserInfo>
        <DisplayName>Jemma Missbach</DisplayName>
        <AccountId>279</AccountId>
        <AccountType/>
      </UserInfo>
      <UserInfo>
        <DisplayName>Linda Govan (Archived)</DisplayName>
        <AccountId>254</AccountId>
        <AccountType/>
      </UserInfo>
      <UserInfo>
        <DisplayName>Andrew Giddy</DisplayName>
        <AccountId>1320</AccountId>
        <AccountType/>
      </UserInfo>
      <UserInfo>
        <DisplayName>Katrina Martin</DisplayName>
        <AccountId>246</AccountId>
        <AccountType/>
      </UserInfo>
      <UserInfo>
        <DisplayName>Matt Dixon</DisplayName>
        <AccountId>219</AccountId>
        <AccountType/>
      </UserInfo>
      <UserInfo>
        <DisplayName>Fiona Quigley</DisplayName>
        <AccountId>258</AccountId>
        <AccountType/>
      </UserInfo>
      <UserInfo>
        <DisplayName>Bianca Forrester</DisplayName>
        <AccountId>593</AccountId>
        <AccountType/>
      </UserInfo>
      <UserInfo>
        <DisplayName>Claire Dagley</DisplayName>
        <AccountId>256</AccountId>
        <AccountType/>
      </UserInfo>
      <UserInfo>
        <DisplayName>Naomi White</DisplayName>
        <AccountId>4589</AccountId>
        <AccountType/>
      </UserInfo>
      <UserInfo>
        <DisplayName>Whitney Flower (Archive)</DisplayName>
        <AccountId>4721</AccountId>
        <AccountType/>
      </UserInfo>
      <UserInfo>
        <DisplayName>Rahul Bhoyroo (Archive)</DisplayName>
        <AccountId>3637</AccountId>
        <AccountType/>
      </UserInfo>
      <UserInfo>
        <DisplayName>Sarah Hole</DisplayName>
        <AccountId>224</AccountId>
        <AccountType/>
      </UserInfo>
    </SharedWithUsers>
    <lcf76f155ced4ddcb4097134ff3c332f xmlns="e62e0484-3c20-4db1-8f26-f6211f6f49a7">
      <Terms xmlns="http://schemas.microsoft.com/office/infopath/2007/PartnerControls"/>
    </lcf76f155ced4ddcb4097134ff3c332f>
    <TaxCatchAll xmlns="11ad0cd3-baa9-466a-933b-f59ff5e4bfbf" xsi:nil="true"/>
  </documentManagement>
</p:properties>
</file>

<file path=customXml/itemProps1.xml><?xml version="1.0" encoding="utf-8"?>
<ds:datastoreItem xmlns:ds="http://schemas.openxmlformats.org/officeDocument/2006/customXml" ds:itemID="{7FBB9F13-56DF-4A5E-B371-0DB7BBDB39CE}">
  <ds:schemaRefs>
    <ds:schemaRef ds:uri="http://schemas.microsoft.com/sharepoint/v3/contenttype/forms"/>
  </ds:schemaRefs>
</ds:datastoreItem>
</file>

<file path=customXml/itemProps2.xml><?xml version="1.0" encoding="utf-8"?>
<ds:datastoreItem xmlns:ds="http://schemas.openxmlformats.org/officeDocument/2006/customXml" ds:itemID="{09854D24-44B4-4DFE-9C01-7FEB60F3B5FF}">
  <ds:schemaRefs>
    <ds:schemaRef ds:uri="11ad0cd3-baa9-466a-933b-f59ff5e4bfbf"/>
    <ds:schemaRef ds:uri="5168ba78-a1e2-49ce-b679-41638dcff75f"/>
    <ds:schemaRef ds:uri="e62e0484-3c20-4db1-8f26-f6211f6f49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9F7501-31B6-46DA-B052-090F4E27B0E7}">
  <ds:schemaRefs>
    <ds:schemaRef ds:uri="http://purl.org/dc/elements/1.1/"/>
    <ds:schemaRef ds:uri="http://schemas.microsoft.com/office/2006/documentManagement/types"/>
    <ds:schemaRef ds:uri="http://schemas.openxmlformats.org/package/2006/metadata/core-properties"/>
    <ds:schemaRef ds:uri="5168ba78-a1e2-49ce-b679-41638dcff75f"/>
    <ds:schemaRef ds:uri="http://purl.org/dc/terms/"/>
    <ds:schemaRef ds:uri="http://schemas.microsoft.com/office/infopath/2007/PartnerControls"/>
    <ds:schemaRef ds:uri="11ad0cd3-baa9-466a-933b-f59ff5e4bfbf"/>
    <ds:schemaRef ds:uri="http://purl.org/dc/dcmitype/"/>
    <ds:schemaRef ds:uri="e62e0484-3c20-4db1-8f26-f6211f6f49a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3116</Words>
  <Application>Microsoft Office PowerPoint</Application>
  <PresentationFormat>Widescreen</PresentationFormat>
  <Paragraphs>651</Paragraphs>
  <Slides>39</Slides>
  <Notes>16</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39</vt:i4>
      </vt:variant>
    </vt:vector>
  </HeadingPairs>
  <TitlesOfParts>
    <vt:vector size="61" baseType="lpstr">
      <vt:lpstr>-apple-system</vt:lpstr>
      <vt:lpstr>Arial</vt:lpstr>
      <vt:lpstr>Arial Black</vt:lpstr>
      <vt:lpstr>Arial Unicode MS</vt:lpstr>
      <vt:lpstr>Calibri</vt:lpstr>
      <vt:lpstr>Calibri Light</vt:lpstr>
      <vt:lpstr>Courier New</vt:lpstr>
      <vt:lpstr>Lucida Grande</vt:lpstr>
      <vt:lpstr>Raleway</vt:lpstr>
      <vt:lpstr>Symbol</vt:lpstr>
      <vt:lpstr>Trebuchet MS</vt:lpstr>
      <vt:lpstr>VIC</vt:lpstr>
      <vt:lpstr>VIC-Regular</vt:lpstr>
      <vt:lpstr>Wingdings</vt:lpstr>
      <vt:lpstr>WestVic_PHN</vt:lpstr>
      <vt:lpstr>COSSI powerpoint theme</vt:lpstr>
      <vt:lpstr>1_Blank</vt:lpstr>
      <vt:lpstr>Pink Theme</vt:lpstr>
      <vt:lpstr>Default Design</vt:lpstr>
      <vt:lpstr>DHHS Presentation 01 Navy 2765 for Office 2007 and 2010</vt:lpstr>
      <vt:lpstr>Office Theme</vt:lpstr>
      <vt:lpstr>Office Theme</vt:lpstr>
      <vt:lpstr>Welcome to Project ECHO  COVID and Communicable Diseases Network</vt:lpstr>
      <vt:lpstr>Acknowledgement of Countries  </vt:lpstr>
      <vt:lpstr>Etiquette/Zoom use</vt:lpstr>
      <vt:lpstr>Learning labs- focus on process Deliver, Discover, Define, Design, Deliver</vt:lpstr>
      <vt:lpstr>Define the problem- D2K- understand the root cause</vt:lpstr>
      <vt:lpstr>Learning outcomes</vt:lpstr>
      <vt:lpstr>Agenda for COVID and Communicable Diseases Network Series 11: Session 1 “Communicable diseases part 2: Analysing data and building knowledge- a case example of Hepatitis elimination in the West Vic Region”          </vt:lpstr>
      <vt:lpstr>Victorian Sexual and Reproductive Health Strategy 2022-2030 Goes live 24th October</vt:lpstr>
      <vt:lpstr>Commonwealth/State Policy announcement</vt:lpstr>
      <vt:lpstr>Local Regional COVID updates</vt:lpstr>
      <vt:lpstr>Barwon Virtual Emergency care service</vt:lpstr>
      <vt:lpstr>Priority Primary Care Centres (PPCC)</vt:lpstr>
      <vt:lpstr>Epidemiology for Project ECHO</vt:lpstr>
      <vt:lpstr>69th World Health Assembly, 2016</vt:lpstr>
      <vt:lpstr>Hepatitis C Western Victoria</vt:lpstr>
      <vt:lpstr>Western Victoria hepatitis C success story</vt:lpstr>
      <vt:lpstr>Hepatitis B in Western Victoria</vt:lpstr>
      <vt:lpstr>Why is this a problem?</vt:lpstr>
      <vt:lpstr>What is the story of this hepatitis B data?</vt:lpstr>
      <vt:lpstr>The data story is</vt:lpstr>
      <vt:lpstr>Demographics of people living with hepatitis B in Australia</vt:lpstr>
      <vt:lpstr>WVPHN Health Analytics Data Percentage of the Population Born Overseas </vt:lpstr>
      <vt:lpstr>Top Countries of birth by LGA</vt:lpstr>
      <vt:lpstr>Is everyone at risk of hepatitis B offered a test?</vt:lpstr>
      <vt:lpstr>PowerPoint Presentation</vt:lpstr>
      <vt:lpstr>Are HCW good at interpreting serology?</vt:lpstr>
      <vt:lpstr>What does core antibody positive mean?  Body has seen hepatitis B</vt:lpstr>
      <vt:lpstr>Interpreting the test results</vt:lpstr>
      <vt:lpstr>Referral for care and treatment</vt:lpstr>
      <vt:lpstr>Questions</vt:lpstr>
      <vt:lpstr>Discussion- Refining our problem statement</vt:lpstr>
      <vt:lpstr>Needs analysis local region</vt:lpstr>
      <vt:lpstr>Hep B data-Prevalence in Western Victoria</vt:lpstr>
      <vt:lpstr>Hep B data- in care and treatment</vt:lpstr>
      <vt:lpstr>Identifying the root cause of the problem- The 5 whys</vt:lpstr>
      <vt:lpstr>Discussion: Opportunities for intervention: Brainstorming exercise</vt:lpstr>
      <vt:lpstr>Childhood immunisations</vt:lpstr>
      <vt:lpstr>Evaluation</vt:lpstr>
      <vt:lpstr>Listen and watch back previous sessions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Project ECHO COVID 19 Pandemic Response</dc:title>
  <dc:creator>Bianca Forrester</dc:creator>
  <cp:lastModifiedBy>Sarah Hole</cp:lastModifiedBy>
  <cp:revision>1</cp:revision>
  <dcterms:created xsi:type="dcterms:W3CDTF">2020-11-06T07:11:18Z</dcterms:created>
  <dcterms:modified xsi:type="dcterms:W3CDTF">2024-04-12T05:31:21Z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0x010100D84EDB85CF5352428248A700A4DAC250</vt:lpwstr>
  </property>
  <property fmtid="{D5CDD505-2E9C-101B-9397-08002B2CF9AE}" pid="3" name="MediaServiceImageTags">
    <vt:lpwstr/>
  </property>
  <property fmtid="{D5CDD505-2E9C-101B-9397-08002B2CF9AE}" pid="4" name="MSIP_Label_68f8c65d-dacb-48a2-8861-504904ff17a9_Enabled">
    <vt:lpwstr>true</vt:lpwstr>
  </property>
  <property fmtid="{D5CDD505-2E9C-101B-9397-08002B2CF9AE}" pid="5" name="MSIP_Label_68f8c65d-dacb-48a2-8861-504904ff17a9_SetDate">
    <vt:lpwstr>2024-04-12T05:27:59Z</vt:lpwstr>
  </property>
  <property fmtid="{D5CDD505-2E9C-101B-9397-08002B2CF9AE}" pid="6" name="MSIP_Label_68f8c65d-dacb-48a2-8861-504904ff17a9_Method">
    <vt:lpwstr>Standard</vt:lpwstr>
  </property>
  <property fmtid="{D5CDD505-2E9C-101B-9397-08002B2CF9AE}" pid="7" name="MSIP_Label_68f8c65d-dacb-48a2-8861-504904ff17a9_Name">
    <vt:lpwstr>Internal</vt:lpwstr>
  </property>
  <property fmtid="{D5CDD505-2E9C-101B-9397-08002B2CF9AE}" pid="8" name="MSIP_Label_68f8c65d-dacb-48a2-8861-504904ff17a9_SiteId">
    <vt:lpwstr>5bdbc97a-592c-4183-9b7a-9333bd98537d</vt:lpwstr>
  </property>
  <property fmtid="{D5CDD505-2E9C-101B-9397-08002B2CF9AE}" pid="9" name="MSIP_Label_68f8c65d-dacb-48a2-8861-504904ff17a9_ActionId">
    <vt:lpwstr>0e906b48-7fad-4eab-82f6-007c3553f851</vt:lpwstr>
  </property>
  <property fmtid="{D5CDD505-2E9C-101B-9397-08002B2CF9AE}" pid="10" name="MSIP_Label_68f8c65d-dacb-48a2-8861-504904ff17a9_ContentBits">
    <vt:lpwstr>1</vt:lpwstr>
  </property>
  <property fmtid="{D5CDD505-2E9C-101B-9397-08002B2CF9AE}" pid="11" name="ClassificationContentMarkingHeaderLocations">
    <vt:lpwstr>WestVic_PHN:8\COSSI powerpoint theme:12\1_Blank:9\Pink Theme:7\Default Design:7\DHHS Presentation 01 Navy 2765 for Office 2007 and 2010:7\Office Theme:8\Office Theme:8</vt:lpwstr>
  </property>
  <property fmtid="{D5CDD505-2E9C-101B-9397-08002B2CF9AE}" pid="12" name="ClassificationContentMarkingHeaderText">
    <vt:lpwstr>Internal</vt:lpwstr>
  </property>
</Properties>
</file>