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 id="2147483670" r:id="rId5"/>
    <p:sldMasterId id="2147483688" r:id="rId6"/>
    <p:sldMasterId id="2147483707" r:id="rId7"/>
    <p:sldMasterId id="2147483758" r:id="rId8"/>
    <p:sldMasterId id="2147483762" r:id="rId9"/>
    <p:sldMasterId id="2147483796" r:id="rId10"/>
    <p:sldMasterId id="2147483830" r:id="rId11"/>
  </p:sldMasterIdLst>
  <p:notesMasterIdLst>
    <p:notesMasterId r:id="rId56"/>
  </p:notesMasterIdLst>
  <p:sldIdLst>
    <p:sldId id="1154106996" r:id="rId12"/>
    <p:sldId id="1154106997" r:id="rId13"/>
    <p:sldId id="1154106998" r:id="rId14"/>
    <p:sldId id="1154106999" r:id="rId15"/>
    <p:sldId id="1154107047" r:id="rId16"/>
    <p:sldId id="2147470912" r:id="rId17"/>
    <p:sldId id="1154107037" r:id="rId18"/>
    <p:sldId id="1154107000" r:id="rId19"/>
    <p:sldId id="1154107040" r:id="rId20"/>
    <p:sldId id="1154107029" r:id="rId21"/>
    <p:sldId id="2147470934" r:id="rId22"/>
    <p:sldId id="2147470933" r:id="rId23"/>
    <p:sldId id="1154107051" r:id="rId24"/>
    <p:sldId id="256" r:id="rId25"/>
    <p:sldId id="290" r:id="rId26"/>
    <p:sldId id="374" r:id="rId27"/>
    <p:sldId id="367" r:id="rId28"/>
    <p:sldId id="373" r:id="rId29"/>
    <p:sldId id="368" r:id="rId30"/>
    <p:sldId id="371" r:id="rId31"/>
    <p:sldId id="2147470964" r:id="rId32"/>
    <p:sldId id="2147470954" r:id="rId33"/>
    <p:sldId id="2147470955" r:id="rId34"/>
    <p:sldId id="2147470956" r:id="rId35"/>
    <p:sldId id="2147470957" r:id="rId36"/>
    <p:sldId id="2147470958" r:id="rId37"/>
    <p:sldId id="2147470959" r:id="rId38"/>
    <p:sldId id="2147470960" r:id="rId39"/>
    <p:sldId id="2147470961" r:id="rId40"/>
    <p:sldId id="2147470962" r:id="rId41"/>
    <p:sldId id="2147470963" r:id="rId42"/>
    <p:sldId id="362" r:id="rId43"/>
    <p:sldId id="2147470935" r:id="rId44"/>
    <p:sldId id="2147470936" r:id="rId45"/>
    <p:sldId id="2147470941" r:id="rId46"/>
    <p:sldId id="2147470938" r:id="rId47"/>
    <p:sldId id="2147470937" r:id="rId48"/>
    <p:sldId id="2147470916" r:id="rId49"/>
    <p:sldId id="2147470939" r:id="rId50"/>
    <p:sldId id="2147470953" r:id="rId51"/>
    <p:sldId id="2147470940" r:id="rId52"/>
    <p:sldId id="2147470920" r:id="rId53"/>
    <p:sldId id="1154107027" r:id="rId54"/>
    <p:sldId id="115410702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257771-95A3-4AA8-ECDE-299A5BC8A5C6}" name="Fiona Quigley" initials="FQ" userId="S::fiona.quigley@westvicphn.com.au::237aeb2c-cd44-4ad8-8a2a-6b5b10b793d7" providerId="AD"/>
  <p188:author id="{AF621DA0-64BE-2F0B-1231-77714C6CCAEA}" name="Katrina Martin" initials="KM" userId="S::katrina.martin@westvicphn.com.au::597c9010-c110-423e-b47e-e0510c7a29bd" providerId="AD"/>
  <p188:author id="{155932E8-DBEA-FC50-B177-6FCEC6F8CDD7}" name="Naomi White" initials="NW" userId="S::naomi.white@westvicphn.com.au::62327c8a-716e-4fb8-9a06-66d9f0b2b578" providerId="AD"/>
  <p188:author id="{CA9265F2-21BC-AFD8-534A-D4328923CD73}" name="Rachel Heenan (Health)" initials="RH(" userId="S::rachel.heenan@health.vic.gov.au::a7ff3694-1d0a-4621-b73e-737f353397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rina Martin" initials="KM" lastIdx="1" clrIdx="0">
    <p:extLst>
      <p:ext uri="{19B8F6BF-5375-455C-9EA6-DF929625EA0E}">
        <p15:presenceInfo xmlns:p15="http://schemas.microsoft.com/office/powerpoint/2012/main" userId="S::katrina.martin@westvicphn.com.au::597c9010-c110-423e-b47e-e0510c7a29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683006"/>
    <a:srgbClr val="945200"/>
    <a:srgbClr val="93532F"/>
    <a:srgbClr val="FFFF00"/>
    <a:srgbClr val="F77CD4"/>
    <a:srgbClr val="73BCC2"/>
    <a:srgbClr val="003D64"/>
    <a:srgbClr val="00B1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5C8AC-8614-4696-98B5-AFCB9261B7F4}" v="1" dt="2024-04-12T05:30:27.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5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D2CF77-D199-C142-803C-CE29782498FF}"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6C1879EE-FF6B-4149-96DB-4E9AC7D978F5}">
      <dgm:prSet phldrT="[Text]"/>
      <dgm:spPr>
        <a:solidFill>
          <a:srgbClr val="C00000"/>
        </a:solidFill>
        <a:ln>
          <a:solidFill>
            <a:schemeClr val="accent1">
              <a:lumMod val="75000"/>
            </a:schemeClr>
          </a:solidFill>
        </a:ln>
      </dgm:spPr>
      <dgm:t>
        <a:bodyPr/>
        <a:lstStyle/>
        <a:p>
          <a:r>
            <a:rPr lang="en-GB"/>
            <a:t>ECHO </a:t>
          </a:r>
        </a:p>
        <a:p>
          <a:r>
            <a:rPr lang="en-GB"/>
            <a:t>SE3</a:t>
          </a:r>
        </a:p>
      </dgm:t>
    </dgm:pt>
    <dgm:pt modelId="{F5CCAF26-60F8-754A-AE94-ED444FE85714}" type="parTrans" cxnId="{FF9879FF-D341-644A-B092-E2F1FEE2636B}">
      <dgm:prSet/>
      <dgm:spPr/>
      <dgm:t>
        <a:bodyPr/>
        <a:lstStyle/>
        <a:p>
          <a:endParaRPr lang="en-GB"/>
        </a:p>
      </dgm:t>
    </dgm:pt>
    <dgm:pt modelId="{B49AF987-E01B-CC43-84B6-51BFBC69F20E}" type="sibTrans" cxnId="{FF9879FF-D341-644A-B092-E2F1FEE2636B}">
      <dgm:prSet/>
      <dgm:spPr>
        <a:ln w="57150">
          <a:solidFill>
            <a:schemeClr val="accent1">
              <a:lumMod val="75000"/>
            </a:schemeClr>
          </a:solidFill>
        </a:ln>
      </dgm:spPr>
      <dgm:t>
        <a:bodyPr/>
        <a:lstStyle/>
        <a:p>
          <a:endParaRPr lang="en-GB"/>
        </a:p>
      </dgm:t>
    </dgm:pt>
    <dgm:pt modelId="{83EC9784-7ADA-864A-A340-5B30F03FB383}">
      <dgm:prSet phldrT="[Text]"/>
      <dgm:spPr>
        <a:solidFill>
          <a:srgbClr val="C00000"/>
        </a:solidFill>
        <a:ln>
          <a:solidFill>
            <a:schemeClr val="accent1">
              <a:lumMod val="75000"/>
            </a:schemeClr>
          </a:solidFill>
        </a:ln>
      </dgm:spPr>
      <dgm:t>
        <a:bodyPr/>
        <a:lstStyle/>
        <a:p>
          <a:r>
            <a:rPr lang="en-GB"/>
            <a:t>ECHO </a:t>
          </a:r>
        </a:p>
        <a:p>
          <a:r>
            <a:rPr lang="en-GB"/>
            <a:t>SE4</a:t>
          </a:r>
        </a:p>
      </dgm:t>
    </dgm:pt>
    <dgm:pt modelId="{DDFC72A5-1190-5B4B-9FE5-79ADF7330283}" type="parTrans" cxnId="{352E6A9F-D3BF-FC41-8886-B6FF60A4C4D2}">
      <dgm:prSet/>
      <dgm:spPr/>
      <dgm:t>
        <a:bodyPr/>
        <a:lstStyle/>
        <a:p>
          <a:endParaRPr lang="en-GB"/>
        </a:p>
      </dgm:t>
    </dgm:pt>
    <dgm:pt modelId="{6D2397A6-5935-694A-ADE4-D3BCF31C4D7F}" type="sibTrans" cxnId="{352E6A9F-D3BF-FC41-8886-B6FF60A4C4D2}">
      <dgm:prSet/>
      <dgm:spPr>
        <a:ln w="57150">
          <a:solidFill>
            <a:schemeClr val="accent1">
              <a:lumMod val="75000"/>
            </a:schemeClr>
          </a:solidFill>
        </a:ln>
      </dgm:spPr>
      <dgm:t>
        <a:bodyPr/>
        <a:lstStyle/>
        <a:p>
          <a:endParaRPr lang="en-GB"/>
        </a:p>
      </dgm:t>
    </dgm:pt>
    <dgm:pt modelId="{40327C68-668F-1848-8D60-93BC4A793F0B}">
      <dgm:prSet phldrT="[Text]"/>
      <dgm:spPr>
        <a:solidFill>
          <a:srgbClr val="C00000"/>
        </a:solidFill>
        <a:ln>
          <a:solidFill>
            <a:schemeClr val="accent1">
              <a:lumMod val="75000"/>
            </a:schemeClr>
          </a:solidFill>
        </a:ln>
      </dgm:spPr>
      <dgm:t>
        <a:bodyPr/>
        <a:lstStyle/>
        <a:p>
          <a:r>
            <a:rPr lang="en-GB"/>
            <a:t>ECHO </a:t>
          </a:r>
        </a:p>
        <a:p>
          <a:r>
            <a:rPr lang="en-GB"/>
            <a:t>SE5</a:t>
          </a:r>
        </a:p>
      </dgm:t>
    </dgm:pt>
    <dgm:pt modelId="{F43785C9-C2AD-BD4E-9BD3-9189AB1BAAFE}" type="parTrans" cxnId="{FA8C37B9-D083-974E-BF9C-EF8DFFCCDD80}">
      <dgm:prSet/>
      <dgm:spPr/>
      <dgm:t>
        <a:bodyPr/>
        <a:lstStyle/>
        <a:p>
          <a:endParaRPr lang="en-GB"/>
        </a:p>
      </dgm:t>
    </dgm:pt>
    <dgm:pt modelId="{D18B4170-27FA-9840-AE38-BE80AFEC8933}" type="sibTrans" cxnId="{FA8C37B9-D083-974E-BF9C-EF8DFFCCDD80}">
      <dgm:prSet/>
      <dgm:spPr>
        <a:ln w="57150">
          <a:solidFill>
            <a:schemeClr val="accent1">
              <a:lumMod val="75000"/>
            </a:schemeClr>
          </a:solidFill>
        </a:ln>
      </dgm:spPr>
      <dgm:t>
        <a:bodyPr/>
        <a:lstStyle/>
        <a:p>
          <a:endParaRPr lang="en-GB"/>
        </a:p>
      </dgm:t>
    </dgm:pt>
    <dgm:pt modelId="{3FA0CC2D-1B84-B44F-8485-2DAAA0C7A4EC}">
      <dgm:prSet phldrT="[Text]"/>
      <dgm:spPr>
        <a:solidFill>
          <a:srgbClr val="C00000"/>
        </a:solidFill>
        <a:ln>
          <a:solidFill>
            <a:schemeClr val="accent1">
              <a:lumMod val="75000"/>
            </a:schemeClr>
          </a:solidFill>
        </a:ln>
      </dgm:spPr>
      <dgm:t>
        <a:bodyPr/>
        <a:lstStyle/>
        <a:p>
          <a:r>
            <a:rPr lang="en-GB"/>
            <a:t>ECHO </a:t>
          </a:r>
        </a:p>
        <a:p>
          <a:r>
            <a:rPr lang="en-GB"/>
            <a:t>SE1</a:t>
          </a:r>
        </a:p>
      </dgm:t>
    </dgm:pt>
    <dgm:pt modelId="{5BF8767C-401A-ED4D-B258-A1C1EEFA134B}" type="parTrans" cxnId="{65720348-F60E-5945-B359-87BED7574649}">
      <dgm:prSet/>
      <dgm:spPr/>
      <dgm:t>
        <a:bodyPr/>
        <a:lstStyle/>
        <a:p>
          <a:endParaRPr lang="en-GB"/>
        </a:p>
      </dgm:t>
    </dgm:pt>
    <dgm:pt modelId="{5B4C05BC-C872-704A-A360-C52140D42808}" type="sibTrans" cxnId="{65720348-F60E-5945-B359-87BED7574649}">
      <dgm:prSet/>
      <dgm:spPr>
        <a:ln w="57150">
          <a:solidFill>
            <a:schemeClr val="accent1">
              <a:lumMod val="75000"/>
            </a:schemeClr>
          </a:solidFill>
        </a:ln>
      </dgm:spPr>
      <dgm:t>
        <a:bodyPr/>
        <a:lstStyle/>
        <a:p>
          <a:endParaRPr lang="en-GB"/>
        </a:p>
      </dgm:t>
    </dgm:pt>
    <dgm:pt modelId="{F02F0A0C-0CD4-C04F-953D-454CFF7E113A}">
      <dgm:prSet phldrT="[Text]"/>
      <dgm:spPr>
        <a:solidFill>
          <a:srgbClr val="C00000"/>
        </a:solidFill>
        <a:ln>
          <a:solidFill>
            <a:schemeClr val="accent1">
              <a:lumMod val="75000"/>
            </a:schemeClr>
          </a:solidFill>
        </a:ln>
      </dgm:spPr>
      <dgm:t>
        <a:bodyPr/>
        <a:lstStyle/>
        <a:p>
          <a:r>
            <a:rPr lang="en-GB"/>
            <a:t>ECHO </a:t>
          </a:r>
        </a:p>
        <a:p>
          <a:r>
            <a:rPr lang="en-GB"/>
            <a:t>SE2</a:t>
          </a:r>
        </a:p>
      </dgm:t>
    </dgm:pt>
    <dgm:pt modelId="{6EDE33AB-129D-894E-B3B1-F6FCCAD13311}" type="parTrans" cxnId="{914E13DA-AA2E-964A-9BE8-9147C2F7F450}">
      <dgm:prSet/>
      <dgm:spPr/>
      <dgm:t>
        <a:bodyPr/>
        <a:lstStyle/>
        <a:p>
          <a:endParaRPr lang="en-GB"/>
        </a:p>
      </dgm:t>
    </dgm:pt>
    <dgm:pt modelId="{9632B791-BF5D-BA4D-925B-F1E21E9B43A6}" type="sibTrans" cxnId="{914E13DA-AA2E-964A-9BE8-9147C2F7F450}">
      <dgm:prSet/>
      <dgm:spPr>
        <a:ln w="57150">
          <a:solidFill>
            <a:schemeClr val="accent1">
              <a:lumMod val="75000"/>
            </a:schemeClr>
          </a:solidFill>
        </a:ln>
      </dgm:spPr>
      <dgm:t>
        <a:bodyPr/>
        <a:lstStyle/>
        <a:p>
          <a:endParaRPr lang="en-GB"/>
        </a:p>
      </dgm:t>
    </dgm:pt>
    <dgm:pt modelId="{7A57FEAA-553A-4E47-A59E-1C8C77354BFE}" type="pres">
      <dgm:prSet presAssocID="{1BD2CF77-D199-C142-803C-CE29782498FF}" presName="cycle" presStyleCnt="0">
        <dgm:presLayoutVars>
          <dgm:dir/>
          <dgm:resizeHandles val="exact"/>
        </dgm:presLayoutVars>
      </dgm:prSet>
      <dgm:spPr/>
    </dgm:pt>
    <dgm:pt modelId="{F1B344EF-FAE5-B040-B300-7B1461DD0C7B}" type="pres">
      <dgm:prSet presAssocID="{6C1879EE-FF6B-4149-96DB-4E9AC7D978F5}" presName="node" presStyleLbl="node1" presStyleIdx="0" presStyleCnt="5" custRadScaleRad="97650" custRadScaleInc="7832">
        <dgm:presLayoutVars>
          <dgm:bulletEnabled val="1"/>
        </dgm:presLayoutVars>
      </dgm:prSet>
      <dgm:spPr/>
    </dgm:pt>
    <dgm:pt modelId="{B47D8C2E-6510-1245-BB75-BDEFBD149A71}" type="pres">
      <dgm:prSet presAssocID="{6C1879EE-FF6B-4149-96DB-4E9AC7D978F5}" presName="spNode" presStyleCnt="0"/>
      <dgm:spPr/>
    </dgm:pt>
    <dgm:pt modelId="{9631E63C-2725-974A-9665-95B3CD9D1F2B}" type="pres">
      <dgm:prSet presAssocID="{B49AF987-E01B-CC43-84B6-51BFBC69F20E}" presName="sibTrans" presStyleLbl="sibTrans1D1" presStyleIdx="0" presStyleCnt="5"/>
      <dgm:spPr/>
    </dgm:pt>
    <dgm:pt modelId="{1207DAFE-0794-E54F-9119-3C7141A2E11A}" type="pres">
      <dgm:prSet presAssocID="{83EC9784-7ADA-864A-A340-5B30F03FB383}" presName="node" presStyleLbl="node1" presStyleIdx="1" presStyleCnt="5" custRadScaleRad="104952" custRadScaleInc="-22576">
        <dgm:presLayoutVars>
          <dgm:bulletEnabled val="1"/>
        </dgm:presLayoutVars>
      </dgm:prSet>
      <dgm:spPr/>
    </dgm:pt>
    <dgm:pt modelId="{48931118-09CA-294D-9E9A-D7EB54CE06CD}" type="pres">
      <dgm:prSet presAssocID="{83EC9784-7ADA-864A-A340-5B30F03FB383}" presName="spNode" presStyleCnt="0"/>
      <dgm:spPr/>
    </dgm:pt>
    <dgm:pt modelId="{2E8006E9-9585-424B-9BD6-0B495D471812}" type="pres">
      <dgm:prSet presAssocID="{6D2397A6-5935-694A-ADE4-D3BCF31C4D7F}" presName="sibTrans" presStyleLbl="sibTrans1D1" presStyleIdx="1" presStyleCnt="5"/>
      <dgm:spPr/>
    </dgm:pt>
    <dgm:pt modelId="{69184170-3379-C248-B3E3-6195A4EF9AB0}" type="pres">
      <dgm:prSet presAssocID="{40327C68-668F-1848-8D60-93BC4A793F0B}" presName="node" presStyleLbl="node1" presStyleIdx="2" presStyleCnt="5" custRadScaleRad="116332" custRadScaleInc="-95435">
        <dgm:presLayoutVars>
          <dgm:bulletEnabled val="1"/>
        </dgm:presLayoutVars>
      </dgm:prSet>
      <dgm:spPr/>
    </dgm:pt>
    <dgm:pt modelId="{E02E92EF-84EF-F64A-97B6-944FF37044F2}" type="pres">
      <dgm:prSet presAssocID="{40327C68-668F-1848-8D60-93BC4A793F0B}" presName="spNode" presStyleCnt="0"/>
      <dgm:spPr/>
    </dgm:pt>
    <dgm:pt modelId="{B1E38099-3010-464A-AE32-9683EDD0F89A}" type="pres">
      <dgm:prSet presAssocID="{D18B4170-27FA-9840-AE38-BE80AFEC8933}" presName="sibTrans" presStyleLbl="sibTrans1D1" presStyleIdx="2" presStyleCnt="5"/>
      <dgm:spPr/>
    </dgm:pt>
    <dgm:pt modelId="{7B7529D4-B820-2C4E-90FF-BDDE25BBF41B}" type="pres">
      <dgm:prSet presAssocID="{3FA0CC2D-1B84-B44F-8485-2DAAA0C7A4EC}" presName="node" presStyleLbl="node1" presStyleIdx="3" presStyleCnt="5" custRadScaleRad="110110" custRadScaleInc="83040">
        <dgm:presLayoutVars>
          <dgm:bulletEnabled val="1"/>
        </dgm:presLayoutVars>
      </dgm:prSet>
      <dgm:spPr/>
    </dgm:pt>
    <dgm:pt modelId="{1D44350D-BA50-5842-B802-D5C48D8676BD}" type="pres">
      <dgm:prSet presAssocID="{3FA0CC2D-1B84-B44F-8485-2DAAA0C7A4EC}" presName="spNode" presStyleCnt="0"/>
      <dgm:spPr/>
    </dgm:pt>
    <dgm:pt modelId="{373022A8-C4CC-624C-B4F6-BF446FBCB827}" type="pres">
      <dgm:prSet presAssocID="{5B4C05BC-C872-704A-A360-C52140D42808}" presName="sibTrans" presStyleLbl="sibTrans1D1" presStyleIdx="3" presStyleCnt="5"/>
      <dgm:spPr/>
    </dgm:pt>
    <dgm:pt modelId="{C25F78F2-2581-E249-B125-784D11F5D529}" type="pres">
      <dgm:prSet presAssocID="{F02F0A0C-0CD4-C04F-953D-454CFF7E113A}" presName="node" presStyleLbl="node1" presStyleIdx="4" presStyleCnt="5" custRadScaleRad="100396" custRadScaleInc="26242">
        <dgm:presLayoutVars>
          <dgm:bulletEnabled val="1"/>
        </dgm:presLayoutVars>
      </dgm:prSet>
      <dgm:spPr/>
    </dgm:pt>
    <dgm:pt modelId="{986D46B7-3EBE-CA4B-9EE7-45F3856E618A}" type="pres">
      <dgm:prSet presAssocID="{F02F0A0C-0CD4-C04F-953D-454CFF7E113A}" presName="spNode" presStyleCnt="0"/>
      <dgm:spPr/>
    </dgm:pt>
    <dgm:pt modelId="{6CDAB494-FABF-7548-B1A9-52D165D8EB74}" type="pres">
      <dgm:prSet presAssocID="{9632B791-BF5D-BA4D-925B-F1E21E9B43A6}" presName="sibTrans" presStyleLbl="sibTrans1D1" presStyleIdx="4" presStyleCnt="5"/>
      <dgm:spPr/>
    </dgm:pt>
  </dgm:ptLst>
  <dgm:cxnLst>
    <dgm:cxn modelId="{30E0643C-EBC9-9645-AF12-DFE5A50662A1}" type="presOf" srcId="{3FA0CC2D-1B84-B44F-8485-2DAAA0C7A4EC}" destId="{7B7529D4-B820-2C4E-90FF-BDDE25BBF41B}" srcOrd="0" destOrd="0" presId="urn:microsoft.com/office/officeart/2005/8/layout/cycle6"/>
    <dgm:cxn modelId="{09B37167-7535-4C43-9FA7-F6D477766299}" type="presOf" srcId="{6D2397A6-5935-694A-ADE4-D3BCF31C4D7F}" destId="{2E8006E9-9585-424B-9BD6-0B495D471812}" srcOrd="0" destOrd="0" presId="urn:microsoft.com/office/officeart/2005/8/layout/cycle6"/>
    <dgm:cxn modelId="{65720348-F60E-5945-B359-87BED7574649}" srcId="{1BD2CF77-D199-C142-803C-CE29782498FF}" destId="{3FA0CC2D-1B84-B44F-8485-2DAAA0C7A4EC}" srcOrd="3" destOrd="0" parTransId="{5BF8767C-401A-ED4D-B258-A1C1EEFA134B}" sibTransId="{5B4C05BC-C872-704A-A360-C52140D42808}"/>
    <dgm:cxn modelId="{8FCA6F6B-819B-A047-8E2E-B5C0171CE960}" type="presOf" srcId="{9632B791-BF5D-BA4D-925B-F1E21E9B43A6}" destId="{6CDAB494-FABF-7548-B1A9-52D165D8EB74}" srcOrd="0" destOrd="0" presId="urn:microsoft.com/office/officeart/2005/8/layout/cycle6"/>
    <dgm:cxn modelId="{F44BFB4B-5071-D94F-9954-764F0552E898}" type="presOf" srcId="{40327C68-668F-1848-8D60-93BC4A793F0B}" destId="{69184170-3379-C248-B3E3-6195A4EF9AB0}" srcOrd="0" destOrd="0" presId="urn:microsoft.com/office/officeart/2005/8/layout/cycle6"/>
    <dgm:cxn modelId="{C037B08C-FC64-8842-B8F1-F00D44F615B7}" type="presOf" srcId="{6C1879EE-FF6B-4149-96DB-4E9AC7D978F5}" destId="{F1B344EF-FAE5-B040-B300-7B1461DD0C7B}" srcOrd="0" destOrd="0" presId="urn:microsoft.com/office/officeart/2005/8/layout/cycle6"/>
    <dgm:cxn modelId="{DB783B91-1901-D042-9C8A-428C126CBA59}" type="presOf" srcId="{B49AF987-E01B-CC43-84B6-51BFBC69F20E}" destId="{9631E63C-2725-974A-9665-95B3CD9D1F2B}" srcOrd="0" destOrd="0" presId="urn:microsoft.com/office/officeart/2005/8/layout/cycle6"/>
    <dgm:cxn modelId="{F3315D9C-37A9-B74B-BBDD-7EDE66B6AFD0}" type="presOf" srcId="{F02F0A0C-0CD4-C04F-953D-454CFF7E113A}" destId="{C25F78F2-2581-E249-B125-784D11F5D529}" srcOrd="0" destOrd="0" presId="urn:microsoft.com/office/officeart/2005/8/layout/cycle6"/>
    <dgm:cxn modelId="{89914A9D-B097-234E-91C5-1AA9FF422025}" type="presOf" srcId="{1BD2CF77-D199-C142-803C-CE29782498FF}" destId="{7A57FEAA-553A-4E47-A59E-1C8C77354BFE}" srcOrd="0" destOrd="0" presId="urn:microsoft.com/office/officeart/2005/8/layout/cycle6"/>
    <dgm:cxn modelId="{352E6A9F-D3BF-FC41-8886-B6FF60A4C4D2}" srcId="{1BD2CF77-D199-C142-803C-CE29782498FF}" destId="{83EC9784-7ADA-864A-A340-5B30F03FB383}" srcOrd="1" destOrd="0" parTransId="{DDFC72A5-1190-5B4B-9FE5-79ADF7330283}" sibTransId="{6D2397A6-5935-694A-ADE4-D3BCF31C4D7F}"/>
    <dgm:cxn modelId="{FA8C37B9-D083-974E-BF9C-EF8DFFCCDD80}" srcId="{1BD2CF77-D199-C142-803C-CE29782498FF}" destId="{40327C68-668F-1848-8D60-93BC4A793F0B}" srcOrd="2" destOrd="0" parTransId="{F43785C9-C2AD-BD4E-9BD3-9189AB1BAAFE}" sibTransId="{D18B4170-27FA-9840-AE38-BE80AFEC8933}"/>
    <dgm:cxn modelId="{342C26C5-FAF7-CD4A-954A-3EF6FD1DCDF3}" type="presOf" srcId="{83EC9784-7ADA-864A-A340-5B30F03FB383}" destId="{1207DAFE-0794-E54F-9119-3C7141A2E11A}" srcOrd="0" destOrd="0" presId="urn:microsoft.com/office/officeart/2005/8/layout/cycle6"/>
    <dgm:cxn modelId="{914E13DA-AA2E-964A-9BE8-9147C2F7F450}" srcId="{1BD2CF77-D199-C142-803C-CE29782498FF}" destId="{F02F0A0C-0CD4-C04F-953D-454CFF7E113A}" srcOrd="4" destOrd="0" parTransId="{6EDE33AB-129D-894E-B3B1-F6FCCAD13311}" sibTransId="{9632B791-BF5D-BA4D-925B-F1E21E9B43A6}"/>
    <dgm:cxn modelId="{FC51A4DE-3CE6-8746-95E2-C0A610DEFBA3}" type="presOf" srcId="{5B4C05BC-C872-704A-A360-C52140D42808}" destId="{373022A8-C4CC-624C-B4F6-BF446FBCB827}" srcOrd="0" destOrd="0" presId="urn:microsoft.com/office/officeart/2005/8/layout/cycle6"/>
    <dgm:cxn modelId="{CC5918E8-AB90-544F-9C6F-A5AF34665C1B}" type="presOf" srcId="{D18B4170-27FA-9840-AE38-BE80AFEC8933}" destId="{B1E38099-3010-464A-AE32-9683EDD0F89A}" srcOrd="0" destOrd="0" presId="urn:microsoft.com/office/officeart/2005/8/layout/cycle6"/>
    <dgm:cxn modelId="{FF9879FF-D341-644A-B092-E2F1FEE2636B}" srcId="{1BD2CF77-D199-C142-803C-CE29782498FF}" destId="{6C1879EE-FF6B-4149-96DB-4E9AC7D978F5}" srcOrd="0" destOrd="0" parTransId="{F5CCAF26-60F8-754A-AE94-ED444FE85714}" sibTransId="{B49AF987-E01B-CC43-84B6-51BFBC69F20E}"/>
    <dgm:cxn modelId="{B1D224B8-DE1C-2240-9764-97C134CEAB12}" type="presParOf" srcId="{7A57FEAA-553A-4E47-A59E-1C8C77354BFE}" destId="{F1B344EF-FAE5-B040-B300-7B1461DD0C7B}" srcOrd="0" destOrd="0" presId="urn:microsoft.com/office/officeart/2005/8/layout/cycle6"/>
    <dgm:cxn modelId="{3AC13FC0-8F0C-B44B-BB8B-990302B887DF}" type="presParOf" srcId="{7A57FEAA-553A-4E47-A59E-1C8C77354BFE}" destId="{B47D8C2E-6510-1245-BB75-BDEFBD149A71}" srcOrd="1" destOrd="0" presId="urn:microsoft.com/office/officeart/2005/8/layout/cycle6"/>
    <dgm:cxn modelId="{FF77DD00-6CBC-804B-80D5-62F979B3A115}" type="presParOf" srcId="{7A57FEAA-553A-4E47-A59E-1C8C77354BFE}" destId="{9631E63C-2725-974A-9665-95B3CD9D1F2B}" srcOrd="2" destOrd="0" presId="urn:microsoft.com/office/officeart/2005/8/layout/cycle6"/>
    <dgm:cxn modelId="{5DDD24E0-6179-B149-B757-968500A0DACC}" type="presParOf" srcId="{7A57FEAA-553A-4E47-A59E-1C8C77354BFE}" destId="{1207DAFE-0794-E54F-9119-3C7141A2E11A}" srcOrd="3" destOrd="0" presId="urn:microsoft.com/office/officeart/2005/8/layout/cycle6"/>
    <dgm:cxn modelId="{30BCC1C1-A1AB-D24A-AA18-ADE980D956F5}" type="presParOf" srcId="{7A57FEAA-553A-4E47-A59E-1C8C77354BFE}" destId="{48931118-09CA-294D-9E9A-D7EB54CE06CD}" srcOrd="4" destOrd="0" presId="urn:microsoft.com/office/officeart/2005/8/layout/cycle6"/>
    <dgm:cxn modelId="{61594DBF-8390-964F-9112-097149F6212B}" type="presParOf" srcId="{7A57FEAA-553A-4E47-A59E-1C8C77354BFE}" destId="{2E8006E9-9585-424B-9BD6-0B495D471812}" srcOrd="5" destOrd="0" presId="urn:microsoft.com/office/officeart/2005/8/layout/cycle6"/>
    <dgm:cxn modelId="{934EDF01-B782-A74C-9E65-3484946D1972}" type="presParOf" srcId="{7A57FEAA-553A-4E47-A59E-1C8C77354BFE}" destId="{69184170-3379-C248-B3E3-6195A4EF9AB0}" srcOrd="6" destOrd="0" presId="urn:microsoft.com/office/officeart/2005/8/layout/cycle6"/>
    <dgm:cxn modelId="{CC7BDF16-7D91-CA4F-BE78-03EBEC22691D}" type="presParOf" srcId="{7A57FEAA-553A-4E47-A59E-1C8C77354BFE}" destId="{E02E92EF-84EF-F64A-97B6-944FF37044F2}" srcOrd="7" destOrd="0" presId="urn:microsoft.com/office/officeart/2005/8/layout/cycle6"/>
    <dgm:cxn modelId="{27D44684-4558-4948-8CD6-1DA590E7A721}" type="presParOf" srcId="{7A57FEAA-553A-4E47-A59E-1C8C77354BFE}" destId="{B1E38099-3010-464A-AE32-9683EDD0F89A}" srcOrd="8" destOrd="0" presId="urn:microsoft.com/office/officeart/2005/8/layout/cycle6"/>
    <dgm:cxn modelId="{7553ED65-459F-BA49-8D2A-4A36CF0A989F}" type="presParOf" srcId="{7A57FEAA-553A-4E47-A59E-1C8C77354BFE}" destId="{7B7529D4-B820-2C4E-90FF-BDDE25BBF41B}" srcOrd="9" destOrd="0" presId="urn:microsoft.com/office/officeart/2005/8/layout/cycle6"/>
    <dgm:cxn modelId="{FFAC6D89-6645-8F49-B4E9-38C79A992F02}" type="presParOf" srcId="{7A57FEAA-553A-4E47-A59E-1C8C77354BFE}" destId="{1D44350D-BA50-5842-B802-D5C48D8676BD}" srcOrd="10" destOrd="0" presId="urn:microsoft.com/office/officeart/2005/8/layout/cycle6"/>
    <dgm:cxn modelId="{9A4DE839-8DA0-5C44-A5E7-9DA20FCA8EBE}" type="presParOf" srcId="{7A57FEAA-553A-4E47-A59E-1C8C77354BFE}" destId="{373022A8-C4CC-624C-B4F6-BF446FBCB827}" srcOrd="11" destOrd="0" presId="urn:microsoft.com/office/officeart/2005/8/layout/cycle6"/>
    <dgm:cxn modelId="{DEE961AA-418A-5047-BBFB-8EB320DD5D72}" type="presParOf" srcId="{7A57FEAA-553A-4E47-A59E-1C8C77354BFE}" destId="{C25F78F2-2581-E249-B125-784D11F5D529}" srcOrd="12" destOrd="0" presId="urn:microsoft.com/office/officeart/2005/8/layout/cycle6"/>
    <dgm:cxn modelId="{D2937E00-FAEC-704B-BAD2-92326DD33525}" type="presParOf" srcId="{7A57FEAA-553A-4E47-A59E-1C8C77354BFE}" destId="{986D46B7-3EBE-CA4B-9EE7-45F3856E618A}" srcOrd="13" destOrd="0" presId="urn:microsoft.com/office/officeart/2005/8/layout/cycle6"/>
    <dgm:cxn modelId="{AD99A2D4-8F05-A643-ADDB-625DE2FB2FEC}" type="presParOf" srcId="{7A57FEAA-553A-4E47-A59E-1C8C77354BFE}" destId="{6CDAB494-FABF-7548-B1A9-52D165D8EB74}" srcOrd="14" destOrd="0" presId="urn:microsoft.com/office/officeart/2005/8/layout/cycle6"/>
  </dgm:cxnLst>
  <dgm:bg/>
  <dgm:whole>
    <a:ln w="571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F0CB97-7280-B94C-B4BD-7E05AF8768BF}" type="doc">
      <dgm:prSet loTypeId="urn:microsoft.com/office/officeart/2005/8/layout/hChevron3" loCatId="" qsTypeId="urn:microsoft.com/office/officeart/2005/8/quickstyle/simple1" qsCatId="simple" csTypeId="urn:microsoft.com/office/officeart/2005/8/colors/accent1_2" csCatId="accent1" phldr="1"/>
      <dgm:spPr/>
    </dgm:pt>
    <dgm:pt modelId="{28B0FF02-6190-824E-8D6D-B066298EB28E}">
      <dgm:prSet phldrT="[Text]" custT="1"/>
      <dgm:spPr>
        <a:solidFill>
          <a:srgbClr val="C00000"/>
        </a:solidFill>
      </dgm:spPr>
      <dgm:t>
        <a:bodyPr/>
        <a:lstStyle/>
        <a:p>
          <a:r>
            <a:rPr lang="en-GB" sz="1800"/>
            <a:t>Identify the problem:</a:t>
          </a:r>
        </a:p>
      </dgm:t>
    </dgm:pt>
    <dgm:pt modelId="{F6ECB68E-2820-554F-8D71-FC2CD8FF7E97}" type="parTrans" cxnId="{BF54FB7D-7945-134F-A263-D3975369009E}">
      <dgm:prSet/>
      <dgm:spPr/>
      <dgm:t>
        <a:bodyPr/>
        <a:lstStyle/>
        <a:p>
          <a:endParaRPr lang="en-GB"/>
        </a:p>
      </dgm:t>
    </dgm:pt>
    <dgm:pt modelId="{D43EBCDE-AB76-6B48-BEBB-F2D8BBFF3326}" type="sibTrans" cxnId="{BF54FB7D-7945-134F-A263-D3975369009E}">
      <dgm:prSet/>
      <dgm:spPr/>
      <dgm:t>
        <a:bodyPr/>
        <a:lstStyle/>
        <a:p>
          <a:endParaRPr lang="en-GB"/>
        </a:p>
      </dgm:t>
    </dgm:pt>
    <dgm:pt modelId="{393FBB90-D3C1-E24A-A8D1-58107F3FC908}">
      <dgm:prSet phldrT="[Text]" custT="1"/>
      <dgm:spPr>
        <a:solidFill>
          <a:schemeClr val="accent6">
            <a:lumMod val="75000"/>
          </a:schemeClr>
        </a:solidFill>
      </dgm:spPr>
      <dgm:t>
        <a:bodyPr/>
        <a:lstStyle/>
        <a:p>
          <a:r>
            <a:rPr lang="en-GB" sz="1800"/>
            <a:t>Synthesise the evidence</a:t>
          </a:r>
        </a:p>
      </dgm:t>
    </dgm:pt>
    <dgm:pt modelId="{E664F488-80ED-E646-BECA-B901954A9BDF}" type="parTrans" cxnId="{82F574A2-0637-8644-BA86-9583462FEC7C}">
      <dgm:prSet/>
      <dgm:spPr/>
      <dgm:t>
        <a:bodyPr/>
        <a:lstStyle/>
        <a:p>
          <a:endParaRPr lang="en-GB"/>
        </a:p>
      </dgm:t>
    </dgm:pt>
    <dgm:pt modelId="{21796E7E-5278-2C47-A5B6-562A111DC4EA}" type="sibTrans" cxnId="{82F574A2-0637-8644-BA86-9583462FEC7C}">
      <dgm:prSet/>
      <dgm:spPr/>
      <dgm:t>
        <a:bodyPr/>
        <a:lstStyle/>
        <a:p>
          <a:endParaRPr lang="en-GB"/>
        </a:p>
      </dgm:t>
    </dgm:pt>
    <dgm:pt modelId="{636C7559-A241-E44C-9FE8-98752B261B8B}">
      <dgm:prSet phldrT="[Text]" custT="1"/>
      <dgm:spPr>
        <a:solidFill>
          <a:srgbClr val="7030A0"/>
        </a:solidFill>
      </dgm:spPr>
      <dgm:t>
        <a:bodyPr/>
        <a:lstStyle/>
        <a:p>
          <a:r>
            <a:rPr lang="en-GB" sz="1800" i="0"/>
            <a:t>Design Intervention</a:t>
          </a:r>
        </a:p>
      </dgm:t>
    </dgm:pt>
    <dgm:pt modelId="{D866C643-6462-C14B-B4B7-A9FF753930B3}" type="parTrans" cxnId="{119D657E-F4DA-8849-A529-5889A4D59676}">
      <dgm:prSet/>
      <dgm:spPr/>
      <dgm:t>
        <a:bodyPr/>
        <a:lstStyle/>
        <a:p>
          <a:endParaRPr lang="en-GB"/>
        </a:p>
      </dgm:t>
    </dgm:pt>
    <dgm:pt modelId="{C6AE9769-D607-994A-BB34-A5C7576B043F}" type="sibTrans" cxnId="{119D657E-F4DA-8849-A529-5889A4D59676}">
      <dgm:prSet/>
      <dgm:spPr/>
      <dgm:t>
        <a:bodyPr/>
        <a:lstStyle/>
        <a:p>
          <a:endParaRPr lang="en-GB"/>
        </a:p>
      </dgm:t>
    </dgm:pt>
    <dgm:pt modelId="{67186BB3-9749-E245-B2EC-4C8089121EBF}">
      <dgm:prSet/>
      <dgm:spPr/>
      <dgm:t>
        <a:bodyPr/>
        <a:lstStyle/>
        <a:p>
          <a:endParaRPr lang="en-GB"/>
        </a:p>
      </dgm:t>
    </dgm:pt>
    <dgm:pt modelId="{3F316904-4534-E54C-A521-C00DDC9B5FFD}" type="parTrans" cxnId="{05945B0B-6F7A-734F-AD77-D7121FE009AB}">
      <dgm:prSet/>
      <dgm:spPr/>
      <dgm:t>
        <a:bodyPr/>
        <a:lstStyle/>
        <a:p>
          <a:endParaRPr lang="en-GB"/>
        </a:p>
      </dgm:t>
    </dgm:pt>
    <dgm:pt modelId="{791AED97-3677-974F-A7F6-E33FDCD906D5}" type="sibTrans" cxnId="{05945B0B-6F7A-734F-AD77-D7121FE009AB}">
      <dgm:prSet/>
      <dgm:spPr/>
      <dgm:t>
        <a:bodyPr/>
        <a:lstStyle/>
        <a:p>
          <a:endParaRPr lang="en-GB"/>
        </a:p>
      </dgm:t>
    </dgm:pt>
    <dgm:pt modelId="{0E8C75B9-4ABB-EF42-AEA8-6EB3610C526C}">
      <dgm:prSet/>
      <dgm:spPr>
        <a:solidFill>
          <a:schemeClr val="accent2">
            <a:lumMod val="75000"/>
          </a:schemeClr>
        </a:solidFill>
      </dgm:spPr>
      <dgm:t>
        <a:bodyPr/>
        <a:lstStyle/>
        <a:p>
          <a:endParaRPr lang="en-GB"/>
        </a:p>
      </dgm:t>
    </dgm:pt>
    <dgm:pt modelId="{430CDF1E-26E3-924C-98A0-80F42A22A868}" type="parTrans" cxnId="{A92BAE26-D35B-F04F-90BB-9F2CB5842CEE}">
      <dgm:prSet/>
      <dgm:spPr/>
      <dgm:t>
        <a:bodyPr/>
        <a:lstStyle/>
        <a:p>
          <a:endParaRPr lang="en-GB"/>
        </a:p>
      </dgm:t>
    </dgm:pt>
    <dgm:pt modelId="{1A0FBB5A-6837-714C-B365-DAC8016FD268}" type="sibTrans" cxnId="{A92BAE26-D35B-F04F-90BB-9F2CB5842CEE}">
      <dgm:prSet/>
      <dgm:spPr/>
      <dgm:t>
        <a:bodyPr/>
        <a:lstStyle/>
        <a:p>
          <a:endParaRPr lang="en-GB"/>
        </a:p>
      </dgm:t>
    </dgm:pt>
    <dgm:pt modelId="{263E1124-A13F-D345-8777-34A8CB88BD95}" type="pres">
      <dgm:prSet presAssocID="{24F0CB97-7280-B94C-B4BD-7E05AF8768BF}" presName="Name0" presStyleCnt="0">
        <dgm:presLayoutVars>
          <dgm:dir/>
          <dgm:resizeHandles val="exact"/>
        </dgm:presLayoutVars>
      </dgm:prSet>
      <dgm:spPr/>
    </dgm:pt>
    <dgm:pt modelId="{D993FF13-5239-974F-B5F3-8043BD3E0C5A}" type="pres">
      <dgm:prSet presAssocID="{28B0FF02-6190-824E-8D6D-B066298EB28E}" presName="parTxOnly" presStyleLbl="node1" presStyleIdx="0" presStyleCnt="5">
        <dgm:presLayoutVars>
          <dgm:bulletEnabled val="1"/>
        </dgm:presLayoutVars>
      </dgm:prSet>
      <dgm:spPr/>
    </dgm:pt>
    <dgm:pt modelId="{275700AA-632B-964C-9895-823553D5BAAE}" type="pres">
      <dgm:prSet presAssocID="{D43EBCDE-AB76-6B48-BEBB-F2D8BBFF3326}" presName="parSpace" presStyleCnt="0"/>
      <dgm:spPr/>
    </dgm:pt>
    <dgm:pt modelId="{28FAB648-3728-9643-A6CF-72CB0F40BA86}" type="pres">
      <dgm:prSet presAssocID="{393FBB90-D3C1-E24A-A8D1-58107F3FC908}" presName="parTxOnly" presStyleLbl="node1" presStyleIdx="1" presStyleCnt="5">
        <dgm:presLayoutVars>
          <dgm:bulletEnabled val="1"/>
        </dgm:presLayoutVars>
      </dgm:prSet>
      <dgm:spPr/>
    </dgm:pt>
    <dgm:pt modelId="{CA9C4041-4E12-574D-B48C-39D32C469D74}" type="pres">
      <dgm:prSet presAssocID="{21796E7E-5278-2C47-A5B6-562A111DC4EA}" presName="parSpace" presStyleCnt="0"/>
      <dgm:spPr/>
    </dgm:pt>
    <dgm:pt modelId="{C4561B64-BE8D-FB4F-9FE8-337914DD6853}" type="pres">
      <dgm:prSet presAssocID="{636C7559-A241-E44C-9FE8-98752B261B8B}" presName="parTxOnly" presStyleLbl="node1" presStyleIdx="2" presStyleCnt="5">
        <dgm:presLayoutVars>
          <dgm:bulletEnabled val="1"/>
        </dgm:presLayoutVars>
      </dgm:prSet>
      <dgm:spPr/>
    </dgm:pt>
    <dgm:pt modelId="{25EF2DD9-8047-3E4D-8859-8A84E25365FB}" type="pres">
      <dgm:prSet presAssocID="{C6AE9769-D607-994A-BB34-A5C7576B043F}" presName="parSpace" presStyleCnt="0"/>
      <dgm:spPr/>
    </dgm:pt>
    <dgm:pt modelId="{A717D417-7BCE-764E-B17A-9F9B6E28C246}" type="pres">
      <dgm:prSet presAssocID="{67186BB3-9749-E245-B2EC-4C8089121EBF}" presName="parTxOnly" presStyleLbl="node1" presStyleIdx="3" presStyleCnt="5">
        <dgm:presLayoutVars>
          <dgm:bulletEnabled val="1"/>
        </dgm:presLayoutVars>
      </dgm:prSet>
      <dgm:spPr/>
    </dgm:pt>
    <dgm:pt modelId="{D43C6048-42D5-5D4B-BA6E-4610EA3CCD30}" type="pres">
      <dgm:prSet presAssocID="{791AED97-3677-974F-A7F6-E33FDCD906D5}" presName="parSpace" presStyleCnt="0"/>
      <dgm:spPr/>
    </dgm:pt>
    <dgm:pt modelId="{398FC6FC-DAE9-A842-BF19-6476504BD41C}" type="pres">
      <dgm:prSet presAssocID="{0E8C75B9-4ABB-EF42-AEA8-6EB3610C526C}" presName="parTxOnly" presStyleLbl="node1" presStyleIdx="4" presStyleCnt="5">
        <dgm:presLayoutVars>
          <dgm:bulletEnabled val="1"/>
        </dgm:presLayoutVars>
      </dgm:prSet>
      <dgm:spPr/>
    </dgm:pt>
  </dgm:ptLst>
  <dgm:cxnLst>
    <dgm:cxn modelId="{05945B0B-6F7A-734F-AD77-D7121FE009AB}" srcId="{24F0CB97-7280-B94C-B4BD-7E05AF8768BF}" destId="{67186BB3-9749-E245-B2EC-4C8089121EBF}" srcOrd="3" destOrd="0" parTransId="{3F316904-4534-E54C-A521-C00DDC9B5FFD}" sibTransId="{791AED97-3677-974F-A7F6-E33FDCD906D5}"/>
    <dgm:cxn modelId="{A92BAE26-D35B-F04F-90BB-9F2CB5842CEE}" srcId="{24F0CB97-7280-B94C-B4BD-7E05AF8768BF}" destId="{0E8C75B9-4ABB-EF42-AEA8-6EB3610C526C}" srcOrd="4" destOrd="0" parTransId="{430CDF1E-26E3-924C-98A0-80F42A22A868}" sibTransId="{1A0FBB5A-6837-714C-B365-DAC8016FD268}"/>
    <dgm:cxn modelId="{6DF9A55F-21D4-8946-95EE-054D9ADA650F}" type="presOf" srcId="{0E8C75B9-4ABB-EF42-AEA8-6EB3610C526C}" destId="{398FC6FC-DAE9-A842-BF19-6476504BD41C}" srcOrd="0" destOrd="0" presId="urn:microsoft.com/office/officeart/2005/8/layout/hChevron3"/>
    <dgm:cxn modelId="{FF17C84B-5146-AC44-95E8-218DD3E64AD3}" type="presOf" srcId="{67186BB3-9749-E245-B2EC-4C8089121EBF}" destId="{A717D417-7BCE-764E-B17A-9F9B6E28C246}" srcOrd="0" destOrd="0" presId="urn:microsoft.com/office/officeart/2005/8/layout/hChevron3"/>
    <dgm:cxn modelId="{F3648056-0C37-CA45-BAB2-715A64EA61BE}" type="presOf" srcId="{393FBB90-D3C1-E24A-A8D1-58107F3FC908}" destId="{28FAB648-3728-9643-A6CF-72CB0F40BA86}" srcOrd="0" destOrd="0" presId="urn:microsoft.com/office/officeart/2005/8/layout/hChevron3"/>
    <dgm:cxn modelId="{C6742459-88FC-8143-B9A4-B0729B47CF46}" type="presOf" srcId="{636C7559-A241-E44C-9FE8-98752B261B8B}" destId="{C4561B64-BE8D-FB4F-9FE8-337914DD6853}" srcOrd="0" destOrd="0" presId="urn:microsoft.com/office/officeart/2005/8/layout/hChevron3"/>
    <dgm:cxn modelId="{BF54FB7D-7945-134F-A263-D3975369009E}" srcId="{24F0CB97-7280-B94C-B4BD-7E05AF8768BF}" destId="{28B0FF02-6190-824E-8D6D-B066298EB28E}" srcOrd="0" destOrd="0" parTransId="{F6ECB68E-2820-554F-8D71-FC2CD8FF7E97}" sibTransId="{D43EBCDE-AB76-6B48-BEBB-F2D8BBFF3326}"/>
    <dgm:cxn modelId="{119D657E-F4DA-8849-A529-5889A4D59676}" srcId="{24F0CB97-7280-B94C-B4BD-7E05AF8768BF}" destId="{636C7559-A241-E44C-9FE8-98752B261B8B}" srcOrd="2" destOrd="0" parTransId="{D866C643-6462-C14B-B4B7-A9FF753930B3}" sibTransId="{C6AE9769-D607-994A-BB34-A5C7576B043F}"/>
    <dgm:cxn modelId="{31BE8EA1-3510-9D49-861F-8B9BD22BFA22}" type="presOf" srcId="{24F0CB97-7280-B94C-B4BD-7E05AF8768BF}" destId="{263E1124-A13F-D345-8777-34A8CB88BD95}" srcOrd="0" destOrd="0" presId="urn:microsoft.com/office/officeart/2005/8/layout/hChevron3"/>
    <dgm:cxn modelId="{82F574A2-0637-8644-BA86-9583462FEC7C}" srcId="{24F0CB97-7280-B94C-B4BD-7E05AF8768BF}" destId="{393FBB90-D3C1-E24A-A8D1-58107F3FC908}" srcOrd="1" destOrd="0" parTransId="{E664F488-80ED-E646-BECA-B901954A9BDF}" sibTransId="{21796E7E-5278-2C47-A5B6-562A111DC4EA}"/>
    <dgm:cxn modelId="{5824E3E4-A2DF-A24B-AD41-0A765A179458}" type="presOf" srcId="{28B0FF02-6190-824E-8D6D-B066298EB28E}" destId="{D993FF13-5239-974F-B5F3-8043BD3E0C5A}" srcOrd="0" destOrd="0" presId="urn:microsoft.com/office/officeart/2005/8/layout/hChevron3"/>
    <dgm:cxn modelId="{75B2C5A4-97AB-4D44-943E-8B826DE461B9}" type="presParOf" srcId="{263E1124-A13F-D345-8777-34A8CB88BD95}" destId="{D993FF13-5239-974F-B5F3-8043BD3E0C5A}" srcOrd="0" destOrd="0" presId="urn:microsoft.com/office/officeart/2005/8/layout/hChevron3"/>
    <dgm:cxn modelId="{A1A0DA9C-F752-874E-95EE-79E0560167F9}" type="presParOf" srcId="{263E1124-A13F-D345-8777-34A8CB88BD95}" destId="{275700AA-632B-964C-9895-823553D5BAAE}" srcOrd="1" destOrd="0" presId="urn:microsoft.com/office/officeart/2005/8/layout/hChevron3"/>
    <dgm:cxn modelId="{7226EF37-4418-8646-861F-1F07F9E10AB3}" type="presParOf" srcId="{263E1124-A13F-D345-8777-34A8CB88BD95}" destId="{28FAB648-3728-9643-A6CF-72CB0F40BA86}" srcOrd="2" destOrd="0" presId="urn:microsoft.com/office/officeart/2005/8/layout/hChevron3"/>
    <dgm:cxn modelId="{1D4A257A-C7EB-8C45-B7DB-71C409A4D158}" type="presParOf" srcId="{263E1124-A13F-D345-8777-34A8CB88BD95}" destId="{CA9C4041-4E12-574D-B48C-39D32C469D74}" srcOrd="3" destOrd="0" presId="urn:microsoft.com/office/officeart/2005/8/layout/hChevron3"/>
    <dgm:cxn modelId="{390A7146-7950-8846-9368-99A233F53E42}" type="presParOf" srcId="{263E1124-A13F-D345-8777-34A8CB88BD95}" destId="{C4561B64-BE8D-FB4F-9FE8-337914DD6853}" srcOrd="4" destOrd="0" presId="urn:microsoft.com/office/officeart/2005/8/layout/hChevron3"/>
    <dgm:cxn modelId="{44EA736F-F8B8-BB46-BFF6-3621660C07F4}" type="presParOf" srcId="{263E1124-A13F-D345-8777-34A8CB88BD95}" destId="{25EF2DD9-8047-3E4D-8859-8A84E25365FB}" srcOrd="5" destOrd="0" presId="urn:microsoft.com/office/officeart/2005/8/layout/hChevron3"/>
    <dgm:cxn modelId="{DFEFAE0F-C48C-F24C-94A3-649464465691}" type="presParOf" srcId="{263E1124-A13F-D345-8777-34A8CB88BD95}" destId="{A717D417-7BCE-764E-B17A-9F9B6E28C246}" srcOrd="6" destOrd="0" presId="urn:microsoft.com/office/officeart/2005/8/layout/hChevron3"/>
    <dgm:cxn modelId="{F82E261A-EFBA-E84C-A939-00F6B22890C8}" type="presParOf" srcId="{263E1124-A13F-D345-8777-34A8CB88BD95}" destId="{D43C6048-42D5-5D4B-BA6E-4610EA3CCD30}" srcOrd="7" destOrd="0" presId="urn:microsoft.com/office/officeart/2005/8/layout/hChevron3"/>
    <dgm:cxn modelId="{1AD478F9-EB4A-034D-99B1-55C6FE94E087}" type="presParOf" srcId="{263E1124-A13F-D345-8777-34A8CB88BD95}" destId="{398FC6FC-DAE9-A842-BF19-6476504BD41C}"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4AE7023-7C04-4EBF-8B82-F647703CCE68}" type="doc">
      <dgm:prSet loTypeId="urn:microsoft.com/office/officeart/2005/8/layout/arrow2" loCatId="process" qsTypeId="urn:microsoft.com/office/officeart/2005/8/quickstyle/simple1" qsCatId="simple" csTypeId="urn:microsoft.com/office/officeart/2005/8/colors/accent1_2" csCatId="accent1" phldr="1"/>
      <dgm:spPr/>
    </dgm:pt>
    <dgm:pt modelId="{3A2D1EA2-ABAD-4182-B9B5-ED746B73CDEF}">
      <dgm:prSet phldrT="[Text]" phldr="0"/>
      <dgm:spPr/>
      <dgm:t>
        <a:bodyPr/>
        <a:lstStyle/>
        <a:p>
          <a:pPr rtl="0"/>
          <a:r>
            <a:rPr lang="en-US">
              <a:latin typeface="Arial Black" panose="020B0A04020102020204"/>
            </a:rPr>
            <a:t>Population data</a:t>
          </a:r>
          <a:endParaRPr lang="en-US"/>
        </a:p>
      </dgm:t>
    </dgm:pt>
    <dgm:pt modelId="{41E62E83-0D3A-41C4-97C2-45E71F4B86C3}" type="parTrans" cxnId="{1B920823-42C5-46AD-A4CA-9F7B18F384CB}">
      <dgm:prSet/>
      <dgm:spPr/>
    </dgm:pt>
    <dgm:pt modelId="{CD68FAB6-5DAC-4BB3-9115-DFE1A99BBAFB}" type="sibTrans" cxnId="{1B920823-42C5-46AD-A4CA-9F7B18F384CB}">
      <dgm:prSet/>
      <dgm:spPr/>
    </dgm:pt>
    <dgm:pt modelId="{A88B9A2D-7B98-4D13-99FB-A45B50D73A51}">
      <dgm:prSet phldrT="[Text]" phldr="0"/>
      <dgm:spPr/>
      <dgm:t>
        <a:bodyPr/>
        <a:lstStyle/>
        <a:p>
          <a:pPr rtl="0"/>
          <a:r>
            <a:rPr lang="en-US" b="1"/>
            <a:t>Local data </a:t>
          </a:r>
        </a:p>
      </dgm:t>
    </dgm:pt>
    <dgm:pt modelId="{E4DA8961-6A38-4C94-95FF-374140A44881}" type="parTrans" cxnId="{4E615AAF-8001-4DEF-9690-833F72FB1537}">
      <dgm:prSet/>
      <dgm:spPr/>
    </dgm:pt>
    <dgm:pt modelId="{E9EE67F7-EF24-4B00-9778-8D0CB1D6FE45}" type="sibTrans" cxnId="{4E615AAF-8001-4DEF-9690-833F72FB1537}">
      <dgm:prSet/>
      <dgm:spPr/>
    </dgm:pt>
    <dgm:pt modelId="{1C971CBF-F79F-4652-AB3A-CDF105227AA7}">
      <dgm:prSet phldrT="[Text]" phldr="0"/>
      <dgm:spPr/>
      <dgm:t>
        <a:bodyPr/>
        <a:lstStyle/>
        <a:p>
          <a:pPr rtl="0"/>
          <a:r>
            <a:rPr lang="en-US">
              <a:latin typeface="Arial Black" panose="020B0A04020102020204"/>
            </a:rPr>
            <a:t>Individual risk</a:t>
          </a:r>
          <a:endParaRPr lang="en-US"/>
        </a:p>
      </dgm:t>
    </dgm:pt>
    <dgm:pt modelId="{F1ABB911-25FA-435B-AB2C-E2230EB90118}" type="parTrans" cxnId="{B32496E2-AB35-4909-9311-1F29BC081E7E}">
      <dgm:prSet/>
      <dgm:spPr/>
    </dgm:pt>
    <dgm:pt modelId="{BC686341-326D-436A-AE21-394C78EE6A26}" type="sibTrans" cxnId="{B32496E2-AB35-4909-9311-1F29BC081E7E}">
      <dgm:prSet/>
      <dgm:spPr/>
    </dgm:pt>
    <dgm:pt modelId="{276D07AE-AC87-41A9-901A-D4704720F664}" type="pres">
      <dgm:prSet presAssocID="{A4AE7023-7C04-4EBF-8B82-F647703CCE68}" presName="arrowDiagram" presStyleCnt="0">
        <dgm:presLayoutVars>
          <dgm:chMax val="5"/>
          <dgm:dir/>
          <dgm:resizeHandles val="exact"/>
        </dgm:presLayoutVars>
      </dgm:prSet>
      <dgm:spPr/>
    </dgm:pt>
    <dgm:pt modelId="{199F3290-CDA1-4715-8312-8FFF0D5E6987}" type="pres">
      <dgm:prSet presAssocID="{A4AE7023-7C04-4EBF-8B82-F647703CCE68}" presName="arrow" presStyleLbl="bgShp" presStyleIdx="0" presStyleCnt="1"/>
      <dgm:spPr/>
    </dgm:pt>
    <dgm:pt modelId="{B39A7572-2F36-40AF-B856-4EC218D19E5D}" type="pres">
      <dgm:prSet presAssocID="{A4AE7023-7C04-4EBF-8B82-F647703CCE68}" presName="arrowDiagram3" presStyleCnt="0"/>
      <dgm:spPr/>
    </dgm:pt>
    <dgm:pt modelId="{1AA91F22-72F2-4A46-93E9-CE72D3754BCC}" type="pres">
      <dgm:prSet presAssocID="{3A2D1EA2-ABAD-4182-B9B5-ED746B73CDEF}" presName="bullet3a" presStyleLbl="node1" presStyleIdx="0" presStyleCnt="3"/>
      <dgm:spPr/>
    </dgm:pt>
    <dgm:pt modelId="{EE392012-9C6F-4EAA-B871-88DEDFE16F1F}" type="pres">
      <dgm:prSet presAssocID="{3A2D1EA2-ABAD-4182-B9B5-ED746B73CDEF}" presName="textBox3a" presStyleLbl="revTx" presStyleIdx="0" presStyleCnt="3">
        <dgm:presLayoutVars>
          <dgm:bulletEnabled val="1"/>
        </dgm:presLayoutVars>
      </dgm:prSet>
      <dgm:spPr/>
    </dgm:pt>
    <dgm:pt modelId="{F11A8B5E-6E2D-4A85-960A-8EBD52CF4BE1}" type="pres">
      <dgm:prSet presAssocID="{A88B9A2D-7B98-4D13-99FB-A45B50D73A51}" presName="bullet3b" presStyleLbl="node1" presStyleIdx="1" presStyleCnt="3"/>
      <dgm:spPr/>
    </dgm:pt>
    <dgm:pt modelId="{9867ADA7-C4D7-4CAB-BE6B-2CF247FD6E1B}" type="pres">
      <dgm:prSet presAssocID="{A88B9A2D-7B98-4D13-99FB-A45B50D73A51}" presName="textBox3b" presStyleLbl="revTx" presStyleIdx="1" presStyleCnt="3">
        <dgm:presLayoutVars>
          <dgm:bulletEnabled val="1"/>
        </dgm:presLayoutVars>
      </dgm:prSet>
      <dgm:spPr/>
    </dgm:pt>
    <dgm:pt modelId="{E6A9A254-D322-44E3-987E-35FDB5D35C23}" type="pres">
      <dgm:prSet presAssocID="{1C971CBF-F79F-4652-AB3A-CDF105227AA7}" presName="bullet3c" presStyleLbl="node1" presStyleIdx="2" presStyleCnt="3"/>
      <dgm:spPr/>
    </dgm:pt>
    <dgm:pt modelId="{47C9F2E1-B1C7-4F7D-A4A5-B722B66DF3B2}" type="pres">
      <dgm:prSet presAssocID="{1C971CBF-F79F-4652-AB3A-CDF105227AA7}" presName="textBox3c" presStyleLbl="revTx" presStyleIdx="2" presStyleCnt="3">
        <dgm:presLayoutVars>
          <dgm:bulletEnabled val="1"/>
        </dgm:presLayoutVars>
      </dgm:prSet>
      <dgm:spPr/>
    </dgm:pt>
  </dgm:ptLst>
  <dgm:cxnLst>
    <dgm:cxn modelId="{E1A35F1F-10B9-4D0A-B73E-664B2725D993}" type="presOf" srcId="{A4AE7023-7C04-4EBF-8B82-F647703CCE68}" destId="{276D07AE-AC87-41A9-901A-D4704720F664}" srcOrd="0" destOrd="0" presId="urn:microsoft.com/office/officeart/2005/8/layout/arrow2"/>
    <dgm:cxn modelId="{1B920823-42C5-46AD-A4CA-9F7B18F384CB}" srcId="{A4AE7023-7C04-4EBF-8B82-F647703CCE68}" destId="{3A2D1EA2-ABAD-4182-B9B5-ED746B73CDEF}" srcOrd="0" destOrd="0" parTransId="{41E62E83-0D3A-41C4-97C2-45E71F4B86C3}" sibTransId="{CD68FAB6-5DAC-4BB3-9115-DFE1A99BBAFB}"/>
    <dgm:cxn modelId="{8D96002C-4BD3-4D54-A768-548DAEA0A339}" type="presOf" srcId="{1C971CBF-F79F-4652-AB3A-CDF105227AA7}" destId="{47C9F2E1-B1C7-4F7D-A4A5-B722B66DF3B2}" srcOrd="0" destOrd="0" presId="urn:microsoft.com/office/officeart/2005/8/layout/arrow2"/>
    <dgm:cxn modelId="{4E615AAF-8001-4DEF-9690-833F72FB1537}" srcId="{A4AE7023-7C04-4EBF-8B82-F647703CCE68}" destId="{A88B9A2D-7B98-4D13-99FB-A45B50D73A51}" srcOrd="1" destOrd="0" parTransId="{E4DA8961-6A38-4C94-95FF-374140A44881}" sibTransId="{E9EE67F7-EF24-4B00-9778-8D0CB1D6FE45}"/>
    <dgm:cxn modelId="{35C2B9B1-5D25-4BC3-BE8C-870C8ABE51ED}" type="presOf" srcId="{3A2D1EA2-ABAD-4182-B9B5-ED746B73CDEF}" destId="{EE392012-9C6F-4EAA-B871-88DEDFE16F1F}" srcOrd="0" destOrd="0" presId="urn:microsoft.com/office/officeart/2005/8/layout/arrow2"/>
    <dgm:cxn modelId="{766558C1-5320-4689-8CA8-0D84E1E12571}" type="presOf" srcId="{A88B9A2D-7B98-4D13-99FB-A45B50D73A51}" destId="{9867ADA7-C4D7-4CAB-BE6B-2CF247FD6E1B}" srcOrd="0" destOrd="0" presId="urn:microsoft.com/office/officeart/2005/8/layout/arrow2"/>
    <dgm:cxn modelId="{B32496E2-AB35-4909-9311-1F29BC081E7E}" srcId="{A4AE7023-7C04-4EBF-8B82-F647703CCE68}" destId="{1C971CBF-F79F-4652-AB3A-CDF105227AA7}" srcOrd="2" destOrd="0" parTransId="{F1ABB911-25FA-435B-AB2C-E2230EB90118}" sibTransId="{BC686341-326D-436A-AE21-394C78EE6A26}"/>
    <dgm:cxn modelId="{E12A3E7D-367E-4025-9762-A1C8B310D4FD}" type="presParOf" srcId="{276D07AE-AC87-41A9-901A-D4704720F664}" destId="{199F3290-CDA1-4715-8312-8FFF0D5E6987}" srcOrd="0" destOrd="0" presId="urn:microsoft.com/office/officeart/2005/8/layout/arrow2"/>
    <dgm:cxn modelId="{E18CD40C-61B0-453B-83A4-46E7191AC38F}" type="presParOf" srcId="{276D07AE-AC87-41A9-901A-D4704720F664}" destId="{B39A7572-2F36-40AF-B856-4EC218D19E5D}" srcOrd="1" destOrd="0" presId="urn:microsoft.com/office/officeart/2005/8/layout/arrow2"/>
    <dgm:cxn modelId="{F6DEB417-52A3-4235-8AE7-3B7952F7D65F}" type="presParOf" srcId="{B39A7572-2F36-40AF-B856-4EC218D19E5D}" destId="{1AA91F22-72F2-4A46-93E9-CE72D3754BCC}" srcOrd="0" destOrd="0" presId="urn:microsoft.com/office/officeart/2005/8/layout/arrow2"/>
    <dgm:cxn modelId="{E957953C-3438-4ABE-A09E-4C2E559E7442}" type="presParOf" srcId="{B39A7572-2F36-40AF-B856-4EC218D19E5D}" destId="{EE392012-9C6F-4EAA-B871-88DEDFE16F1F}" srcOrd="1" destOrd="0" presId="urn:microsoft.com/office/officeart/2005/8/layout/arrow2"/>
    <dgm:cxn modelId="{C135A432-ED6C-408E-8873-5A2E1888B8A7}" type="presParOf" srcId="{B39A7572-2F36-40AF-B856-4EC218D19E5D}" destId="{F11A8B5E-6E2D-4A85-960A-8EBD52CF4BE1}" srcOrd="2" destOrd="0" presId="urn:microsoft.com/office/officeart/2005/8/layout/arrow2"/>
    <dgm:cxn modelId="{C50502CA-4BDD-45A9-AF76-672877A7842C}" type="presParOf" srcId="{B39A7572-2F36-40AF-B856-4EC218D19E5D}" destId="{9867ADA7-C4D7-4CAB-BE6B-2CF247FD6E1B}" srcOrd="3" destOrd="0" presId="urn:microsoft.com/office/officeart/2005/8/layout/arrow2"/>
    <dgm:cxn modelId="{86EE86E6-3EF3-467D-AF08-4438D315E68C}" type="presParOf" srcId="{B39A7572-2F36-40AF-B856-4EC218D19E5D}" destId="{E6A9A254-D322-44E3-987E-35FDB5D35C23}" srcOrd="4" destOrd="0" presId="urn:microsoft.com/office/officeart/2005/8/layout/arrow2"/>
    <dgm:cxn modelId="{4602D8BF-A619-4D1D-8BB4-D5CDFB9356C9}" type="presParOf" srcId="{B39A7572-2F36-40AF-B856-4EC218D19E5D}" destId="{47C9F2E1-B1C7-4F7D-A4A5-B722B66DF3B2}"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AE7023-7C04-4EBF-8B82-F647703CCE68}" type="doc">
      <dgm:prSet loTypeId="urn:microsoft.com/office/officeart/2005/8/layout/arrow2" loCatId="process" qsTypeId="urn:microsoft.com/office/officeart/2005/8/quickstyle/simple1" qsCatId="simple" csTypeId="urn:microsoft.com/office/officeart/2005/8/colors/accent1_2" csCatId="accent1" phldr="1"/>
      <dgm:spPr/>
    </dgm:pt>
    <dgm:pt modelId="{3A2D1EA2-ABAD-4182-B9B5-ED746B73CDEF}">
      <dgm:prSet phldrT="[Text]" phldr="0"/>
      <dgm:spPr/>
      <dgm:t>
        <a:bodyPr/>
        <a:lstStyle/>
        <a:p>
          <a:pPr rtl="0"/>
          <a:r>
            <a:rPr lang="en-US">
              <a:latin typeface="Arial Black" panose="020B0A04020102020204"/>
            </a:rPr>
            <a:t>Population data</a:t>
          </a:r>
          <a:endParaRPr lang="en-US"/>
        </a:p>
      </dgm:t>
    </dgm:pt>
    <dgm:pt modelId="{41E62E83-0D3A-41C4-97C2-45E71F4B86C3}" type="parTrans" cxnId="{1B920823-42C5-46AD-A4CA-9F7B18F384CB}">
      <dgm:prSet/>
      <dgm:spPr/>
    </dgm:pt>
    <dgm:pt modelId="{CD68FAB6-5DAC-4BB3-9115-DFE1A99BBAFB}" type="sibTrans" cxnId="{1B920823-42C5-46AD-A4CA-9F7B18F384CB}">
      <dgm:prSet/>
      <dgm:spPr/>
    </dgm:pt>
    <dgm:pt modelId="{A88B9A2D-7B98-4D13-99FB-A45B50D73A51}">
      <dgm:prSet phldrT="[Text]" phldr="0"/>
      <dgm:spPr/>
      <dgm:t>
        <a:bodyPr/>
        <a:lstStyle/>
        <a:p>
          <a:pPr rtl="0"/>
          <a:r>
            <a:rPr lang="en-US" b="1"/>
            <a:t>Local data </a:t>
          </a:r>
        </a:p>
      </dgm:t>
    </dgm:pt>
    <dgm:pt modelId="{E4DA8961-6A38-4C94-95FF-374140A44881}" type="parTrans" cxnId="{4E615AAF-8001-4DEF-9690-833F72FB1537}">
      <dgm:prSet/>
      <dgm:spPr/>
    </dgm:pt>
    <dgm:pt modelId="{E9EE67F7-EF24-4B00-9778-8D0CB1D6FE45}" type="sibTrans" cxnId="{4E615AAF-8001-4DEF-9690-833F72FB1537}">
      <dgm:prSet/>
      <dgm:spPr/>
    </dgm:pt>
    <dgm:pt modelId="{1C971CBF-F79F-4652-AB3A-CDF105227AA7}">
      <dgm:prSet phldrT="[Text]" phldr="0"/>
      <dgm:spPr/>
      <dgm:t>
        <a:bodyPr/>
        <a:lstStyle/>
        <a:p>
          <a:pPr rtl="0"/>
          <a:r>
            <a:rPr lang="en-US">
              <a:latin typeface="Arial Black" panose="020B0A04020102020204"/>
            </a:rPr>
            <a:t>Individual risk</a:t>
          </a:r>
          <a:endParaRPr lang="en-US"/>
        </a:p>
      </dgm:t>
    </dgm:pt>
    <dgm:pt modelId="{F1ABB911-25FA-435B-AB2C-E2230EB90118}" type="parTrans" cxnId="{B32496E2-AB35-4909-9311-1F29BC081E7E}">
      <dgm:prSet/>
      <dgm:spPr/>
    </dgm:pt>
    <dgm:pt modelId="{BC686341-326D-436A-AE21-394C78EE6A26}" type="sibTrans" cxnId="{B32496E2-AB35-4909-9311-1F29BC081E7E}">
      <dgm:prSet/>
      <dgm:spPr/>
    </dgm:pt>
    <dgm:pt modelId="{276D07AE-AC87-41A9-901A-D4704720F664}" type="pres">
      <dgm:prSet presAssocID="{A4AE7023-7C04-4EBF-8B82-F647703CCE68}" presName="arrowDiagram" presStyleCnt="0">
        <dgm:presLayoutVars>
          <dgm:chMax val="5"/>
          <dgm:dir/>
          <dgm:resizeHandles val="exact"/>
        </dgm:presLayoutVars>
      </dgm:prSet>
      <dgm:spPr/>
    </dgm:pt>
    <dgm:pt modelId="{199F3290-CDA1-4715-8312-8FFF0D5E6987}" type="pres">
      <dgm:prSet presAssocID="{A4AE7023-7C04-4EBF-8B82-F647703CCE68}" presName="arrow" presStyleLbl="bgShp" presStyleIdx="0" presStyleCnt="1"/>
      <dgm:spPr/>
    </dgm:pt>
    <dgm:pt modelId="{B39A7572-2F36-40AF-B856-4EC218D19E5D}" type="pres">
      <dgm:prSet presAssocID="{A4AE7023-7C04-4EBF-8B82-F647703CCE68}" presName="arrowDiagram3" presStyleCnt="0"/>
      <dgm:spPr/>
    </dgm:pt>
    <dgm:pt modelId="{1AA91F22-72F2-4A46-93E9-CE72D3754BCC}" type="pres">
      <dgm:prSet presAssocID="{3A2D1EA2-ABAD-4182-B9B5-ED746B73CDEF}" presName="bullet3a" presStyleLbl="node1" presStyleIdx="0" presStyleCnt="3"/>
      <dgm:spPr/>
    </dgm:pt>
    <dgm:pt modelId="{EE392012-9C6F-4EAA-B871-88DEDFE16F1F}" type="pres">
      <dgm:prSet presAssocID="{3A2D1EA2-ABAD-4182-B9B5-ED746B73CDEF}" presName="textBox3a" presStyleLbl="revTx" presStyleIdx="0" presStyleCnt="3">
        <dgm:presLayoutVars>
          <dgm:bulletEnabled val="1"/>
        </dgm:presLayoutVars>
      </dgm:prSet>
      <dgm:spPr/>
    </dgm:pt>
    <dgm:pt modelId="{F11A8B5E-6E2D-4A85-960A-8EBD52CF4BE1}" type="pres">
      <dgm:prSet presAssocID="{A88B9A2D-7B98-4D13-99FB-A45B50D73A51}" presName="bullet3b" presStyleLbl="node1" presStyleIdx="1" presStyleCnt="3"/>
      <dgm:spPr/>
    </dgm:pt>
    <dgm:pt modelId="{9867ADA7-C4D7-4CAB-BE6B-2CF247FD6E1B}" type="pres">
      <dgm:prSet presAssocID="{A88B9A2D-7B98-4D13-99FB-A45B50D73A51}" presName="textBox3b" presStyleLbl="revTx" presStyleIdx="1" presStyleCnt="3">
        <dgm:presLayoutVars>
          <dgm:bulletEnabled val="1"/>
        </dgm:presLayoutVars>
      </dgm:prSet>
      <dgm:spPr/>
    </dgm:pt>
    <dgm:pt modelId="{E6A9A254-D322-44E3-987E-35FDB5D35C23}" type="pres">
      <dgm:prSet presAssocID="{1C971CBF-F79F-4652-AB3A-CDF105227AA7}" presName="bullet3c" presStyleLbl="node1" presStyleIdx="2" presStyleCnt="3"/>
      <dgm:spPr/>
    </dgm:pt>
    <dgm:pt modelId="{47C9F2E1-B1C7-4F7D-A4A5-B722B66DF3B2}" type="pres">
      <dgm:prSet presAssocID="{1C971CBF-F79F-4652-AB3A-CDF105227AA7}" presName="textBox3c" presStyleLbl="revTx" presStyleIdx="2" presStyleCnt="3">
        <dgm:presLayoutVars>
          <dgm:bulletEnabled val="1"/>
        </dgm:presLayoutVars>
      </dgm:prSet>
      <dgm:spPr/>
    </dgm:pt>
  </dgm:ptLst>
  <dgm:cxnLst>
    <dgm:cxn modelId="{E1A35F1F-10B9-4D0A-B73E-664B2725D993}" type="presOf" srcId="{A4AE7023-7C04-4EBF-8B82-F647703CCE68}" destId="{276D07AE-AC87-41A9-901A-D4704720F664}" srcOrd="0" destOrd="0" presId="urn:microsoft.com/office/officeart/2005/8/layout/arrow2"/>
    <dgm:cxn modelId="{1B920823-42C5-46AD-A4CA-9F7B18F384CB}" srcId="{A4AE7023-7C04-4EBF-8B82-F647703CCE68}" destId="{3A2D1EA2-ABAD-4182-B9B5-ED746B73CDEF}" srcOrd="0" destOrd="0" parTransId="{41E62E83-0D3A-41C4-97C2-45E71F4B86C3}" sibTransId="{CD68FAB6-5DAC-4BB3-9115-DFE1A99BBAFB}"/>
    <dgm:cxn modelId="{8D96002C-4BD3-4D54-A768-548DAEA0A339}" type="presOf" srcId="{1C971CBF-F79F-4652-AB3A-CDF105227AA7}" destId="{47C9F2E1-B1C7-4F7D-A4A5-B722B66DF3B2}" srcOrd="0" destOrd="0" presId="urn:microsoft.com/office/officeart/2005/8/layout/arrow2"/>
    <dgm:cxn modelId="{4E615AAF-8001-4DEF-9690-833F72FB1537}" srcId="{A4AE7023-7C04-4EBF-8B82-F647703CCE68}" destId="{A88B9A2D-7B98-4D13-99FB-A45B50D73A51}" srcOrd="1" destOrd="0" parTransId="{E4DA8961-6A38-4C94-95FF-374140A44881}" sibTransId="{E9EE67F7-EF24-4B00-9778-8D0CB1D6FE45}"/>
    <dgm:cxn modelId="{35C2B9B1-5D25-4BC3-BE8C-870C8ABE51ED}" type="presOf" srcId="{3A2D1EA2-ABAD-4182-B9B5-ED746B73CDEF}" destId="{EE392012-9C6F-4EAA-B871-88DEDFE16F1F}" srcOrd="0" destOrd="0" presId="urn:microsoft.com/office/officeart/2005/8/layout/arrow2"/>
    <dgm:cxn modelId="{766558C1-5320-4689-8CA8-0D84E1E12571}" type="presOf" srcId="{A88B9A2D-7B98-4D13-99FB-A45B50D73A51}" destId="{9867ADA7-C4D7-4CAB-BE6B-2CF247FD6E1B}" srcOrd="0" destOrd="0" presId="urn:microsoft.com/office/officeart/2005/8/layout/arrow2"/>
    <dgm:cxn modelId="{B32496E2-AB35-4909-9311-1F29BC081E7E}" srcId="{A4AE7023-7C04-4EBF-8B82-F647703CCE68}" destId="{1C971CBF-F79F-4652-AB3A-CDF105227AA7}" srcOrd="2" destOrd="0" parTransId="{F1ABB911-25FA-435B-AB2C-E2230EB90118}" sibTransId="{BC686341-326D-436A-AE21-394C78EE6A26}"/>
    <dgm:cxn modelId="{E12A3E7D-367E-4025-9762-A1C8B310D4FD}" type="presParOf" srcId="{276D07AE-AC87-41A9-901A-D4704720F664}" destId="{199F3290-CDA1-4715-8312-8FFF0D5E6987}" srcOrd="0" destOrd="0" presId="urn:microsoft.com/office/officeart/2005/8/layout/arrow2"/>
    <dgm:cxn modelId="{E18CD40C-61B0-453B-83A4-46E7191AC38F}" type="presParOf" srcId="{276D07AE-AC87-41A9-901A-D4704720F664}" destId="{B39A7572-2F36-40AF-B856-4EC218D19E5D}" srcOrd="1" destOrd="0" presId="urn:microsoft.com/office/officeart/2005/8/layout/arrow2"/>
    <dgm:cxn modelId="{F6DEB417-52A3-4235-8AE7-3B7952F7D65F}" type="presParOf" srcId="{B39A7572-2F36-40AF-B856-4EC218D19E5D}" destId="{1AA91F22-72F2-4A46-93E9-CE72D3754BCC}" srcOrd="0" destOrd="0" presId="urn:microsoft.com/office/officeart/2005/8/layout/arrow2"/>
    <dgm:cxn modelId="{E957953C-3438-4ABE-A09E-4C2E559E7442}" type="presParOf" srcId="{B39A7572-2F36-40AF-B856-4EC218D19E5D}" destId="{EE392012-9C6F-4EAA-B871-88DEDFE16F1F}" srcOrd="1" destOrd="0" presId="urn:microsoft.com/office/officeart/2005/8/layout/arrow2"/>
    <dgm:cxn modelId="{C135A432-ED6C-408E-8873-5A2E1888B8A7}" type="presParOf" srcId="{B39A7572-2F36-40AF-B856-4EC218D19E5D}" destId="{F11A8B5E-6E2D-4A85-960A-8EBD52CF4BE1}" srcOrd="2" destOrd="0" presId="urn:microsoft.com/office/officeart/2005/8/layout/arrow2"/>
    <dgm:cxn modelId="{C50502CA-4BDD-45A9-AF76-672877A7842C}" type="presParOf" srcId="{B39A7572-2F36-40AF-B856-4EC218D19E5D}" destId="{9867ADA7-C4D7-4CAB-BE6B-2CF247FD6E1B}" srcOrd="3" destOrd="0" presId="urn:microsoft.com/office/officeart/2005/8/layout/arrow2"/>
    <dgm:cxn modelId="{86EE86E6-3EF3-467D-AF08-4438D315E68C}" type="presParOf" srcId="{B39A7572-2F36-40AF-B856-4EC218D19E5D}" destId="{E6A9A254-D322-44E3-987E-35FDB5D35C23}" srcOrd="4" destOrd="0" presId="urn:microsoft.com/office/officeart/2005/8/layout/arrow2"/>
    <dgm:cxn modelId="{4602D8BF-A619-4D1D-8BB4-D5CDFB9356C9}" type="presParOf" srcId="{B39A7572-2F36-40AF-B856-4EC218D19E5D}" destId="{47C9F2E1-B1C7-4F7D-A4A5-B722B66DF3B2}"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AE7023-7C04-4EBF-8B82-F647703CCE68}" type="doc">
      <dgm:prSet loTypeId="urn:microsoft.com/office/officeart/2005/8/layout/arrow2" loCatId="process" qsTypeId="urn:microsoft.com/office/officeart/2005/8/quickstyle/simple1" qsCatId="simple" csTypeId="urn:microsoft.com/office/officeart/2005/8/colors/accent1_2" csCatId="accent1" phldr="1"/>
      <dgm:spPr/>
    </dgm:pt>
    <dgm:pt modelId="{3A2D1EA2-ABAD-4182-B9B5-ED746B73CDEF}">
      <dgm:prSet phldrT="[Text]" phldr="0"/>
      <dgm:spPr/>
      <dgm:t>
        <a:bodyPr/>
        <a:lstStyle/>
        <a:p>
          <a:pPr rtl="0"/>
          <a:r>
            <a:rPr lang="en-US">
              <a:latin typeface="Arial Black" panose="020B0A04020102020204"/>
            </a:rPr>
            <a:t>Population data</a:t>
          </a:r>
          <a:endParaRPr lang="en-US"/>
        </a:p>
      </dgm:t>
    </dgm:pt>
    <dgm:pt modelId="{41E62E83-0D3A-41C4-97C2-45E71F4B86C3}" type="parTrans" cxnId="{1B920823-42C5-46AD-A4CA-9F7B18F384CB}">
      <dgm:prSet/>
      <dgm:spPr/>
    </dgm:pt>
    <dgm:pt modelId="{CD68FAB6-5DAC-4BB3-9115-DFE1A99BBAFB}" type="sibTrans" cxnId="{1B920823-42C5-46AD-A4CA-9F7B18F384CB}">
      <dgm:prSet/>
      <dgm:spPr/>
    </dgm:pt>
    <dgm:pt modelId="{A88B9A2D-7B98-4D13-99FB-A45B50D73A51}">
      <dgm:prSet phldrT="[Text]" phldr="0"/>
      <dgm:spPr/>
      <dgm:t>
        <a:bodyPr/>
        <a:lstStyle/>
        <a:p>
          <a:pPr rtl="0"/>
          <a:r>
            <a:rPr lang="en-US" b="1"/>
            <a:t>Local data </a:t>
          </a:r>
        </a:p>
      </dgm:t>
    </dgm:pt>
    <dgm:pt modelId="{E4DA8961-6A38-4C94-95FF-374140A44881}" type="parTrans" cxnId="{4E615AAF-8001-4DEF-9690-833F72FB1537}">
      <dgm:prSet/>
      <dgm:spPr/>
    </dgm:pt>
    <dgm:pt modelId="{E9EE67F7-EF24-4B00-9778-8D0CB1D6FE45}" type="sibTrans" cxnId="{4E615AAF-8001-4DEF-9690-833F72FB1537}">
      <dgm:prSet/>
      <dgm:spPr/>
    </dgm:pt>
    <dgm:pt modelId="{1C971CBF-F79F-4652-AB3A-CDF105227AA7}">
      <dgm:prSet phldrT="[Text]" phldr="0"/>
      <dgm:spPr/>
      <dgm:t>
        <a:bodyPr/>
        <a:lstStyle/>
        <a:p>
          <a:pPr rtl="0"/>
          <a:r>
            <a:rPr lang="en-US">
              <a:latin typeface="Arial Black" panose="020B0A04020102020204"/>
            </a:rPr>
            <a:t>Individual risk</a:t>
          </a:r>
          <a:endParaRPr lang="en-US"/>
        </a:p>
      </dgm:t>
    </dgm:pt>
    <dgm:pt modelId="{F1ABB911-25FA-435B-AB2C-E2230EB90118}" type="parTrans" cxnId="{B32496E2-AB35-4909-9311-1F29BC081E7E}">
      <dgm:prSet/>
      <dgm:spPr/>
    </dgm:pt>
    <dgm:pt modelId="{BC686341-326D-436A-AE21-394C78EE6A26}" type="sibTrans" cxnId="{B32496E2-AB35-4909-9311-1F29BC081E7E}">
      <dgm:prSet/>
      <dgm:spPr/>
    </dgm:pt>
    <dgm:pt modelId="{276D07AE-AC87-41A9-901A-D4704720F664}" type="pres">
      <dgm:prSet presAssocID="{A4AE7023-7C04-4EBF-8B82-F647703CCE68}" presName="arrowDiagram" presStyleCnt="0">
        <dgm:presLayoutVars>
          <dgm:chMax val="5"/>
          <dgm:dir/>
          <dgm:resizeHandles val="exact"/>
        </dgm:presLayoutVars>
      </dgm:prSet>
      <dgm:spPr/>
    </dgm:pt>
    <dgm:pt modelId="{199F3290-CDA1-4715-8312-8FFF0D5E6987}" type="pres">
      <dgm:prSet presAssocID="{A4AE7023-7C04-4EBF-8B82-F647703CCE68}" presName="arrow" presStyleLbl="bgShp" presStyleIdx="0" presStyleCnt="1"/>
      <dgm:spPr/>
    </dgm:pt>
    <dgm:pt modelId="{B39A7572-2F36-40AF-B856-4EC218D19E5D}" type="pres">
      <dgm:prSet presAssocID="{A4AE7023-7C04-4EBF-8B82-F647703CCE68}" presName="arrowDiagram3" presStyleCnt="0"/>
      <dgm:spPr/>
    </dgm:pt>
    <dgm:pt modelId="{1AA91F22-72F2-4A46-93E9-CE72D3754BCC}" type="pres">
      <dgm:prSet presAssocID="{3A2D1EA2-ABAD-4182-B9B5-ED746B73CDEF}" presName="bullet3a" presStyleLbl="node1" presStyleIdx="0" presStyleCnt="3"/>
      <dgm:spPr/>
    </dgm:pt>
    <dgm:pt modelId="{EE392012-9C6F-4EAA-B871-88DEDFE16F1F}" type="pres">
      <dgm:prSet presAssocID="{3A2D1EA2-ABAD-4182-B9B5-ED746B73CDEF}" presName="textBox3a" presStyleLbl="revTx" presStyleIdx="0" presStyleCnt="3">
        <dgm:presLayoutVars>
          <dgm:bulletEnabled val="1"/>
        </dgm:presLayoutVars>
      </dgm:prSet>
      <dgm:spPr/>
    </dgm:pt>
    <dgm:pt modelId="{F11A8B5E-6E2D-4A85-960A-8EBD52CF4BE1}" type="pres">
      <dgm:prSet presAssocID="{A88B9A2D-7B98-4D13-99FB-A45B50D73A51}" presName="bullet3b" presStyleLbl="node1" presStyleIdx="1" presStyleCnt="3"/>
      <dgm:spPr/>
    </dgm:pt>
    <dgm:pt modelId="{9867ADA7-C4D7-4CAB-BE6B-2CF247FD6E1B}" type="pres">
      <dgm:prSet presAssocID="{A88B9A2D-7B98-4D13-99FB-A45B50D73A51}" presName="textBox3b" presStyleLbl="revTx" presStyleIdx="1" presStyleCnt="3">
        <dgm:presLayoutVars>
          <dgm:bulletEnabled val="1"/>
        </dgm:presLayoutVars>
      </dgm:prSet>
      <dgm:spPr/>
    </dgm:pt>
    <dgm:pt modelId="{E6A9A254-D322-44E3-987E-35FDB5D35C23}" type="pres">
      <dgm:prSet presAssocID="{1C971CBF-F79F-4652-AB3A-CDF105227AA7}" presName="bullet3c" presStyleLbl="node1" presStyleIdx="2" presStyleCnt="3"/>
      <dgm:spPr/>
    </dgm:pt>
    <dgm:pt modelId="{47C9F2E1-B1C7-4F7D-A4A5-B722B66DF3B2}" type="pres">
      <dgm:prSet presAssocID="{1C971CBF-F79F-4652-AB3A-CDF105227AA7}" presName="textBox3c" presStyleLbl="revTx" presStyleIdx="2" presStyleCnt="3">
        <dgm:presLayoutVars>
          <dgm:bulletEnabled val="1"/>
        </dgm:presLayoutVars>
      </dgm:prSet>
      <dgm:spPr/>
    </dgm:pt>
  </dgm:ptLst>
  <dgm:cxnLst>
    <dgm:cxn modelId="{E1A35F1F-10B9-4D0A-B73E-664B2725D993}" type="presOf" srcId="{A4AE7023-7C04-4EBF-8B82-F647703CCE68}" destId="{276D07AE-AC87-41A9-901A-D4704720F664}" srcOrd="0" destOrd="0" presId="urn:microsoft.com/office/officeart/2005/8/layout/arrow2"/>
    <dgm:cxn modelId="{1B920823-42C5-46AD-A4CA-9F7B18F384CB}" srcId="{A4AE7023-7C04-4EBF-8B82-F647703CCE68}" destId="{3A2D1EA2-ABAD-4182-B9B5-ED746B73CDEF}" srcOrd="0" destOrd="0" parTransId="{41E62E83-0D3A-41C4-97C2-45E71F4B86C3}" sibTransId="{CD68FAB6-5DAC-4BB3-9115-DFE1A99BBAFB}"/>
    <dgm:cxn modelId="{8D96002C-4BD3-4D54-A768-548DAEA0A339}" type="presOf" srcId="{1C971CBF-F79F-4652-AB3A-CDF105227AA7}" destId="{47C9F2E1-B1C7-4F7D-A4A5-B722B66DF3B2}" srcOrd="0" destOrd="0" presId="urn:microsoft.com/office/officeart/2005/8/layout/arrow2"/>
    <dgm:cxn modelId="{4E615AAF-8001-4DEF-9690-833F72FB1537}" srcId="{A4AE7023-7C04-4EBF-8B82-F647703CCE68}" destId="{A88B9A2D-7B98-4D13-99FB-A45B50D73A51}" srcOrd="1" destOrd="0" parTransId="{E4DA8961-6A38-4C94-95FF-374140A44881}" sibTransId="{E9EE67F7-EF24-4B00-9778-8D0CB1D6FE45}"/>
    <dgm:cxn modelId="{35C2B9B1-5D25-4BC3-BE8C-870C8ABE51ED}" type="presOf" srcId="{3A2D1EA2-ABAD-4182-B9B5-ED746B73CDEF}" destId="{EE392012-9C6F-4EAA-B871-88DEDFE16F1F}" srcOrd="0" destOrd="0" presId="urn:microsoft.com/office/officeart/2005/8/layout/arrow2"/>
    <dgm:cxn modelId="{766558C1-5320-4689-8CA8-0D84E1E12571}" type="presOf" srcId="{A88B9A2D-7B98-4D13-99FB-A45B50D73A51}" destId="{9867ADA7-C4D7-4CAB-BE6B-2CF247FD6E1B}" srcOrd="0" destOrd="0" presId="urn:microsoft.com/office/officeart/2005/8/layout/arrow2"/>
    <dgm:cxn modelId="{B32496E2-AB35-4909-9311-1F29BC081E7E}" srcId="{A4AE7023-7C04-4EBF-8B82-F647703CCE68}" destId="{1C971CBF-F79F-4652-AB3A-CDF105227AA7}" srcOrd="2" destOrd="0" parTransId="{F1ABB911-25FA-435B-AB2C-E2230EB90118}" sibTransId="{BC686341-326D-436A-AE21-394C78EE6A26}"/>
    <dgm:cxn modelId="{E12A3E7D-367E-4025-9762-A1C8B310D4FD}" type="presParOf" srcId="{276D07AE-AC87-41A9-901A-D4704720F664}" destId="{199F3290-CDA1-4715-8312-8FFF0D5E6987}" srcOrd="0" destOrd="0" presId="urn:microsoft.com/office/officeart/2005/8/layout/arrow2"/>
    <dgm:cxn modelId="{E18CD40C-61B0-453B-83A4-46E7191AC38F}" type="presParOf" srcId="{276D07AE-AC87-41A9-901A-D4704720F664}" destId="{B39A7572-2F36-40AF-B856-4EC218D19E5D}" srcOrd="1" destOrd="0" presId="urn:microsoft.com/office/officeart/2005/8/layout/arrow2"/>
    <dgm:cxn modelId="{F6DEB417-52A3-4235-8AE7-3B7952F7D65F}" type="presParOf" srcId="{B39A7572-2F36-40AF-B856-4EC218D19E5D}" destId="{1AA91F22-72F2-4A46-93E9-CE72D3754BCC}" srcOrd="0" destOrd="0" presId="urn:microsoft.com/office/officeart/2005/8/layout/arrow2"/>
    <dgm:cxn modelId="{E957953C-3438-4ABE-A09E-4C2E559E7442}" type="presParOf" srcId="{B39A7572-2F36-40AF-B856-4EC218D19E5D}" destId="{EE392012-9C6F-4EAA-B871-88DEDFE16F1F}" srcOrd="1" destOrd="0" presId="urn:microsoft.com/office/officeart/2005/8/layout/arrow2"/>
    <dgm:cxn modelId="{C135A432-ED6C-408E-8873-5A2E1888B8A7}" type="presParOf" srcId="{B39A7572-2F36-40AF-B856-4EC218D19E5D}" destId="{F11A8B5E-6E2D-4A85-960A-8EBD52CF4BE1}" srcOrd="2" destOrd="0" presId="urn:microsoft.com/office/officeart/2005/8/layout/arrow2"/>
    <dgm:cxn modelId="{C50502CA-4BDD-45A9-AF76-672877A7842C}" type="presParOf" srcId="{B39A7572-2F36-40AF-B856-4EC218D19E5D}" destId="{9867ADA7-C4D7-4CAB-BE6B-2CF247FD6E1B}" srcOrd="3" destOrd="0" presId="urn:microsoft.com/office/officeart/2005/8/layout/arrow2"/>
    <dgm:cxn modelId="{86EE86E6-3EF3-467D-AF08-4438D315E68C}" type="presParOf" srcId="{B39A7572-2F36-40AF-B856-4EC218D19E5D}" destId="{E6A9A254-D322-44E3-987E-35FDB5D35C23}" srcOrd="4" destOrd="0" presId="urn:microsoft.com/office/officeart/2005/8/layout/arrow2"/>
    <dgm:cxn modelId="{4602D8BF-A619-4D1D-8BB4-D5CDFB9356C9}" type="presParOf" srcId="{B39A7572-2F36-40AF-B856-4EC218D19E5D}" destId="{47C9F2E1-B1C7-4F7D-A4A5-B722B66DF3B2}"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AE7023-7C04-4EBF-8B82-F647703CCE68}" type="doc">
      <dgm:prSet loTypeId="urn:microsoft.com/office/officeart/2005/8/layout/arrow2" loCatId="process" qsTypeId="urn:microsoft.com/office/officeart/2005/8/quickstyle/simple1" qsCatId="simple" csTypeId="urn:microsoft.com/office/officeart/2005/8/colors/accent1_2" csCatId="accent1" phldr="1"/>
      <dgm:spPr/>
    </dgm:pt>
    <dgm:pt modelId="{3A2D1EA2-ABAD-4182-B9B5-ED746B73CDEF}">
      <dgm:prSet phldrT="[Text]" phldr="0"/>
      <dgm:spPr/>
      <dgm:t>
        <a:bodyPr/>
        <a:lstStyle/>
        <a:p>
          <a:pPr rtl="0"/>
          <a:r>
            <a:rPr lang="en-US">
              <a:latin typeface="Arial Black" panose="020B0A04020102020204"/>
            </a:rPr>
            <a:t>Population data</a:t>
          </a:r>
          <a:endParaRPr lang="en-US"/>
        </a:p>
      </dgm:t>
    </dgm:pt>
    <dgm:pt modelId="{41E62E83-0D3A-41C4-97C2-45E71F4B86C3}" type="parTrans" cxnId="{1B920823-42C5-46AD-A4CA-9F7B18F384CB}">
      <dgm:prSet/>
      <dgm:spPr/>
    </dgm:pt>
    <dgm:pt modelId="{CD68FAB6-5DAC-4BB3-9115-DFE1A99BBAFB}" type="sibTrans" cxnId="{1B920823-42C5-46AD-A4CA-9F7B18F384CB}">
      <dgm:prSet/>
      <dgm:spPr/>
    </dgm:pt>
    <dgm:pt modelId="{A88B9A2D-7B98-4D13-99FB-A45B50D73A51}">
      <dgm:prSet phldrT="[Text]" phldr="0"/>
      <dgm:spPr/>
      <dgm:t>
        <a:bodyPr/>
        <a:lstStyle/>
        <a:p>
          <a:pPr rtl="0"/>
          <a:r>
            <a:rPr lang="en-US" b="1"/>
            <a:t>Local data </a:t>
          </a:r>
        </a:p>
      </dgm:t>
    </dgm:pt>
    <dgm:pt modelId="{E4DA8961-6A38-4C94-95FF-374140A44881}" type="parTrans" cxnId="{4E615AAF-8001-4DEF-9690-833F72FB1537}">
      <dgm:prSet/>
      <dgm:spPr/>
    </dgm:pt>
    <dgm:pt modelId="{E9EE67F7-EF24-4B00-9778-8D0CB1D6FE45}" type="sibTrans" cxnId="{4E615AAF-8001-4DEF-9690-833F72FB1537}">
      <dgm:prSet/>
      <dgm:spPr/>
    </dgm:pt>
    <dgm:pt modelId="{1C971CBF-F79F-4652-AB3A-CDF105227AA7}">
      <dgm:prSet phldrT="[Text]" phldr="0"/>
      <dgm:spPr/>
      <dgm:t>
        <a:bodyPr/>
        <a:lstStyle/>
        <a:p>
          <a:pPr rtl="0"/>
          <a:r>
            <a:rPr lang="en-US">
              <a:latin typeface="Arial Black" panose="020B0A04020102020204"/>
            </a:rPr>
            <a:t>Individual risk</a:t>
          </a:r>
          <a:endParaRPr lang="en-US"/>
        </a:p>
      </dgm:t>
    </dgm:pt>
    <dgm:pt modelId="{F1ABB911-25FA-435B-AB2C-E2230EB90118}" type="parTrans" cxnId="{B32496E2-AB35-4909-9311-1F29BC081E7E}">
      <dgm:prSet/>
      <dgm:spPr/>
    </dgm:pt>
    <dgm:pt modelId="{BC686341-326D-436A-AE21-394C78EE6A26}" type="sibTrans" cxnId="{B32496E2-AB35-4909-9311-1F29BC081E7E}">
      <dgm:prSet/>
      <dgm:spPr/>
    </dgm:pt>
    <dgm:pt modelId="{276D07AE-AC87-41A9-901A-D4704720F664}" type="pres">
      <dgm:prSet presAssocID="{A4AE7023-7C04-4EBF-8B82-F647703CCE68}" presName="arrowDiagram" presStyleCnt="0">
        <dgm:presLayoutVars>
          <dgm:chMax val="5"/>
          <dgm:dir/>
          <dgm:resizeHandles val="exact"/>
        </dgm:presLayoutVars>
      </dgm:prSet>
      <dgm:spPr/>
    </dgm:pt>
    <dgm:pt modelId="{199F3290-CDA1-4715-8312-8FFF0D5E6987}" type="pres">
      <dgm:prSet presAssocID="{A4AE7023-7C04-4EBF-8B82-F647703CCE68}" presName="arrow" presStyleLbl="bgShp" presStyleIdx="0" presStyleCnt="1"/>
      <dgm:spPr/>
    </dgm:pt>
    <dgm:pt modelId="{B39A7572-2F36-40AF-B856-4EC218D19E5D}" type="pres">
      <dgm:prSet presAssocID="{A4AE7023-7C04-4EBF-8B82-F647703CCE68}" presName="arrowDiagram3" presStyleCnt="0"/>
      <dgm:spPr/>
    </dgm:pt>
    <dgm:pt modelId="{1AA91F22-72F2-4A46-93E9-CE72D3754BCC}" type="pres">
      <dgm:prSet presAssocID="{3A2D1EA2-ABAD-4182-B9B5-ED746B73CDEF}" presName="bullet3a" presStyleLbl="node1" presStyleIdx="0" presStyleCnt="3"/>
      <dgm:spPr/>
    </dgm:pt>
    <dgm:pt modelId="{EE392012-9C6F-4EAA-B871-88DEDFE16F1F}" type="pres">
      <dgm:prSet presAssocID="{3A2D1EA2-ABAD-4182-B9B5-ED746B73CDEF}" presName="textBox3a" presStyleLbl="revTx" presStyleIdx="0" presStyleCnt="3">
        <dgm:presLayoutVars>
          <dgm:bulletEnabled val="1"/>
        </dgm:presLayoutVars>
      </dgm:prSet>
      <dgm:spPr/>
    </dgm:pt>
    <dgm:pt modelId="{F11A8B5E-6E2D-4A85-960A-8EBD52CF4BE1}" type="pres">
      <dgm:prSet presAssocID="{A88B9A2D-7B98-4D13-99FB-A45B50D73A51}" presName="bullet3b" presStyleLbl="node1" presStyleIdx="1" presStyleCnt="3"/>
      <dgm:spPr/>
    </dgm:pt>
    <dgm:pt modelId="{9867ADA7-C4D7-4CAB-BE6B-2CF247FD6E1B}" type="pres">
      <dgm:prSet presAssocID="{A88B9A2D-7B98-4D13-99FB-A45B50D73A51}" presName="textBox3b" presStyleLbl="revTx" presStyleIdx="1" presStyleCnt="3">
        <dgm:presLayoutVars>
          <dgm:bulletEnabled val="1"/>
        </dgm:presLayoutVars>
      </dgm:prSet>
      <dgm:spPr/>
    </dgm:pt>
    <dgm:pt modelId="{E6A9A254-D322-44E3-987E-35FDB5D35C23}" type="pres">
      <dgm:prSet presAssocID="{1C971CBF-F79F-4652-AB3A-CDF105227AA7}" presName="bullet3c" presStyleLbl="node1" presStyleIdx="2" presStyleCnt="3"/>
      <dgm:spPr/>
    </dgm:pt>
    <dgm:pt modelId="{47C9F2E1-B1C7-4F7D-A4A5-B722B66DF3B2}" type="pres">
      <dgm:prSet presAssocID="{1C971CBF-F79F-4652-AB3A-CDF105227AA7}" presName="textBox3c" presStyleLbl="revTx" presStyleIdx="2" presStyleCnt="3">
        <dgm:presLayoutVars>
          <dgm:bulletEnabled val="1"/>
        </dgm:presLayoutVars>
      </dgm:prSet>
      <dgm:spPr/>
    </dgm:pt>
  </dgm:ptLst>
  <dgm:cxnLst>
    <dgm:cxn modelId="{E1A35F1F-10B9-4D0A-B73E-664B2725D993}" type="presOf" srcId="{A4AE7023-7C04-4EBF-8B82-F647703CCE68}" destId="{276D07AE-AC87-41A9-901A-D4704720F664}" srcOrd="0" destOrd="0" presId="urn:microsoft.com/office/officeart/2005/8/layout/arrow2"/>
    <dgm:cxn modelId="{1B920823-42C5-46AD-A4CA-9F7B18F384CB}" srcId="{A4AE7023-7C04-4EBF-8B82-F647703CCE68}" destId="{3A2D1EA2-ABAD-4182-B9B5-ED746B73CDEF}" srcOrd="0" destOrd="0" parTransId="{41E62E83-0D3A-41C4-97C2-45E71F4B86C3}" sibTransId="{CD68FAB6-5DAC-4BB3-9115-DFE1A99BBAFB}"/>
    <dgm:cxn modelId="{8D96002C-4BD3-4D54-A768-548DAEA0A339}" type="presOf" srcId="{1C971CBF-F79F-4652-AB3A-CDF105227AA7}" destId="{47C9F2E1-B1C7-4F7D-A4A5-B722B66DF3B2}" srcOrd="0" destOrd="0" presId="urn:microsoft.com/office/officeart/2005/8/layout/arrow2"/>
    <dgm:cxn modelId="{4E615AAF-8001-4DEF-9690-833F72FB1537}" srcId="{A4AE7023-7C04-4EBF-8B82-F647703CCE68}" destId="{A88B9A2D-7B98-4D13-99FB-A45B50D73A51}" srcOrd="1" destOrd="0" parTransId="{E4DA8961-6A38-4C94-95FF-374140A44881}" sibTransId="{E9EE67F7-EF24-4B00-9778-8D0CB1D6FE45}"/>
    <dgm:cxn modelId="{35C2B9B1-5D25-4BC3-BE8C-870C8ABE51ED}" type="presOf" srcId="{3A2D1EA2-ABAD-4182-B9B5-ED746B73CDEF}" destId="{EE392012-9C6F-4EAA-B871-88DEDFE16F1F}" srcOrd="0" destOrd="0" presId="urn:microsoft.com/office/officeart/2005/8/layout/arrow2"/>
    <dgm:cxn modelId="{766558C1-5320-4689-8CA8-0D84E1E12571}" type="presOf" srcId="{A88B9A2D-7B98-4D13-99FB-A45B50D73A51}" destId="{9867ADA7-C4D7-4CAB-BE6B-2CF247FD6E1B}" srcOrd="0" destOrd="0" presId="urn:microsoft.com/office/officeart/2005/8/layout/arrow2"/>
    <dgm:cxn modelId="{B32496E2-AB35-4909-9311-1F29BC081E7E}" srcId="{A4AE7023-7C04-4EBF-8B82-F647703CCE68}" destId="{1C971CBF-F79F-4652-AB3A-CDF105227AA7}" srcOrd="2" destOrd="0" parTransId="{F1ABB911-25FA-435B-AB2C-E2230EB90118}" sibTransId="{BC686341-326D-436A-AE21-394C78EE6A26}"/>
    <dgm:cxn modelId="{E12A3E7D-367E-4025-9762-A1C8B310D4FD}" type="presParOf" srcId="{276D07AE-AC87-41A9-901A-D4704720F664}" destId="{199F3290-CDA1-4715-8312-8FFF0D5E6987}" srcOrd="0" destOrd="0" presId="urn:microsoft.com/office/officeart/2005/8/layout/arrow2"/>
    <dgm:cxn modelId="{E18CD40C-61B0-453B-83A4-46E7191AC38F}" type="presParOf" srcId="{276D07AE-AC87-41A9-901A-D4704720F664}" destId="{B39A7572-2F36-40AF-B856-4EC218D19E5D}" srcOrd="1" destOrd="0" presId="urn:microsoft.com/office/officeart/2005/8/layout/arrow2"/>
    <dgm:cxn modelId="{F6DEB417-52A3-4235-8AE7-3B7952F7D65F}" type="presParOf" srcId="{B39A7572-2F36-40AF-B856-4EC218D19E5D}" destId="{1AA91F22-72F2-4A46-93E9-CE72D3754BCC}" srcOrd="0" destOrd="0" presId="urn:microsoft.com/office/officeart/2005/8/layout/arrow2"/>
    <dgm:cxn modelId="{E957953C-3438-4ABE-A09E-4C2E559E7442}" type="presParOf" srcId="{B39A7572-2F36-40AF-B856-4EC218D19E5D}" destId="{EE392012-9C6F-4EAA-B871-88DEDFE16F1F}" srcOrd="1" destOrd="0" presId="urn:microsoft.com/office/officeart/2005/8/layout/arrow2"/>
    <dgm:cxn modelId="{C135A432-ED6C-408E-8873-5A2E1888B8A7}" type="presParOf" srcId="{B39A7572-2F36-40AF-B856-4EC218D19E5D}" destId="{F11A8B5E-6E2D-4A85-960A-8EBD52CF4BE1}" srcOrd="2" destOrd="0" presId="urn:microsoft.com/office/officeart/2005/8/layout/arrow2"/>
    <dgm:cxn modelId="{C50502CA-4BDD-45A9-AF76-672877A7842C}" type="presParOf" srcId="{B39A7572-2F36-40AF-B856-4EC218D19E5D}" destId="{9867ADA7-C4D7-4CAB-BE6B-2CF247FD6E1B}" srcOrd="3" destOrd="0" presId="urn:microsoft.com/office/officeart/2005/8/layout/arrow2"/>
    <dgm:cxn modelId="{86EE86E6-3EF3-467D-AF08-4438D315E68C}" type="presParOf" srcId="{B39A7572-2F36-40AF-B856-4EC218D19E5D}" destId="{E6A9A254-D322-44E3-987E-35FDB5D35C23}" srcOrd="4" destOrd="0" presId="urn:microsoft.com/office/officeart/2005/8/layout/arrow2"/>
    <dgm:cxn modelId="{4602D8BF-A619-4D1D-8BB4-D5CDFB9356C9}" type="presParOf" srcId="{B39A7572-2F36-40AF-B856-4EC218D19E5D}" destId="{47C9F2E1-B1C7-4F7D-A4A5-B722B66DF3B2}"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749116-99DB-459B-A618-CF56B45BB8B3}"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US"/>
        </a:p>
      </dgm:t>
    </dgm:pt>
    <dgm:pt modelId="{CE238230-B2D6-4F52-82F3-2C37714A0900}">
      <dgm:prSet phldrT="[Text]" phldr="0"/>
      <dgm:spPr/>
      <dgm:t>
        <a:bodyPr/>
        <a:lstStyle/>
        <a:p>
          <a:r>
            <a:rPr lang="en-US">
              <a:latin typeface="Arial Black" panose="020B0A04020102020204"/>
            </a:rPr>
            <a:t>Scientific</a:t>
          </a:r>
          <a:endParaRPr lang="en-US"/>
        </a:p>
      </dgm:t>
    </dgm:pt>
    <dgm:pt modelId="{851B7768-0F0B-44EC-B497-3F79EE23EF21}" type="parTrans" cxnId="{A21F2580-70AE-4197-AC36-10FA9786F019}">
      <dgm:prSet/>
      <dgm:spPr/>
    </dgm:pt>
    <dgm:pt modelId="{72AADAED-FFAF-4E1F-89D5-81D31A3F475E}" type="sibTrans" cxnId="{A21F2580-70AE-4197-AC36-10FA9786F019}">
      <dgm:prSet/>
      <dgm:spPr/>
    </dgm:pt>
    <dgm:pt modelId="{9B76E1BA-D9A2-4BEA-AC22-63D562AA48B2}">
      <dgm:prSet phldrT="[Text]" phldr="0"/>
      <dgm:spPr/>
      <dgm:t>
        <a:bodyPr/>
        <a:lstStyle/>
        <a:p>
          <a:r>
            <a:rPr lang="en-US">
              <a:latin typeface="Arial Black" panose="020B0A04020102020204"/>
            </a:rPr>
            <a:t>Systems</a:t>
          </a:r>
          <a:endParaRPr lang="en-US"/>
        </a:p>
      </dgm:t>
    </dgm:pt>
    <dgm:pt modelId="{C43004D3-4023-4A8A-AD33-42E4D9064E18}" type="parTrans" cxnId="{9A53E97B-0169-4EEE-A1E4-4B7C6009532A}">
      <dgm:prSet/>
      <dgm:spPr/>
    </dgm:pt>
    <dgm:pt modelId="{55C23D4E-F5B2-49F5-85CB-3776C883655A}" type="sibTrans" cxnId="{9A53E97B-0169-4EEE-A1E4-4B7C6009532A}">
      <dgm:prSet/>
      <dgm:spPr/>
    </dgm:pt>
    <dgm:pt modelId="{458F277F-3DC3-4FA2-98F7-E0BB67C76500}">
      <dgm:prSet phldrT="[Text]" phldr="0"/>
      <dgm:spPr/>
      <dgm:t>
        <a:bodyPr/>
        <a:lstStyle/>
        <a:p>
          <a:pPr rtl="0"/>
          <a:r>
            <a:rPr lang="en-US">
              <a:latin typeface="Arial Black" panose="020B0A04020102020204"/>
            </a:rPr>
            <a:t>Patient centered</a:t>
          </a:r>
          <a:endParaRPr lang="en-US"/>
        </a:p>
      </dgm:t>
    </dgm:pt>
    <dgm:pt modelId="{54C4148B-8CF3-4A01-8C08-6182C89370E0}" type="parTrans" cxnId="{8A2AB734-39EB-4063-B100-A8BB3FA36358}">
      <dgm:prSet/>
      <dgm:spPr/>
    </dgm:pt>
    <dgm:pt modelId="{6AAC24CB-E7E5-4B47-8B8B-C5B93FE88303}" type="sibTrans" cxnId="{8A2AB734-39EB-4063-B100-A8BB3FA36358}">
      <dgm:prSet/>
      <dgm:spPr/>
    </dgm:pt>
    <dgm:pt modelId="{151831DC-52F2-4706-9713-EC6B0C9120A8}" type="pres">
      <dgm:prSet presAssocID="{4C749116-99DB-459B-A618-CF56B45BB8B3}" presName="Name0" presStyleCnt="0">
        <dgm:presLayoutVars>
          <dgm:dir/>
          <dgm:animLvl val="lvl"/>
          <dgm:resizeHandles val="exact"/>
        </dgm:presLayoutVars>
      </dgm:prSet>
      <dgm:spPr/>
    </dgm:pt>
    <dgm:pt modelId="{0CD204D0-324D-486F-B60D-31CA4DC278EF}" type="pres">
      <dgm:prSet presAssocID="{CE238230-B2D6-4F52-82F3-2C37714A0900}" presName="parTxOnly" presStyleLbl="node1" presStyleIdx="0" presStyleCnt="3">
        <dgm:presLayoutVars>
          <dgm:chMax val="0"/>
          <dgm:chPref val="0"/>
          <dgm:bulletEnabled val="1"/>
        </dgm:presLayoutVars>
      </dgm:prSet>
      <dgm:spPr/>
    </dgm:pt>
    <dgm:pt modelId="{50BA0FAD-BA12-4B72-8ADE-11ECCA7DBF81}" type="pres">
      <dgm:prSet presAssocID="{72AADAED-FFAF-4E1F-89D5-81D31A3F475E}" presName="parTxOnlySpace" presStyleCnt="0"/>
      <dgm:spPr/>
    </dgm:pt>
    <dgm:pt modelId="{9B826B8A-10B5-419B-A375-FD9C98A1832D}" type="pres">
      <dgm:prSet presAssocID="{9B76E1BA-D9A2-4BEA-AC22-63D562AA48B2}" presName="parTxOnly" presStyleLbl="node1" presStyleIdx="1" presStyleCnt="3">
        <dgm:presLayoutVars>
          <dgm:chMax val="0"/>
          <dgm:chPref val="0"/>
          <dgm:bulletEnabled val="1"/>
        </dgm:presLayoutVars>
      </dgm:prSet>
      <dgm:spPr/>
    </dgm:pt>
    <dgm:pt modelId="{CFF14A4E-206A-4BED-AE3A-62B9B7456E6B}" type="pres">
      <dgm:prSet presAssocID="{55C23D4E-F5B2-49F5-85CB-3776C883655A}" presName="parTxOnlySpace" presStyleCnt="0"/>
      <dgm:spPr/>
    </dgm:pt>
    <dgm:pt modelId="{6C632400-1CB7-48DE-81C6-640083DA4A84}" type="pres">
      <dgm:prSet presAssocID="{458F277F-3DC3-4FA2-98F7-E0BB67C76500}" presName="parTxOnly" presStyleLbl="node1" presStyleIdx="2" presStyleCnt="3">
        <dgm:presLayoutVars>
          <dgm:chMax val="0"/>
          <dgm:chPref val="0"/>
          <dgm:bulletEnabled val="1"/>
        </dgm:presLayoutVars>
      </dgm:prSet>
      <dgm:spPr/>
    </dgm:pt>
  </dgm:ptLst>
  <dgm:cxnLst>
    <dgm:cxn modelId="{8A2AB734-39EB-4063-B100-A8BB3FA36358}" srcId="{4C749116-99DB-459B-A618-CF56B45BB8B3}" destId="{458F277F-3DC3-4FA2-98F7-E0BB67C76500}" srcOrd="2" destOrd="0" parTransId="{54C4148B-8CF3-4A01-8C08-6182C89370E0}" sibTransId="{6AAC24CB-E7E5-4B47-8B8B-C5B93FE88303}"/>
    <dgm:cxn modelId="{F9CE7737-D380-4B33-8C90-2782BDAB010A}" type="presOf" srcId="{9B76E1BA-D9A2-4BEA-AC22-63D562AA48B2}" destId="{9B826B8A-10B5-419B-A375-FD9C98A1832D}" srcOrd="0" destOrd="0" presId="urn:microsoft.com/office/officeart/2005/8/layout/chevron1"/>
    <dgm:cxn modelId="{5909BE5C-6E86-4ACE-AC2B-F776F2B6ACAA}" type="presOf" srcId="{CE238230-B2D6-4F52-82F3-2C37714A0900}" destId="{0CD204D0-324D-486F-B60D-31CA4DC278EF}" srcOrd="0" destOrd="0" presId="urn:microsoft.com/office/officeart/2005/8/layout/chevron1"/>
    <dgm:cxn modelId="{9A53E97B-0169-4EEE-A1E4-4B7C6009532A}" srcId="{4C749116-99DB-459B-A618-CF56B45BB8B3}" destId="{9B76E1BA-D9A2-4BEA-AC22-63D562AA48B2}" srcOrd="1" destOrd="0" parTransId="{C43004D3-4023-4A8A-AD33-42E4D9064E18}" sibTransId="{55C23D4E-F5B2-49F5-85CB-3776C883655A}"/>
    <dgm:cxn modelId="{10F0C57C-355C-4F5A-938E-2639744641AD}" type="presOf" srcId="{458F277F-3DC3-4FA2-98F7-E0BB67C76500}" destId="{6C632400-1CB7-48DE-81C6-640083DA4A84}" srcOrd="0" destOrd="0" presId="urn:microsoft.com/office/officeart/2005/8/layout/chevron1"/>
    <dgm:cxn modelId="{A21F2580-70AE-4197-AC36-10FA9786F019}" srcId="{4C749116-99DB-459B-A618-CF56B45BB8B3}" destId="{CE238230-B2D6-4F52-82F3-2C37714A0900}" srcOrd="0" destOrd="0" parTransId="{851B7768-0F0B-44EC-B497-3F79EE23EF21}" sibTransId="{72AADAED-FFAF-4E1F-89D5-81D31A3F475E}"/>
    <dgm:cxn modelId="{9F7D66C9-5B48-4C08-AE42-76016AED04D1}" type="presOf" srcId="{4C749116-99DB-459B-A618-CF56B45BB8B3}" destId="{151831DC-52F2-4706-9713-EC6B0C9120A8}" srcOrd="0" destOrd="0" presId="urn:microsoft.com/office/officeart/2005/8/layout/chevron1"/>
    <dgm:cxn modelId="{D402CC8B-868D-4F7D-95AF-7B2DF5AA265C}" type="presParOf" srcId="{151831DC-52F2-4706-9713-EC6B0C9120A8}" destId="{0CD204D0-324D-486F-B60D-31CA4DC278EF}" srcOrd="0" destOrd="0" presId="urn:microsoft.com/office/officeart/2005/8/layout/chevron1"/>
    <dgm:cxn modelId="{D392CD51-58E0-4FFC-B5F4-9A0F22CFA6AD}" type="presParOf" srcId="{151831DC-52F2-4706-9713-EC6B0C9120A8}" destId="{50BA0FAD-BA12-4B72-8ADE-11ECCA7DBF81}" srcOrd="1" destOrd="0" presId="urn:microsoft.com/office/officeart/2005/8/layout/chevron1"/>
    <dgm:cxn modelId="{6424CF39-37F3-47B6-B265-4F7D04955BF2}" type="presParOf" srcId="{151831DC-52F2-4706-9713-EC6B0C9120A8}" destId="{9B826B8A-10B5-419B-A375-FD9C98A1832D}" srcOrd="2" destOrd="0" presId="urn:microsoft.com/office/officeart/2005/8/layout/chevron1"/>
    <dgm:cxn modelId="{B280406B-B0EB-419C-B999-DA7D9A572739}" type="presParOf" srcId="{151831DC-52F2-4706-9713-EC6B0C9120A8}" destId="{CFF14A4E-206A-4BED-AE3A-62B9B7456E6B}" srcOrd="3" destOrd="0" presId="urn:microsoft.com/office/officeart/2005/8/layout/chevron1"/>
    <dgm:cxn modelId="{6C1A79F3-A682-4446-8A7B-0579453215A7}" type="presParOf" srcId="{151831DC-52F2-4706-9713-EC6B0C9120A8}" destId="{6C632400-1CB7-48DE-81C6-640083DA4A84}"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AE7023-7C04-4EBF-8B82-F647703CCE68}" type="doc">
      <dgm:prSet loTypeId="urn:microsoft.com/office/officeart/2005/8/layout/arrow2" loCatId="process" qsTypeId="urn:microsoft.com/office/officeart/2005/8/quickstyle/simple1" qsCatId="simple" csTypeId="urn:microsoft.com/office/officeart/2005/8/colors/accent1_2" csCatId="accent1" phldr="1"/>
      <dgm:spPr/>
    </dgm:pt>
    <dgm:pt modelId="{3A2D1EA2-ABAD-4182-B9B5-ED746B73CDEF}">
      <dgm:prSet phldrT="[Text]" phldr="0"/>
      <dgm:spPr/>
      <dgm:t>
        <a:bodyPr/>
        <a:lstStyle/>
        <a:p>
          <a:pPr rtl="0"/>
          <a:r>
            <a:rPr lang="en-US">
              <a:latin typeface="Arial Black" panose="020B0A04020102020204"/>
            </a:rPr>
            <a:t>Population data</a:t>
          </a:r>
          <a:endParaRPr lang="en-US"/>
        </a:p>
      </dgm:t>
    </dgm:pt>
    <dgm:pt modelId="{41E62E83-0D3A-41C4-97C2-45E71F4B86C3}" type="parTrans" cxnId="{1B920823-42C5-46AD-A4CA-9F7B18F384CB}">
      <dgm:prSet/>
      <dgm:spPr/>
    </dgm:pt>
    <dgm:pt modelId="{CD68FAB6-5DAC-4BB3-9115-DFE1A99BBAFB}" type="sibTrans" cxnId="{1B920823-42C5-46AD-A4CA-9F7B18F384CB}">
      <dgm:prSet/>
      <dgm:spPr/>
    </dgm:pt>
    <dgm:pt modelId="{A88B9A2D-7B98-4D13-99FB-A45B50D73A51}">
      <dgm:prSet phldrT="[Text]" phldr="0"/>
      <dgm:spPr/>
      <dgm:t>
        <a:bodyPr/>
        <a:lstStyle/>
        <a:p>
          <a:pPr rtl="0"/>
          <a:r>
            <a:rPr lang="en-US" b="1"/>
            <a:t>Local data </a:t>
          </a:r>
        </a:p>
      </dgm:t>
    </dgm:pt>
    <dgm:pt modelId="{E4DA8961-6A38-4C94-95FF-374140A44881}" type="parTrans" cxnId="{4E615AAF-8001-4DEF-9690-833F72FB1537}">
      <dgm:prSet/>
      <dgm:spPr/>
    </dgm:pt>
    <dgm:pt modelId="{E9EE67F7-EF24-4B00-9778-8D0CB1D6FE45}" type="sibTrans" cxnId="{4E615AAF-8001-4DEF-9690-833F72FB1537}">
      <dgm:prSet/>
      <dgm:spPr/>
    </dgm:pt>
    <dgm:pt modelId="{1C971CBF-F79F-4652-AB3A-CDF105227AA7}">
      <dgm:prSet phldrT="[Text]" phldr="0"/>
      <dgm:spPr/>
      <dgm:t>
        <a:bodyPr/>
        <a:lstStyle/>
        <a:p>
          <a:pPr rtl="0"/>
          <a:r>
            <a:rPr lang="en-US">
              <a:latin typeface="Arial Black" panose="020B0A04020102020204"/>
            </a:rPr>
            <a:t>Individual risk</a:t>
          </a:r>
          <a:endParaRPr lang="en-US"/>
        </a:p>
      </dgm:t>
    </dgm:pt>
    <dgm:pt modelId="{F1ABB911-25FA-435B-AB2C-E2230EB90118}" type="parTrans" cxnId="{B32496E2-AB35-4909-9311-1F29BC081E7E}">
      <dgm:prSet/>
      <dgm:spPr/>
    </dgm:pt>
    <dgm:pt modelId="{BC686341-326D-436A-AE21-394C78EE6A26}" type="sibTrans" cxnId="{B32496E2-AB35-4909-9311-1F29BC081E7E}">
      <dgm:prSet/>
      <dgm:spPr/>
    </dgm:pt>
    <dgm:pt modelId="{276D07AE-AC87-41A9-901A-D4704720F664}" type="pres">
      <dgm:prSet presAssocID="{A4AE7023-7C04-4EBF-8B82-F647703CCE68}" presName="arrowDiagram" presStyleCnt="0">
        <dgm:presLayoutVars>
          <dgm:chMax val="5"/>
          <dgm:dir/>
          <dgm:resizeHandles val="exact"/>
        </dgm:presLayoutVars>
      </dgm:prSet>
      <dgm:spPr/>
    </dgm:pt>
    <dgm:pt modelId="{199F3290-CDA1-4715-8312-8FFF0D5E6987}" type="pres">
      <dgm:prSet presAssocID="{A4AE7023-7C04-4EBF-8B82-F647703CCE68}" presName="arrow" presStyleLbl="bgShp" presStyleIdx="0" presStyleCnt="1"/>
      <dgm:spPr/>
    </dgm:pt>
    <dgm:pt modelId="{B39A7572-2F36-40AF-B856-4EC218D19E5D}" type="pres">
      <dgm:prSet presAssocID="{A4AE7023-7C04-4EBF-8B82-F647703CCE68}" presName="arrowDiagram3" presStyleCnt="0"/>
      <dgm:spPr/>
    </dgm:pt>
    <dgm:pt modelId="{1AA91F22-72F2-4A46-93E9-CE72D3754BCC}" type="pres">
      <dgm:prSet presAssocID="{3A2D1EA2-ABAD-4182-B9B5-ED746B73CDEF}" presName="bullet3a" presStyleLbl="node1" presStyleIdx="0" presStyleCnt="3"/>
      <dgm:spPr/>
    </dgm:pt>
    <dgm:pt modelId="{EE392012-9C6F-4EAA-B871-88DEDFE16F1F}" type="pres">
      <dgm:prSet presAssocID="{3A2D1EA2-ABAD-4182-B9B5-ED746B73CDEF}" presName="textBox3a" presStyleLbl="revTx" presStyleIdx="0" presStyleCnt="3">
        <dgm:presLayoutVars>
          <dgm:bulletEnabled val="1"/>
        </dgm:presLayoutVars>
      </dgm:prSet>
      <dgm:spPr/>
    </dgm:pt>
    <dgm:pt modelId="{F11A8B5E-6E2D-4A85-960A-8EBD52CF4BE1}" type="pres">
      <dgm:prSet presAssocID="{A88B9A2D-7B98-4D13-99FB-A45B50D73A51}" presName="bullet3b" presStyleLbl="node1" presStyleIdx="1" presStyleCnt="3"/>
      <dgm:spPr/>
    </dgm:pt>
    <dgm:pt modelId="{9867ADA7-C4D7-4CAB-BE6B-2CF247FD6E1B}" type="pres">
      <dgm:prSet presAssocID="{A88B9A2D-7B98-4D13-99FB-A45B50D73A51}" presName="textBox3b" presStyleLbl="revTx" presStyleIdx="1" presStyleCnt="3">
        <dgm:presLayoutVars>
          <dgm:bulletEnabled val="1"/>
        </dgm:presLayoutVars>
      </dgm:prSet>
      <dgm:spPr/>
    </dgm:pt>
    <dgm:pt modelId="{E6A9A254-D322-44E3-987E-35FDB5D35C23}" type="pres">
      <dgm:prSet presAssocID="{1C971CBF-F79F-4652-AB3A-CDF105227AA7}" presName="bullet3c" presStyleLbl="node1" presStyleIdx="2" presStyleCnt="3"/>
      <dgm:spPr/>
    </dgm:pt>
    <dgm:pt modelId="{47C9F2E1-B1C7-4F7D-A4A5-B722B66DF3B2}" type="pres">
      <dgm:prSet presAssocID="{1C971CBF-F79F-4652-AB3A-CDF105227AA7}" presName="textBox3c" presStyleLbl="revTx" presStyleIdx="2" presStyleCnt="3">
        <dgm:presLayoutVars>
          <dgm:bulletEnabled val="1"/>
        </dgm:presLayoutVars>
      </dgm:prSet>
      <dgm:spPr/>
    </dgm:pt>
  </dgm:ptLst>
  <dgm:cxnLst>
    <dgm:cxn modelId="{E1A35F1F-10B9-4D0A-B73E-664B2725D993}" type="presOf" srcId="{A4AE7023-7C04-4EBF-8B82-F647703CCE68}" destId="{276D07AE-AC87-41A9-901A-D4704720F664}" srcOrd="0" destOrd="0" presId="urn:microsoft.com/office/officeart/2005/8/layout/arrow2"/>
    <dgm:cxn modelId="{1B920823-42C5-46AD-A4CA-9F7B18F384CB}" srcId="{A4AE7023-7C04-4EBF-8B82-F647703CCE68}" destId="{3A2D1EA2-ABAD-4182-B9B5-ED746B73CDEF}" srcOrd="0" destOrd="0" parTransId="{41E62E83-0D3A-41C4-97C2-45E71F4B86C3}" sibTransId="{CD68FAB6-5DAC-4BB3-9115-DFE1A99BBAFB}"/>
    <dgm:cxn modelId="{8D96002C-4BD3-4D54-A768-548DAEA0A339}" type="presOf" srcId="{1C971CBF-F79F-4652-AB3A-CDF105227AA7}" destId="{47C9F2E1-B1C7-4F7D-A4A5-B722B66DF3B2}" srcOrd="0" destOrd="0" presId="urn:microsoft.com/office/officeart/2005/8/layout/arrow2"/>
    <dgm:cxn modelId="{4E615AAF-8001-4DEF-9690-833F72FB1537}" srcId="{A4AE7023-7C04-4EBF-8B82-F647703CCE68}" destId="{A88B9A2D-7B98-4D13-99FB-A45B50D73A51}" srcOrd="1" destOrd="0" parTransId="{E4DA8961-6A38-4C94-95FF-374140A44881}" sibTransId="{E9EE67F7-EF24-4B00-9778-8D0CB1D6FE45}"/>
    <dgm:cxn modelId="{35C2B9B1-5D25-4BC3-BE8C-870C8ABE51ED}" type="presOf" srcId="{3A2D1EA2-ABAD-4182-B9B5-ED746B73CDEF}" destId="{EE392012-9C6F-4EAA-B871-88DEDFE16F1F}" srcOrd="0" destOrd="0" presId="urn:microsoft.com/office/officeart/2005/8/layout/arrow2"/>
    <dgm:cxn modelId="{766558C1-5320-4689-8CA8-0D84E1E12571}" type="presOf" srcId="{A88B9A2D-7B98-4D13-99FB-A45B50D73A51}" destId="{9867ADA7-C4D7-4CAB-BE6B-2CF247FD6E1B}" srcOrd="0" destOrd="0" presId="urn:microsoft.com/office/officeart/2005/8/layout/arrow2"/>
    <dgm:cxn modelId="{B32496E2-AB35-4909-9311-1F29BC081E7E}" srcId="{A4AE7023-7C04-4EBF-8B82-F647703CCE68}" destId="{1C971CBF-F79F-4652-AB3A-CDF105227AA7}" srcOrd="2" destOrd="0" parTransId="{F1ABB911-25FA-435B-AB2C-E2230EB90118}" sibTransId="{BC686341-326D-436A-AE21-394C78EE6A26}"/>
    <dgm:cxn modelId="{E12A3E7D-367E-4025-9762-A1C8B310D4FD}" type="presParOf" srcId="{276D07AE-AC87-41A9-901A-D4704720F664}" destId="{199F3290-CDA1-4715-8312-8FFF0D5E6987}" srcOrd="0" destOrd="0" presId="urn:microsoft.com/office/officeart/2005/8/layout/arrow2"/>
    <dgm:cxn modelId="{E18CD40C-61B0-453B-83A4-46E7191AC38F}" type="presParOf" srcId="{276D07AE-AC87-41A9-901A-D4704720F664}" destId="{B39A7572-2F36-40AF-B856-4EC218D19E5D}" srcOrd="1" destOrd="0" presId="urn:microsoft.com/office/officeart/2005/8/layout/arrow2"/>
    <dgm:cxn modelId="{F6DEB417-52A3-4235-8AE7-3B7952F7D65F}" type="presParOf" srcId="{B39A7572-2F36-40AF-B856-4EC218D19E5D}" destId="{1AA91F22-72F2-4A46-93E9-CE72D3754BCC}" srcOrd="0" destOrd="0" presId="urn:microsoft.com/office/officeart/2005/8/layout/arrow2"/>
    <dgm:cxn modelId="{E957953C-3438-4ABE-A09E-4C2E559E7442}" type="presParOf" srcId="{B39A7572-2F36-40AF-B856-4EC218D19E5D}" destId="{EE392012-9C6F-4EAA-B871-88DEDFE16F1F}" srcOrd="1" destOrd="0" presId="urn:microsoft.com/office/officeart/2005/8/layout/arrow2"/>
    <dgm:cxn modelId="{C135A432-ED6C-408E-8873-5A2E1888B8A7}" type="presParOf" srcId="{B39A7572-2F36-40AF-B856-4EC218D19E5D}" destId="{F11A8B5E-6E2D-4A85-960A-8EBD52CF4BE1}" srcOrd="2" destOrd="0" presId="urn:microsoft.com/office/officeart/2005/8/layout/arrow2"/>
    <dgm:cxn modelId="{C50502CA-4BDD-45A9-AF76-672877A7842C}" type="presParOf" srcId="{B39A7572-2F36-40AF-B856-4EC218D19E5D}" destId="{9867ADA7-C4D7-4CAB-BE6B-2CF247FD6E1B}" srcOrd="3" destOrd="0" presId="urn:microsoft.com/office/officeart/2005/8/layout/arrow2"/>
    <dgm:cxn modelId="{86EE86E6-3EF3-467D-AF08-4438D315E68C}" type="presParOf" srcId="{B39A7572-2F36-40AF-B856-4EC218D19E5D}" destId="{E6A9A254-D322-44E3-987E-35FDB5D35C23}" srcOrd="4" destOrd="0" presId="urn:microsoft.com/office/officeart/2005/8/layout/arrow2"/>
    <dgm:cxn modelId="{4602D8BF-A619-4D1D-8BB4-D5CDFB9356C9}" type="presParOf" srcId="{B39A7572-2F36-40AF-B856-4EC218D19E5D}" destId="{47C9F2E1-B1C7-4F7D-A4A5-B722B66DF3B2}"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749116-99DB-459B-A618-CF56B45BB8B3}"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US"/>
        </a:p>
      </dgm:t>
    </dgm:pt>
    <dgm:pt modelId="{CE238230-B2D6-4F52-82F3-2C37714A0900}">
      <dgm:prSet phldrT="[Text]" phldr="0"/>
      <dgm:spPr/>
      <dgm:t>
        <a:bodyPr/>
        <a:lstStyle/>
        <a:p>
          <a:r>
            <a:rPr lang="en-US">
              <a:latin typeface="Arial Black" panose="020B0A04020102020204"/>
            </a:rPr>
            <a:t>Scientific</a:t>
          </a:r>
          <a:endParaRPr lang="en-US"/>
        </a:p>
      </dgm:t>
    </dgm:pt>
    <dgm:pt modelId="{851B7768-0F0B-44EC-B497-3F79EE23EF21}" type="parTrans" cxnId="{A21F2580-70AE-4197-AC36-10FA9786F019}">
      <dgm:prSet/>
      <dgm:spPr/>
    </dgm:pt>
    <dgm:pt modelId="{72AADAED-FFAF-4E1F-89D5-81D31A3F475E}" type="sibTrans" cxnId="{A21F2580-70AE-4197-AC36-10FA9786F019}">
      <dgm:prSet/>
      <dgm:spPr/>
    </dgm:pt>
    <dgm:pt modelId="{9B76E1BA-D9A2-4BEA-AC22-63D562AA48B2}">
      <dgm:prSet phldrT="[Text]" phldr="0"/>
      <dgm:spPr/>
      <dgm:t>
        <a:bodyPr/>
        <a:lstStyle/>
        <a:p>
          <a:r>
            <a:rPr lang="en-US">
              <a:latin typeface="Arial Black" panose="020B0A04020102020204"/>
            </a:rPr>
            <a:t>Systems</a:t>
          </a:r>
          <a:endParaRPr lang="en-US"/>
        </a:p>
      </dgm:t>
    </dgm:pt>
    <dgm:pt modelId="{C43004D3-4023-4A8A-AD33-42E4D9064E18}" type="parTrans" cxnId="{9A53E97B-0169-4EEE-A1E4-4B7C6009532A}">
      <dgm:prSet/>
      <dgm:spPr/>
    </dgm:pt>
    <dgm:pt modelId="{55C23D4E-F5B2-49F5-85CB-3776C883655A}" type="sibTrans" cxnId="{9A53E97B-0169-4EEE-A1E4-4B7C6009532A}">
      <dgm:prSet/>
      <dgm:spPr/>
    </dgm:pt>
    <dgm:pt modelId="{458F277F-3DC3-4FA2-98F7-E0BB67C76500}">
      <dgm:prSet phldrT="[Text]" phldr="0"/>
      <dgm:spPr/>
      <dgm:t>
        <a:bodyPr/>
        <a:lstStyle/>
        <a:p>
          <a:pPr rtl="0"/>
          <a:r>
            <a:rPr lang="en-US">
              <a:latin typeface="Arial Black" panose="020B0A04020102020204"/>
            </a:rPr>
            <a:t>Patient centered</a:t>
          </a:r>
          <a:endParaRPr lang="en-US"/>
        </a:p>
      </dgm:t>
    </dgm:pt>
    <dgm:pt modelId="{54C4148B-8CF3-4A01-8C08-6182C89370E0}" type="parTrans" cxnId="{8A2AB734-39EB-4063-B100-A8BB3FA36358}">
      <dgm:prSet/>
      <dgm:spPr/>
    </dgm:pt>
    <dgm:pt modelId="{6AAC24CB-E7E5-4B47-8B8B-C5B93FE88303}" type="sibTrans" cxnId="{8A2AB734-39EB-4063-B100-A8BB3FA36358}">
      <dgm:prSet/>
      <dgm:spPr/>
    </dgm:pt>
    <dgm:pt modelId="{151831DC-52F2-4706-9713-EC6B0C9120A8}" type="pres">
      <dgm:prSet presAssocID="{4C749116-99DB-459B-A618-CF56B45BB8B3}" presName="Name0" presStyleCnt="0">
        <dgm:presLayoutVars>
          <dgm:dir/>
          <dgm:animLvl val="lvl"/>
          <dgm:resizeHandles val="exact"/>
        </dgm:presLayoutVars>
      </dgm:prSet>
      <dgm:spPr/>
    </dgm:pt>
    <dgm:pt modelId="{0CD204D0-324D-486F-B60D-31CA4DC278EF}" type="pres">
      <dgm:prSet presAssocID="{CE238230-B2D6-4F52-82F3-2C37714A0900}" presName="parTxOnly" presStyleLbl="node1" presStyleIdx="0" presStyleCnt="3">
        <dgm:presLayoutVars>
          <dgm:chMax val="0"/>
          <dgm:chPref val="0"/>
          <dgm:bulletEnabled val="1"/>
        </dgm:presLayoutVars>
      </dgm:prSet>
      <dgm:spPr/>
    </dgm:pt>
    <dgm:pt modelId="{50BA0FAD-BA12-4B72-8ADE-11ECCA7DBF81}" type="pres">
      <dgm:prSet presAssocID="{72AADAED-FFAF-4E1F-89D5-81D31A3F475E}" presName="parTxOnlySpace" presStyleCnt="0"/>
      <dgm:spPr/>
    </dgm:pt>
    <dgm:pt modelId="{9B826B8A-10B5-419B-A375-FD9C98A1832D}" type="pres">
      <dgm:prSet presAssocID="{9B76E1BA-D9A2-4BEA-AC22-63D562AA48B2}" presName="parTxOnly" presStyleLbl="node1" presStyleIdx="1" presStyleCnt="3">
        <dgm:presLayoutVars>
          <dgm:chMax val="0"/>
          <dgm:chPref val="0"/>
          <dgm:bulletEnabled val="1"/>
        </dgm:presLayoutVars>
      </dgm:prSet>
      <dgm:spPr/>
    </dgm:pt>
    <dgm:pt modelId="{CFF14A4E-206A-4BED-AE3A-62B9B7456E6B}" type="pres">
      <dgm:prSet presAssocID="{55C23D4E-F5B2-49F5-85CB-3776C883655A}" presName="parTxOnlySpace" presStyleCnt="0"/>
      <dgm:spPr/>
    </dgm:pt>
    <dgm:pt modelId="{6C632400-1CB7-48DE-81C6-640083DA4A84}" type="pres">
      <dgm:prSet presAssocID="{458F277F-3DC3-4FA2-98F7-E0BB67C76500}" presName="parTxOnly" presStyleLbl="node1" presStyleIdx="2" presStyleCnt="3">
        <dgm:presLayoutVars>
          <dgm:chMax val="0"/>
          <dgm:chPref val="0"/>
          <dgm:bulletEnabled val="1"/>
        </dgm:presLayoutVars>
      </dgm:prSet>
      <dgm:spPr/>
    </dgm:pt>
  </dgm:ptLst>
  <dgm:cxnLst>
    <dgm:cxn modelId="{8A2AB734-39EB-4063-B100-A8BB3FA36358}" srcId="{4C749116-99DB-459B-A618-CF56B45BB8B3}" destId="{458F277F-3DC3-4FA2-98F7-E0BB67C76500}" srcOrd="2" destOrd="0" parTransId="{54C4148B-8CF3-4A01-8C08-6182C89370E0}" sibTransId="{6AAC24CB-E7E5-4B47-8B8B-C5B93FE88303}"/>
    <dgm:cxn modelId="{F9CE7737-D380-4B33-8C90-2782BDAB010A}" type="presOf" srcId="{9B76E1BA-D9A2-4BEA-AC22-63D562AA48B2}" destId="{9B826B8A-10B5-419B-A375-FD9C98A1832D}" srcOrd="0" destOrd="0" presId="urn:microsoft.com/office/officeart/2005/8/layout/chevron1"/>
    <dgm:cxn modelId="{5909BE5C-6E86-4ACE-AC2B-F776F2B6ACAA}" type="presOf" srcId="{CE238230-B2D6-4F52-82F3-2C37714A0900}" destId="{0CD204D0-324D-486F-B60D-31CA4DC278EF}" srcOrd="0" destOrd="0" presId="urn:microsoft.com/office/officeart/2005/8/layout/chevron1"/>
    <dgm:cxn modelId="{9A53E97B-0169-4EEE-A1E4-4B7C6009532A}" srcId="{4C749116-99DB-459B-A618-CF56B45BB8B3}" destId="{9B76E1BA-D9A2-4BEA-AC22-63D562AA48B2}" srcOrd="1" destOrd="0" parTransId="{C43004D3-4023-4A8A-AD33-42E4D9064E18}" sibTransId="{55C23D4E-F5B2-49F5-85CB-3776C883655A}"/>
    <dgm:cxn modelId="{10F0C57C-355C-4F5A-938E-2639744641AD}" type="presOf" srcId="{458F277F-3DC3-4FA2-98F7-E0BB67C76500}" destId="{6C632400-1CB7-48DE-81C6-640083DA4A84}" srcOrd="0" destOrd="0" presId="urn:microsoft.com/office/officeart/2005/8/layout/chevron1"/>
    <dgm:cxn modelId="{A21F2580-70AE-4197-AC36-10FA9786F019}" srcId="{4C749116-99DB-459B-A618-CF56B45BB8B3}" destId="{CE238230-B2D6-4F52-82F3-2C37714A0900}" srcOrd="0" destOrd="0" parTransId="{851B7768-0F0B-44EC-B497-3F79EE23EF21}" sibTransId="{72AADAED-FFAF-4E1F-89D5-81D31A3F475E}"/>
    <dgm:cxn modelId="{9F7D66C9-5B48-4C08-AE42-76016AED04D1}" type="presOf" srcId="{4C749116-99DB-459B-A618-CF56B45BB8B3}" destId="{151831DC-52F2-4706-9713-EC6B0C9120A8}" srcOrd="0" destOrd="0" presId="urn:microsoft.com/office/officeart/2005/8/layout/chevron1"/>
    <dgm:cxn modelId="{D402CC8B-868D-4F7D-95AF-7B2DF5AA265C}" type="presParOf" srcId="{151831DC-52F2-4706-9713-EC6B0C9120A8}" destId="{0CD204D0-324D-486F-B60D-31CA4DC278EF}" srcOrd="0" destOrd="0" presId="urn:microsoft.com/office/officeart/2005/8/layout/chevron1"/>
    <dgm:cxn modelId="{D392CD51-58E0-4FFC-B5F4-9A0F22CFA6AD}" type="presParOf" srcId="{151831DC-52F2-4706-9713-EC6B0C9120A8}" destId="{50BA0FAD-BA12-4B72-8ADE-11ECCA7DBF81}" srcOrd="1" destOrd="0" presId="urn:microsoft.com/office/officeart/2005/8/layout/chevron1"/>
    <dgm:cxn modelId="{6424CF39-37F3-47B6-B265-4F7D04955BF2}" type="presParOf" srcId="{151831DC-52F2-4706-9713-EC6B0C9120A8}" destId="{9B826B8A-10B5-419B-A375-FD9C98A1832D}" srcOrd="2" destOrd="0" presId="urn:microsoft.com/office/officeart/2005/8/layout/chevron1"/>
    <dgm:cxn modelId="{B280406B-B0EB-419C-B999-DA7D9A572739}" type="presParOf" srcId="{151831DC-52F2-4706-9713-EC6B0C9120A8}" destId="{CFF14A4E-206A-4BED-AE3A-62B9B7456E6B}" srcOrd="3" destOrd="0" presId="urn:microsoft.com/office/officeart/2005/8/layout/chevron1"/>
    <dgm:cxn modelId="{6C1A79F3-A682-4446-8A7B-0579453215A7}" type="presParOf" srcId="{151831DC-52F2-4706-9713-EC6B0C9120A8}" destId="{6C632400-1CB7-48DE-81C6-640083DA4A84}"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344EF-FAE5-B040-B300-7B1461DD0C7B}">
      <dsp:nvSpPr>
        <dsp:cNvPr id="0" name=""/>
        <dsp:cNvSpPr/>
      </dsp:nvSpPr>
      <dsp:spPr>
        <a:xfrm>
          <a:off x="4603567" y="45876"/>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ECHO </a:t>
          </a:r>
        </a:p>
        <a:p>
          <a:pPr marL="0" lvl="0" indent="0" algn="ctr" defTabSz="933450">
            <a:lnSpc>
              <a:spcPct val="90000"/>
            </a:lnSpc>
            <a:spcBef>
              <a:spcPct val="0"/>
            </a:spcBef>
            <a:spcAft>
              <a:spcPct val="35000"/>
            </a:spcAft>
            <a:buNone/>
          </a:pPr>
          <a:r>
            <a:rPr lang="en-GB" sz="2100" kern="1200"/>
            <a:t>SE3</a:t>
          </a:r>
        </a:p>
      </dsp:txBody>
      <dsp:txXfrm>
        <a:off x="4648859" y="91168"/>
        <a:ext cx="1336826" cy="837232"/>
      </dsp:txXfrm>
    </dsp:sp>
    <dsp:sp modelId="{9631E63C-2725-974A-9665-95B3CD9D1F2B}">
      <dsp:nvSpPr>
        <dsp:cNvPr id="0" name=""/>
        <dsp:cNvSpPr/>
      </dsp:nvSpPr>
      <dsp:spPr>
        <a:xfrm>
          <a:off x="3669082" y="611906"/>
          <a:ext cx="3713607" cy="3713607"/>
        </a:xfrm>
        <a:custGeom>
          <a:avLst/>
          <a:gdLst/>
          <a:ahLst/>
          <a:cxnLst/>
          <a:rect l="0" t="0" r="0" b="0"/>
          <a:pathLst>
            <a:path>
              <a:moveTo>
                <a:pt x="2369921" y="72306"/>
              </a:moveTo>
              <a:arcTo wR="1856803" hR="1856803" stAng="17162529" swAng="1527383"/>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1207DAFE-0794-E54F-9119-3C7141A2E11A}">
      <dsp:nvSpPr>
        <dsp:cNvPr id="0" name=""/>
        <dsp:cNvSpPr/>
      </dsp:nvSpPr>
      <dsp:spPr>
        <a:xfrm>
          <a:off x="6332325" y="1083557"/>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ECHO </a:t>
          </a:r>
        </a:p>
        <a:p>
          <a:pPr marL="0" lvl="0" indent="0" algn="ctr" defTabSz="933450">
            <a:lnSpc>
              <a:spcPct val="90000"/>
            </a:lnSpc>
            <a:spcBef>
              <a:spcPct val="0"/>
            </a:spcBef>
            <a:spcAft>
              <a:spcPct val="35000"/>
            </a:spcAft>
            <a:buNone/>
          </a:pPr>
          <a:r>
            <a:rPr lang="en-GB" sz="2100" kern="1200"/>
            <a:t>SE4</a:t>
          </a:r>
        </a:p>
      </dsp:txBody>
      <dsp:txXfrm>
        <a:off x="6377617" y="1128849"/>
        <a:ext cx="1336826" cy="837232"/>
      </dsp:txXfrm>
    </dsp:sp>
    <dsp:sp modelId="{2E8006E9-9585-424B-9BD6-0B495D471812}">
      <dsp:nvSpPr>
        <dsp:cNvPr id="0" name=""/>
        <dsp:cNvSpPr/>
      </dsp:nvSpPr>
      <dsp:spPr>
        <a:xfrm>
          <a:off x="3618040" y="885712"/>
          <a:ext cx="3713607" cy="3713607"/>
        </a:xfrm>
        <a:custGeom>
          <a:avLst/>
          <a:gdLst/>
          <a:ahLst/>
          <a:cxnLst/>
          <a:rect l="0" t="0" r="0" b="0"/>
          <a:pathLst>
            <a:path>
              <a:moveTo>
                <a:pt x="3567403" y="1134605"/>
              </a:moveTo>
              <a:arcTo wR="1856803" hR="1856803" stAng="20226659" swAng="1784427"/>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69184170-3379-C248-B3E3-6195A4EF9AB0}">
      <dsp:nvSpPr>
        <dsp:cNvPr id="0" name=""/>
        <dsp:cNvSpPr/>
      </dsp:nvSpPr>
      <dsp:spPr>
        <a:xfrm>
          <a:off x="6393766" y="2973669"/>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ECHO </a:t>
          </a:r>
        </a:p>
        <a:p>
          <a:pPr marL="0" lvl="0" indent="0" algn="ctr" defTabSz="933450">
            <a:lnSpc>
              <a:spcPct val="90000"/>
            </a:lnSpc>
            <a:spcBef>
              <a:spcPct val="0"/>
            </a:spcBef>
            <a:spcAft>
              <a:spcPct val="35000"/>
            </a:spcAft>
            <a:buNone/>
          </a:pPr>
          <a:r>
            <a:rPr lang="en-GB" sz="2100" kern="1200"/>
            <a:t>SE5</a:t>
          </a:r>
        </a:p>
      </dsp:txBody>
      <dsp:txXfrm>
        <a:off x="6439058" y="3018961"/>
        <a:ext cx="1336826" cy="837232"/>
      </dsp:txXfrm>
    </dsp:sp>
    <dsp:sp modelId="{B1E38099-3010-464A-AE32-9683EDD0F89A}">
      <dsp:nvSpPr>
        <dsp:cNvPr id="0" name=""/>
        <dsp:cNvSpPr/>
      </dsp:nvSpPr>
      <dsp:spPr>
        <a:xfrm>
          <a:off x="3493497" y="803412"/>
          <a:ext cx="3713607" cy="3713607"/>
        </a:xfrm>
        <a:custGeom>
          <a:avLst/>
          <a:gdLst/>
          <a:ahLst/>
          <a:cxnLst/>
          <a:rect l="0" t="0" r="0" b="0"/>
          <a:pathLst>
            <a:path>
              <a:moveTo>
                <a:pt x="3219303" y="3118277"/>
              </a:moveTo>
              <a:arcTo wR="1856803" hR="1856803" stAng="2567707" swAng="5589744"/>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7B7529D4-B820-2C4E-90FF-BDDE25BBF41B}">
      <dsp:nvSpPr>
        <dsp:cNvPr id="0" name=""/>
        <dsp:cNvSpPr/>
      </dsp:nvSpPr>
      <dsp:spPr>
        <a:xfrm>
          <a:off x="2850511" y="3003436"/>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ECHO </a:t>
          </a:r>
        </a:p>
        <a:p>
          <a:pPr marL="0" lvl="0" indent="0" algn="ctr" defTabSz="933450">
            <a:lnSpc>
              <a:spcPct val="90000"/>
            </a:lnSpc>
            <a:spcBef>
              <a:spcPct val="0"/>
            </a:spcBef>
            <a:spcAft>
              <a:spcPct val="35000"/>
            </a:spcAft>
            <a:buNone/>
          </a:pPr>
          <a:r>
            <a:rPr lang="en-GB" sz="2100" kern="1200"/>
            <a:t>SE1</a:t>
          </a:r>
        </a:p>
      </dsp:txBody>
      <dsp:txXfrm>
        <a:off x="2895803" y="3048728"/>
        <a:ext cx="1336826" cy="837232"/>
      </dsp:txXfrm>
    </dsp:sp>
    <dsp:sp modelId="{373022A8-C4CC-624C-B4F6-BF446FBCB827}">
      <dsp:nvSpPr>
        <dsp:cNvPr id="0" name=""/>
        <dsp:cNvSpPr/>
      </dsp:nvSpPr>
      <dsp:spPr>
        <a:xfrm>
          <a:off x="3300172" y="814146"/>
          <a:ext cx="3713607" cy="3713607"/>
        </a:xfrm>
        <a:custGeom>
          <a:avLst/>
          <a:gdLst/>
          <a:ahLst/>
          <a:cxnLst/>
          <a:rect l="0" t="0" r="0" b="0"/>
          <a:pathLst>
            <a:path>
              <a:moveTo>
                <a:pt x="28266" y="2179560"/>
              </a:moveTo>
              <a:arcTo wR="1856803" hR="1856803" stAng="10199388" swAng="1816000"/>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C25F78F2-2581-E249-B125-784D11F5D529}">
      <dsp:nvSpPr>
        <dsp:cNvPr id="0" name=""/>
        <dsp:cNvSpPr/>
      </dsp:nvSpPr>
      <dsp:spPr>
        <a:xfrm>
          <a:off x="2845070" y="1090999"/>
          <a:ext cx="1427410" cy="927816"/>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ECHO </a:t>
          </a:r>
        </a:p>
        <a:p>
          <a:pPr marL="0" lvl="0" indent="0" algn="ctr" defTabSz="933450">
            <a:lnSpc>
              <a:spcPct val="90000"/>
            </a:lnSpc>
            <a:spcBef>
              <a:spcPct val="0"/>
            </a:spcBef>
            <a:spcAft>
              <a:spcPct val="35000"/>
            </a:spcAft>
            <a:buNone/>
          </a:pPr>
          <a:r>
            <a:rPr lang="en-GB" sz="2100" kern="1200"/>
            <a:t>SE2</a:t>
          </a:r>
        </a:p>
      </dsp:txBody>
      <dsp:txXfrm>
        <a:off x="2890362" y="1136291"/>
        <a:ext cx="1336826" cy="837232"/>
      </dsp:txXfrm>
    </dsp:sp>
    <dsp:sp modelId="{6CDAB494-FABF-7548-B1A9-52D165D8EB74}">
      <dsp:nvSpPr>
        <dsp:cNvPr id="0" name=""/>
        <dsp:cNvSpPr/>
      </dsp:nvSpPr>
      <dsp:spPr>
        <a:xfrm>
          <a:off x="3321327" y="539822"/>
          <a:ext cx="3713607" cy="3713607"/>
        </a:xfrm>
        <a:custGeom>
          <a:avLst/>
          <a:gdLst/>
          <a:ahLst/>
          <a:cxnLst/>
          <a:rect l="0" t="0" r="0" b="0"/>
          <a:pathLst>
            <a:path>
              <a:moveTo>
                <a:pt x="542729" y="544961"/>
              </a:moveTo>
              <a:arcTo wR="1856803" hR="1856803" stAng="13497078" swAng="1605183"/>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3FF13-5239-974F-B5F3-8043BD3E0C5A}">
      <dsp:nvSpPr>
        <dsp:cNvPr id="0" name=""/>
        <dsp:cNvSpPr/>
      </dsp:nvSpPr>
      <dsp:spPr>
        <a:xfrm>
          <a:off x="1312" y="2032661"/>
          <a:ext cx="2559407" cy="1023763"/>
        </a:xfrm>
        <a:prstGeom prst="homePlat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a:t>Identify the problem:</a:t>
          </a:r>
        </a:p>
      </dsp:txBody>
      <dsp:txXfrm>
        <a:off x="1312" y="2032661"/>
        <a:ext cx="2303466" cy="1023763"/>
      </dsp:txXfrm>
    </dsp:sp>
    <dsp:sp modelId="{28FAB648-3728-9643-A6CF-72CB0F40BA86}">
      <dsp:nvSpPr>
        <dsp:cNvPr id="0" name=""/>
        <dsp:cNvSpPr/>
      </dsp:nvSpPr>
      <dsp:spPr>
        <a:xfrm>
          <a:off x="2048838" y="2032661"/>
          <a:ext cx="2559407" cy="1023763"/>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a:t>Synthesise the evidence</a:t>
          </a:r>
        </a:p>
      </dsp:txBody>
      <dsp:txXfrm>
        <a:off x="2560720" y="2032661"/>
        <a:ext cx="1535644" cy="1023763"/>
      </dsp:txXfrm>
    </dsp:sp>
    <dsp:sp modelId="{C4561B64-BE8D-FB4F-9FE8-337914DD6853}">
      <dsp:nvSpPr>
        <dsp:cNvPr id="0" name=""/>
        <dsp:cNvSpPr/>
      </dsp:nvSpPr>
      <dsp:spPr>
        <a:xfrm>
          <a:off x="4096365" y="2032661"/>
          <a:ext cx="2559407" cy="1023763"/>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i="0" kern="1200"/>
            <a:t>Design Intervention</a:t>
          </a:r>
        </a:p>
      </dsp:txBody>
      <dsp:txXfrm>
        <a:off x="4608247" y="2032661"/>
        <a:ext cx="1535644" cy="1023763"/>
      </dsp:txXfrm>
    </dsp:sp>
    <dsp:sp modelId="{A717D417-7BCE-764E-B17A-9F9B6E28C246}">
      <dsp:nvSpPr>
        <dsp:cNvPr id="0" name=""/>
        <dsp:cNvSpPr/>
      </dsp:nvSpPr>
      <dsp:spPr>
        <a:xfrm>
          <a:off x="6143891" y="2032661"/>
          <a:ext cx="2559407" cy="10237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028" tIns="149352" rIns="74676" bIns="149352" numCol="1" spcCol="1270" anchor="ctr" anchorCtr="0">
          <a:noAutofit/>
        </a:bodyPr>
        <a:lstStyle/>
        <a:p>
          <a:pPr marL="0" lvl="0" indent="0" algn="ctr" defTabSz="2489200">
            <a:lnSpc>
              <a:spcPct val="90000"/>
            </a:lnSpc>
            <a:spcBef>
              <a:spcPct val="0"/>
            </a:spcBef>
            <a:spcAft>
              <a:spcPct val="35000"/>
            </a:spcAft>
            <a:buNone/>
          </a:pPr>
          <a:endParaRPr lang="en-GB" sz="5600" kern="1200"/>
        </a:p>
      </dsp:txBody>
      <dsp:txXfrm>
        <a:off x="6655773" y="2032661"/>
        <a:ext cx="1535644" cy="1023763"/>
      </dsp:txXfrm>
    </dsp:sp>
    <dsp:sp modelId="{398FC6FC-DAE9-A842-BF19-6476504BD41C}">
      <dsp:nvSpPr>
        <dsp:cNvPr id="0" name=""/>
        <dsp:cNvSpPr/>
      </dsp:nvSpPr>
      <dsp:spPr>
        <a:xfrm>
          <a:off x="8191417" y="2032661"/>
          <a:ext cx="2559407" cy="1023763"/>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4028" tIns="149352" rIns="74676" bIns="149352" numCol="1" spcCol="1270" anchor="ctr" anchorCtr="0">
          <a:noAutofit/>
        </a:bodyPr>
        <a:lstStyle/>
        <a:p>
          <a:pPr marL="0" lvl="0" indent="0" algn="ctr" defTabSz="2489200">
            <a:lnSpc>
              <a:spcPct val="90000"/>
            </a:lnSpc>
            <a:spcBef>
              <a:spcPct val="0"/>
            </a:spcBef>
            <a:spcAft>
              <a:spcPct val="35000"/>
            </a:spcAft>
            <a:buNone/>
          </a:pPr>
          <a:endParaRPr lang="en-GB" sz="5600" kern="1200"/>
        </a:p>
      </dsp:txBody>
      <dsp:txXfrm>
        <a:off x="8703299" y="2032661"/>
        <a:ext cx="1535644" cy="10237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F3290-CDA1-4715-8312-8FFF0D5E6987}">
      <dsp:nvSpPr>
        <dsp:cNvPr id="0" name=""/>
        <dsp:cNvSpPr/>
      </dsp:nvSpPr>
      <dsp:spPr>
        <a:xfrm>
          <a:off x="0" y="107570"/>
          <a:ext cx="5507934" cy="344245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91F22-72F2-4A46-93E9-CE72D3754BCC}">
      <dsp:nvSpPr>
        <dsp:cNvPr id="0" name=""/>
        <dsp:cNvSpPr/>
      </dsp:nvSpPr>
      <dsp:spPr>
        <a:xfrm>
          <a:off x="699507" y="2483555"/>
          <a:ext cx="143206" cy="1432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92012-9C6F-4EAA-B871-88DEDFE16F1F}">
      <dsp:nvSpPr>
        <dsp:cNvPr id="0" name=""/>
        <dsp:cNvSpPr/>
      </dsp:nvSpPr>
      <dsp:spPr>
        <a:xfrm>
          <a:off x="771110" y="2555158"/>
          <a:ext cx="1283348" cy="9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82" tIns="0" rIns="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Black" panose="020B0A04020102020204"/>
            </a:rPr>
            <a:t>Population data</a:t>
          </a:r>
          <a:endParaRPr lang="en-US" sz="1600" kern="1200"/>
        </a:p>
      </dsp:txBody>
      <dsp:txXfrm>
        <a:off x="771110" y="2555158"/>
        <a:ext cx="1283348" cy="994870"/>
      </dsp:txXfrm>
    </dsp:sp>
    <dsp:sp modelId="{F11A8B5E-6E2D-4A85-960A-8EBD52CF4BE1}">
      <dsp:nvSpPr>
        <dsp:cNvPr id="0" name=""/>
        <dsp:cNvSpPr/>
      </dsp:nvSpPr>
      <dsp:spPr>
        <a:xfrm>
          <a:off x="1963578" y="1547895"/>
          <a:ext cx="258872" cy="258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7ADA7-C4D7-4CAB-BE6B-2CF247FD6E1B}">
      <dsp:nvSpPr>
        <dsp:cNvPr id="0" name=""/>
        <dsp:cNvSpPr/>
      </dsp:nvSpPr>
      <dsp:spPr>
        <a:xfrm>
          <a:off x="2093014" y="1677331"/>
          <a:ext cx="1321904" cy="1872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1" tIns="0" rIns="0" bIns="0" numCol="1" spcCol="1270" anchor="t" anchorCtr="0">
          <a:noAutofit/>
        </a:bodyPr>
        <a:lstStyle/>
        <a:p>
          <a:pPr marL="0" lvl="0" indent="0" algn="l" defTabSz="711200" rtl="0">
            <a:lnSpc>
              <a:spcPct val="90000"/>
            </a:lnSpc>
            <a:spcBef>
              <a:spcPct val="0"/>
            </a:spcBef>
            <a:spcAft>
              <a:spcPct val="35000"/>
            </a:spcAft>
            <a:buNone/>
          </a:pPr>
          <a:r>
            <a:rPr lang="en-US" sz="1600" b="1" kern="1200"/>
            <a:t>Local data </a:t>
          </a:r>
        </a:p>
      </dsp:txBody>
      <dsp:txXfrm>
        <a:off x="2093014" y="1677331"/>
        <a:ext cx="1321904" cy="1872697"/>
      </dsp:txXfrm>
    </dsp:sp>
    <dsp:sp modelId="{E6A9A254-D322-44E3-987E-35FDB5D35C23}">
      <dsp:nvSpPr>
        <dsp:cNvPr id="0" name=""/>
        <dsp:cNvSpPr/>
      </dsp:nvSpPr>
      <dsp:spPr>
        <a:xfrm>
          <a:off x="3483768" y="978512"/>
          <a:ext cx="358015" cy="358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C9F2E1-B1C7-4F7D-A4A5-B722B66DF3B2}">
      <dsp:nvSpPr>
        <dsp:cNvPr id="0" name=""/>
        <dsp:cNvSpPr/>
      </dsp:nvSpPr>
      <dsp:spPr>
        <a:xfrm>
          <a:off x="3662776" y="1157520"/>
          <a:ext cx="1321904" cy="239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705" tIns="0" rIns="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Black" panose="020B0A04020102020204"/>
            </a:rPr>
            <a:t>Individual risk</a:t>
          </a:r>
          <a:endParaRPr lang="en-US" sz="1600" kern="1200"/>
        </a:p>
      </dsp:txBody>
      <dsp:txXfrm>
        <a:off x="3662776" y="1157520"/>
        <a:ext cx="1321904" cy="23925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F3290-CDA1-4715-8312-8FFF0D5E6987}">
      <dsp:nvSpPr>
        <dsp:cNvPr id="0" name=""/>
        <dsp:cNvSpPr/>
      </dsp:nvSpPr>
      <dsp:spPr>
        <a:xfrm>
          <a:off x="0" y="107570"/>
          <a:ext cx="5507934" cy="344245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91F22-72F2-4A46-93E9-CE72D3754BCC}">
      <dsp:nvSpPr>
        <dsp:cNvPr id="0" name=""/>
        <dsp:cNvSpPr/>
      </dsp:nvSpPr>
      <dsp:spPr>
        <a:xfrm>
          <a:off x="699507" y="2483555"/>
          <a:ext cx="143206" cy="1432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92012-9C6F-4EAA-B871-88DEDFE16F1F}">
      <dsp:nvSpPr>
        <dsp:cNvPr id="0" name=""/>
        <dsp:cNvSpPr/>
      </dsp:nvSpPr>
      <dsp:spPr>
        <a:xfrm>
          <a:off x="771110" y="2555158"/>
          <a:ext cx="1283348" cy="9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82" tIns="0" rIns="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Black" panose="020B0A04020102020204"/>
            </a:rPr>
            <a:t>Population data</a:t>
          </a:r>
          <a:endParaRPr lang="en-US" sz="1600" kern="1200"/>
        </a:p>
      </dsp:txBody>
      <dsp:txXfrm>
        <a:off x="771110" y="2555158"/>
        <a:ext cx="1283348" cy="994870"/>
      </dsp:txXfrm>
    </dsp:sp>
    <dsp:sp modelId="{F11A8B5E-6E2D-4A85-960A-8EBD52CF4BE1}">
      <dsp:nvSpPr>
        <dsp:cNvPr id="0" name=""/>
        <dsp:cNvSpPr/>
      </dsp:nvSpPr>
      <dsp:spPr>
        <a:xfrm>
          <a:off x="1963578" y="1547895"/>
          <a:ext cx="258872" cy="258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7ADA7-C4D7-4CAB-BE6B-2CF247FD6E1B}">
      <dsp:nvSpPr>
        <dsp:cNvPr id="0" name=""/>
        <dsp:cNvSpPr/>
      </dsp:nvSpPr>
      <dsp:spPr>
        <a:xfrm>
          <a:off x="2093014" y="1677331"/>
          <a:ext cx="1321904" cy="1872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1" tIns="0" rIns="0" bIns="0" numCol="1" spcCol="1270" anchor="t" anchorCtr="0">
          <a:noAutofit/>
        </a:bodyPr>
        <a:lstStyle/>
        <a:p>
          <a:pPr marL="0" lvl="0" indent="0" algn="l" defTabSz="711200" rtl="0">
            <a:lnSpc>
              <a:spcPct val="90000"/>
            </a:lnSpc>
            <a:spcBef>
              <a:spcPct val="0"/>
            </a:spcBef>
            <a:spcAft>
              <a:spcPct val="35000"/>
            </a:spcAft>
            <a:buNone/>
          </a:pPr>
          <a:r>
            <a:rPr lang="en-US" sz="1600" b="1" kern="1200"/>
            <a:t>Local data </a:t>
          </a:r>
        </a:p>
      </dsp:txBody>
      <dsp:txXfrm>
        <a:off x="2093014" y="1677331"/>
        <a:ext cx="1321904" cy="1872697"/>
      </dsp:txXfrm>
    </dsp:sp>
    <dsp:sp modelId="{E6A9A254-D322-44E3-987E-35FDB5D35C23}">
      <dsp:nvSpPr>
        <dsp:cNvPr id="0" name=""/>
        <dsp:cNvSpPr/>
      </dsp:nvSpPr>
      <dsp:spPr>
        <a:xfrm>
          <a:off x="3483768" y="978512"/>
          <a:ext cx="358015" cy="358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C9F2E1-B1C7-4F7D-A4A5-B722B66DF3B2}">
      <dsp:nvSpPr>
        <dsp:cNvPr id="0" name=""/>
        <dsp:cNvSpPr/>
      </dsp:nvSpPr>
      <dsp:spPr>
        <a:xfrm>
          <a:off x="3662776" y="1157520"/>
          <a:ext cx="1321904" cy="239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705" tIns="0" rIns="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Black" panose="020B0A04020102020204"/>
            </a:rPr>
            <a:t>Individual risk</a:t>
          </a:r>
          <a:endParaRPr lang="en-US" sz="1600" kern="1200"/>
        </a:p>
      </dsp:txBody>
      <dsp:txXfrm>
        <a:off x="3662776" y="1157520"/>
        <a:ext cx="1321904" cy="23925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F3290-CDA1-4715-8312-8FFF0D5E6987}">
      <dsp:nvSpPr>
        <dsp:cNvPr id="0" name=""/>
        <dsp:cNvSpPr/>
      </dsp:nvSpPr>
      <dsp:spPr>
        <a:xfrm>
          <a:off x="0" y="107570"/>
          <a:ext cx="5507934" cy="344245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91F22-72F2-4A46-93E9-CE72D3754BCC}">
      <dsp:nvSpPr>
        <dsp:cNvPr id="0" name=""/>
        <dsp:cNvSpPr/>
      </dsp:nvSpPr>
      <dsp:spPr>
        <a:xfrm>
          <a:off x="699507" y="2483555"/>
          <a:ext cx="143206" cy="1432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92012-9C6F-4EAA-B871-88DEDFE16F1F}">
      <dsp:nvSpPr>
        <dsp:cNvPr id="0" name=""/>
        <dsp:cNvSpPr/>
      </dsp:nvSpPr>
      <dsp:spPr>
        <a:xfrm>
          <a:off x="771110" y="2555158"/>
          <a:ext cx="1283348" cy="9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82" tIns="0" rIns="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Black" panose="020B0A04020102020204"/>
            </a:rPr>
            <a:t>Population data</a:t>
          </a:r>
          <a:endParaRPr lang="en-US" sz="1600" kern="1200"/>
        </a:p>
      </dsp:txBody>
      <dsp:txXfrm>
        <a:off x="771110" y="2555158"/>
        <a:ext cx="1283348" cy="994870"/>
      </dsp:txXfrm>
    </dsp:sp>
    <dsp:sp modelId="{F11A8B5E-6E2D-4A85-960A-8EBD52CF4BE1}">
      <dsp:nvSpPr>
        <dsp:cNvPr id="0" name=""/>
        <dsp:cNvSpPr/>
      </dsp:nvSpPr>
      <dsp:spPr>
        <a:xfrm>
          <a:off x="1963578" y="1547895"/>
          <a:ext cx="258872" cy="258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7ADA7-C4D7-4CAB-BE6B-2CF247FD6E1B}">
      <dsp:nvSpPr>
        <dsp:cNvPr id="0" name=""/>
        <dsp:cNvSpPr/>
      </dsp:nvSpPr>
      <dsp:spPr>
        <a:xfrm>
          <a:off x="2093014" y="1677331"/>
          <a:ext cx="1321904" cy="1872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1" tIns="0" rIns="0" bIns="0" numCol="1" spcCol="1270" anchor="t" anchorCtr="0">
          <a:noAutofit/>
        </a:bodyPr>
        <a:lstStyle/>
        <a:p>
          <a:pPr marL="0" lvl="0" indent="0" algn="l" defTabSz="711200" rtl="0">
            <a:lnSpc>
              <a:spcPct val="90000"/>
            </a:lnSpc>
            <a:spcBef>
              <a:spcPct val="0"/>
            </a:spcBef>
            <a:spcAft>
              <a:spcPct val="35000"/>
            </a:spcAft>
            <a:buNone/>
          </a:pPr>
          <a:r>
            <a:rPr lang="en-US" sz="1600" b="1" kern="1200"/>
            <a:t>Local data </a:t>
          </a:r>
        </a:p>
      </dsp:txBody>
      <dsp:txXfrm>
        <a:off x="2093014" y="1677331"/>
        <a:ext cx="1321904" cy="1872697"/>
      </dsp:txXfrm>
    </dsp:sp>
    <dsp:sp modelId="{E6A9A254-D322-44E3-987E-35FDB5D35C23}">
      <dsp:nvSpPr>
        <dsp:cNvPr id="0" name=""/>
        <dsp:cNvSpPr/>
      </dsp:nvSpPr>
      <dsp:spPr>
        <a:xfrm>
          <a:off x="3483768" y="978512"/>
          <a:ext cx="358015" cy="358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C9F2E1-B1C7-4F7D-A4A5-B722B66DF3B2}">
      <dsp:nvSpPr>
        <dsp:cNvPr id="0" name=""/>
        <dsp:cNvSpPr/>
      </dsp:nvSpPr>
      <dsp:spPr>
        <a:xfrm>
          <a:off x="3662776" y="1157520"/>
          <a:ext cx="1321904" cy="239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705" tIns="0" rIns="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Black" panose="020B0A04020102020204"/>
            </a:rPr>
            <a:t>Individual risk</a:t>
          </a:r>
          <a:endParaRPr lang="en-US" sz="1600" kern="1200"/>
        </a:p>
      </dsp:txBody>
      <dsp:txXfrm>
        <a:off x="3662776" y="1157520"/>
        <a:ext cx="1321904" cy="23925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F3290-CDA1-4715-8312-8FFF0D5E6987}">
      <dsp:nvSpPr>
        <dsp:cNvPr id="0" name=""/>
        <dsp:cNvSpPr/>
      </dsp:nvSpPr>
      <dsp:spPr>
        <a:xfrm>
          <a:off x="0" y="107570"/>
          <a:ext cx="5507934" cy="344245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91F22-72F2-4A46-93E9-CE72D3754BCC}">
      <dsp:nvSpPr>
        <dsp:cNvPr id="0" name=""/>
        <dsp:cNvSpPr/>
      </dsp:nvSpPr>
      <dsp:spPr>
        <a:xfrm>
          <a:off x="699507" y="2483555"/>
          <a:ext cx="143206" cy="1432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92012-9C6F-4EAA-B871-88DEDFE16F1F}">
      <dsp:nvSpPr>
        <dsp:cNvPr id="0" name=""/>
        <dsp:cNvSpPr/>
      </dsp:nvSpPr>
      <dsp:spPr>
        <a:xfrm>
          <a:off x="771110" y="2555158"/>
          <a:ext cx="1283348" cy="9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82" tIns="0" rIns="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Black" panose="020B0A04020102020204"/>
            </a:rPr>
            <a:t>Population data</a:t>
          </a:r>
          <a:endParaRPr lang="en-US" sz="1600" kern="1200"/>
        </a:p>
      </dsp:txBody>
      <dsp:txXfrm>
        <a:off x="771110" y="2555158"/>
        <a:ext cx="1283348" cy="994870"/>
      </dsp:txXfrm>
    </dsp:sp>
    <dsp:sp modelId="{F11A8B5E-6E2D-4A85-960A-8EBD52CF4BE1}">
      <dsp:nvSpPr>
        <dsp:cNvPr id="0" name=""/>
        <dsp:cNvSpPr/>
      </dsp:nvSpPr>
      <dsp:spPr>
        <a:xfrm>
          <a:off x="1963578" y="1547895"/>
          <a:ext cx="258872" cy="258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7ADA7-C4D7-4CAB-BE6B-2CF247FD6E1B}">
      <dsp:nvSpPr>
        <dsp:cNvPr id="0" name=""/>
        <dsp:cNvSpPr/>
      </dsp:nvSpPr>
      <dsp:spPr>
        <a:xfrm>
          <a:off x="2093014" y="1677331"/>
          <a:ext cx="1321904" cy="1872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1" tIns="0" rIns="0" bIns="0" numCol="1" spcCol="1270" anchor="t" anchorCtr="0">
          <a:noAutofit/>
        </a:bodyPr>
        <a:lstStyle/>
        <a:p>
          <a:pPr marL="0" lvl="0" indent="0" algn="l" defTabSz="711200" rtl="0">
            <a:lnSpc>
              <a:spcPct val="90000"/>
            </a:lnSpc>
            <a:spcBef>
              <a:spcPct val="0"/>
            </a:spcBef>
            <a:spcAft>
              <a:spcPct val="35000"/>
            </a:spcAft>
            <a:buNone/>
          </a:pPr>
          <a:r>
            <a:rPr lang="en-US" sz="1600" b="1" kern="1200"/>
            <a:t>Local data </a:t>
          </a:r>
        </a:p>
      </dsp:txBody>
      <dsp:txXfrm>
        <a:off x="2093014" y="1677331"/>
        <a:ext cx="1321904" cy="1872697"/>
      </dsp:txXfrm>
    </dsp:sp>
    <dsp:sp modelId="{E6A9A254-D322-44E3-987E-35FDB5D35C23}">
      <dsp:nvSpPr>
        <dsp:cNvPr id="0" name=""/>
        <dsp:cNvSpPr/>
      </dsp:nvSpPr>
      <dsp:spPr>
        <a:xfrm>
          <a:off x="3483768" y="978512"/>
          <a:ext cx="358015" cy="358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C9F2E1-B1C7-4F7D-A4A5-B722B66DF3B2}">
      <dsp:nvSpPr>
        <dsp:cNvPr id="0" name=""/>
        <dsp:cNvSpPr/>
      </dsp:nvSpPr>
      <dsp:spPr>
        <a:xfrm>
          <a:off x="3662776" y="1157520"/>
          <a:ext cx="1321904" cy="239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705" tIns="0" rIns="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Black" panose="020B0A04020102020204"/>
            </a:rPr>
            <a:t>Individual risk</a:t>
          </a:r>
          <a:endParaRPr lang="en-US" sz="1600" kern="1200"/>
        </a:p>
      </dsp:txBody>
      <dsp:txXfrm>
        <a:off x="3662776" y="1157520"/>
        <a:ext cx="1321904" cy="23925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204D0-324D-486F-B60D-31CA4DC278EF}">
      <dsp:nvSpPr>
        <dsp:cNvPr id="0" name=""/>
        <dsp:cNvSpPr/>
      </dsp:nvSpPr>
      <dsp:spPr>
        <a:xfrm>
          <a:off x="2858" y="138373"/>
          <a:ext cx="3482570" cy="139302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a:latin typeface="Arial Black" panose="020B0A04020102020204"/>
            </a:rPr>
            <a:t>Scientific</a:t>
          </a:r>
          <a:endParaRPr lang="en-US" sz="2900" kern="1200"/>
        </a:p>
      </dsp:txBody>
      <dsp:txXfrm>
        <a:off x="699372" y="138373"/>
        <a:ext cx="2089542" cy="1393028"/>
      </dsp:txXfrm>
    </dsp:sp>
    <dsp:sp modelId="{9B826B8A-10B5-419B-A375-FD9C98A1832D}">
      <dsp:nvSpPr>
        <dsp:cNvPr id="0" name=""/>
        <dsp:cNvSpPr/>
      </dsp:nvSpPr>
      <dsp:spPr>
        <a:xfrm>
          <a:off x="3137171" y="138373"/>
          <a:ext cx="3482570" cy="1393028"/>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a:latin typeface="Arial Black" panose="020B0A04020102020204"/>
            </a:rPr>
            <a:t>Systems</a:t>
          </a:r>
          <a:endParaRPr lang="en-US" sz="2900" kern="1200"/>
        </a:p>
      </dsp:txBody>
      <dsp:txXfrm>
        <a:off x="3833685" y="138373"/>
        <a:ext cx="2089542" cy="1393028"/>
      </dsp:txXfrm>
    </dsp:sp>
    <dsp:sp modelId="{6C632400-1CB7-48DE-81C6-640083DA4A84}">
      <dsp:nvSpPr>
        <dsp:cNvPr id="0" name=""/>
        <dsp:cNvSpPr/>
      </dsp:nvSpPr>
      <dsp:spPr>
        <a:xfrm>
          <a:off x="6271484" y="138373"/>
          <a:ext cx="3482570" cy="1393028"/>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Arial Black" panose="020B0A04020102020204"/>
            </a:rPr>
            <a:t>Patient centered</a:t>
          </a:r>
          <a:endParaRPr lang="en-US" sz="2900" kern="1200"/>
        </a:p>
      </dsp:txBody>
      <dsp:txXfrm>
        <a:off x="6967998" y="138373"/>
        <a:ext cx="2089542" cy="13930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9F3290-CDA1-4715-8312-8FFF0D5E6987}">
      <dsp:nvSpPr>
        <dsp:cNvPr id="0" name=""/>
        <dsp:cNvSpPr/>
      </dsp:nvSpPr>
      <dsp:spPr>
        <a:xfrm>
          <a:off x="0" y="107570"/>
          <a:ext cx="5507934" cy="344245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91F22-72F2-4A46-93E9-CE72D3754BCC}">
      <dsp:nvSpPr>
        <dsp:cNvPr id="0" name=""/>
        <dsp:cNvSpPr/>
      </dsp:nvSpPr>
      <dsp:spPr>
        <a:xfrm>
          <a:off x="699507" y="2483555"/>
          <a:ext cx="143206" cy="1432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92012-9C6F-4EAA-B871-88DEDFE16F1F}">
      <dsp:nvSpPr>
        <dsp:cNvPr id="0" name=""/>
        <dsp:cNvSpPr/>
      </dsp:nvSpPr>
      <dsp:spPr>
        <a:xfrm>
          <a:off x="771110" y="2555158"/>
          <a:ext cx="1283348" cy="9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82" tIns="0" rIns="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Black" panose="020B0A04020102020204"/>
            </a:rPr>
            <a:t>Population data</a:t>
          </a:r>
          <a:endParaRPr lang="en-US" sz="1600" kern="1200"/>
        </a:p>
      </dsp:txBody>
      <dsp:txXfrm>
        <a:off x="771110" y="2555158"/>
        <a:ext cx="1283348" cy="994870"/>
      </dsp:txXfrm>
    </dsp:sp>
    <dsp:sp modelId="{F11A8B5E-6E2D-4A85-960A-8EBD52CF4BE1}">
      <dsp:nvSpPr>
        <dsp:cNvPr id="0" name=""/>
        <dsp:cNvSpPr/>
      </dsp:nvSpPr>
      <dsp:spPr>
        <a:xfrm>
          <a:off x="1963578" y="1547895"/>
          <a:ext cx="258872" cy="2588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67ADA7-C4D7-4CAB-BE6B-2CF247FD6E1B}">
      <dsp:nvSpPr>
        <dsp:cNvPr id="0" name=""/>
        <dsp:cNvSpPr/>
      </dsp:nvSpPr>
      <dsp:spPr>
        <a:xfrm>
          <a:off x="2093014" y="1677331"/>
          <a:ext cx="1321904" cy="1872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71" tIns="0" rIns="0" bIns="0" numCol="1" spcCol="1270" anchor="t" anchorCtr="0">
          <a:noAutofit/>
        </a:bodyPr>
        <a:lstStyle/>
        <a:p>
          <a:pPr marL="0" lvl="0" indent="0" algn="l" defTabSz="711200" rtl="0">
            <a:lnSpc>
              <a:spcPct val="90000"/>
            </a:lnSpc>
            <a:spcBef>
              <a:spcPct val="0"/>
            </a:spcBef>
            <a:spcAft>
              <a:spcPct val="35000"/>
            </a:spcAft>
            <a:buNone/>
          </a:pPr>
          <a:r>
            <a:rPr lang="en-US" sz="1600" b="1" kern="1200"/>
            <a:t>Local data </a:t>
          </a:r>
        </a:p>
      </dsp:txBody>
      <dsp:txXfrm>
        <a:off x="2093014" y="1677331"/>
        <a:ext cx="1321904" cy="1872697"/>
      </dsp:txXfrm>
    </dsp:sp>
    <dsp:sp modelId="{E6A9A254-D322-44E3-987E-35FDB5D35C23}">
      <dsp:nvSpPr>
        <dsp:cNvPr id="0" name=""/>
        <dsp:cNvSpPr/>
      </dsp:nvSpPr>
      <dsp:spPr>
        <a:xfrm>
          <a:off x="3483768" y="978512"/>
          <a:ext cx="358015" cy="358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C9F2E1-B1C7-4F7D-A4A5-B722B66DF3B2}">
      <dsp:nvSpPr>
        <dsp:cNvPr id="0" name=""/>
        <dsp:cNvSpPr/>
      </dsp:nvSpPr>
      <dsp:spPr>
        <a:xfrm>
          <a:off x="3662776" y="1157520"/>
          <a:ext cx="1321904" cy="2392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705" tIns="0" rIns="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Arial Black" panose="020B0A04020102020204"/>
            </a:rPr>
            <a:t>Individual risk</a:t>
          </a:r>
          <a:endParaRPr lang="en-US" sz="1600" kern="1200"/>
        </a:p>
      </dsp:txBody>
      <dsp:txXfrm>
        <a:off x="3662776" y="1157520"/>
        <a:ext cx="1321904" cy="23925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204D0-324D-486F-B60D-31CA4DC278EF}">
      <dsp:nvSpPr>
        <dsp:cNvPr id="0" name=""/>
        <dsp:cNvSpPr/>
      </dsp:nvSpPr>
      <dsp:spPr>
        <a:xfrm>
          <a:off x="2858" y="138373"/>
          <a:ext cx="3482570" cy="139302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a:latin typeface="Arial Black" panose="020B0A04020102020204"/>
            </a:rPr>
            <a:t>Scientific</a:t>
          </a:r>
          <a:endParaRPr lang="en-US" sz="2900" kern="1200"/>
        </a:p>
      </dsp:txBody>
      <dsp:txXfrm>
        <a:off x="699372" y="138373"/>
        <a:ext cx="2089542" cy="1393028"/>
      </dsp:txXfrm>
    </dsp:sp>
    <dsp:sp modelId="{9B826B8A-10B5-419B-A375-FD9C98A1832D}">
      <dsp:nvSpPr>
        <dsp:cNvPr id="0" name=""/>
        <dsp:cNvSpPr/>
      </dsp:nvSpPr>
      <dsp:spPr>
        <a:xfrm>
          <a:off x="3137171" y="138373"/>
          <a:ext cx="3482570" cy="1393028"/>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a:latin typeface="Arial Black" panose="020B0A04020102020204"/>
            </a:rPr>
            <a:t>Systems</a:t>
          </a:r>
          <a:endParaRPr lang="en-US" sz="2900" kern="1200"/>
        </a:p>
      </dsp:txBody>
      <dsp:txXfrm>
        <a:off x="3833685" y="138373"/>
        <a:ext cx="2089542" cy="1393028"/>
      </dsp:txXfrm>
    </dsp:sp>
    <dsp:sp modelId="{6C632400-1CB7-48DE-81C6-640083DA4A84}">
      <dsp:nvSpPr>
        <dsp:cNvPr id="0" name=""/>
        <dsp:cNvSpPr/>
      </dsp:nvSpPr>
      <dsp:spPr>
        <a:xfrm>
          <a:off x="6271484" y="138373"/>
          <a:ext cx="3482570" cy="1393028"/>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Arial Black" panose="020B0A04020102020204"/>
            </a:rPr>
            <a:t>Patient centered</a:t>
          </a:r>
          <a:endParaRPr lang="en-US" sz="2900" kern="1200"/>
        </a:p>
      </dsp:txBody>
      <dsp:txXfrm>
        <a:off x="6967998" y="138373"/>
        <a:ext cx="2089542" cy="1393028"/>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1-08T06:44:11.3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12705 5788 16383 0 0,'-4'0'0'0'0,"-5"0"0"0"0,-5 0 0 0 0,-4 0 0 0 0,-3 0 0 0 0,-2 0 0 0 0,-1 0 0 0 0,0 0 0 0 0,0 0 0 0 0,1 0 0 0 0,-5 0 0 0 0,-1 0 0 0 0,1 0 0 0 0,-7-4 0 0 0,-1-1 0 0 0,-3 0 0 0 0,2-3 0 0 0,-1 0 0 0 0,-1 1 0 0 0,-7-6 0 0 0,-10 0 0 0 0,-8 1 0 0 0,-5 3 0 0 0,-5 3 0 0 0,-4 3 0 0 0,-2 1 0 0 0,-5 2 0 0 0,6 0 0 0 0,-1 1 0 0 0,2-1 0 0 0,3 5 0 0 0,-2 0 0 0 0,1 5 0 0 0,-3-1 0 0 0,5-1 0 0 0,7 2 0 0 0,-2-2 0 0 0,1 3 0 0 0,3 0 0 0 0,5-3 0 0 0,-3 5 0 0 0,-2 5 0 0 0,1-1 0 0 0,9 0 0 0 0,5 2 0 0 0,-1 1 0 0 0,5 1 0 0 0,6-3 0 0 0,3 0 0 0 0,2 0 0 0 0,5 1 0 0 0,-2 6 0 0 0,2-3 0 0 0,1 0 0 0 0,-5 0 0 0 0,-2 0 0 0 0,2 0 0 0 0,3 1 0 0 0,2-1 0 0 0,3 1 0 0 0,5 4 0 0 0,3 1 0 0 0,0 0 0 0 0,0-1 0 0 0,-2 3 0 0 0,0 0 0 0 0,-2-1 0 0 0,-1-2 0 0 0,1-1 0 0 0,2 7 0 0 0,2 1 0 0 0,4-1 0 0 0,0-2 0 0 0,-1-3 0 0 0,1 2 0 0 0,0 4 0 0 0,2 0 0 0 0,-1 5 0 0 0,2 5 0 0 0,-5-2 0 0 0,0 1 0 0 0,-1 3 0 0 0,2-1 0 0 0,4-1 0 0 0,0-3 0 0 0,2-2 0 0 0,-2 1 0 0 0,1-3 0 0 0,3-3 0 0 0,2 0 0 0 0,2 2 0 0 0,1 3 0 0 0,2-2 0 0 0,4 2 0 0 0,9 4 0 0 0,7 5 0 0 0,7 4 0 0 0,12 2 0 0 0,13 11 0 0 0,15 10 0 0 0,23 16 0 0 0,20 12 0 0 0,33 16 0 0 0,25 7 0 0 0,26 10 0 0 0,24 5 0 0 0,5-2 0 0 0,-11-13 0 0 0,-11-16 0 0 0,-15-14 0 0 0,-25-21 0 0 0,-23-11 0 0 0,-20-12 0 0 0,-14-15 0 0 0,-9-6 0 0 0,-6-5 0 0 0,3-6 0 0 0,0-3 0 0 0,1-4 0 0 0,0-5 0 0 0,0-3 0 0 0,0-3 0 0 0,3-1 0 0 0,-6-2 0 0 0,-4 1 0 0 0,-3-1 0 0 0,-2-4 0 0 0,-5-1 0 0 0,-1-7 0 0 0,-6-1 0 0 0,-5 1 0 0 0,-3-1 0 0 0,-4-2 0 0 0,4-2 0 0 0,8-6 0 0 0,3-2 0 0 0,6 2 0 0 0,0 2 0 0 0,0 1 0 0 0,1 4 0 0 0,4-3 0 0 0,-5-3 0 0 0,0 0 0 0 0,2-5 0 0 0,0-1 0 0 0,-3 5 0 0 0,-2 1 0 0 0,-6 2 0 0 0,-3 4 0 0 0,-5-3 0 0 0,-9-2 0 0 0,-6 3 0 0 0,-6 0 0 0 0,-6 0 0 0 0,2 0 0 0 0,0-2 0 0 0,-3 3 0 0 0,-3 1 0 0 0,-3-1 0 0 0,-1-1 0 0 0,-2-1 0 0 0,-1-2 0 0 0,-1 0 0 0 0,-3-1 0 0 0,-2 0 0 0 0,-3 0 0 0 0,-1 4 0 0 0,-2-3 0 0 0,-3-2 0 0 0,-3-4 0 0 0,-2-9 0 0 0,-2-6 0 0 0,-1-4 0 0 0,-4-9 0 0 0,-2-12 0 0 0,-3-8 0 0 0,-1-1 0 0 0,-2-1 0 0 0,1-1 0 0 0,-2 7 0 0 0,2 6 0 0 0,2 12 0 0 0,-1 10 0 0 0,1 2 0 0 0,-1 3 0 0 0,0 5 0 0 0,-2 4 0 0 0,2 3 0 0 0,-2 3 0 0 0,-3 1 0 0 0,-6 1 0 0 0,-4-4 0 0 0,-2-2 0 0 0,-3 1 0 0 0,-5 0 0 0 0,-1 2 0 0 0,-5-8 0 0 0,-4-1 0 0 0,-6 1 0 0 0,-2 2 0 0 0,-4-6 0 0 0,-8 1 0 0 0,0-7 0 0 0,-2 1 0 0 0,4 4 0 0 0,0-4 0 0 0,-5 1 0 0 0,2-3 0 0 0,0-3 0 0 0,3-1 0 0 0,-2 0 0 0 0,-3-4 0 0 0,2 3 0 0 0,2-1 0 0 0,-5-1 0 0 0,1 5 0 0 0,-2-2 0 0 0,-2 4 0 0 0,4 1 0 0 0,1 4 0 0 0,5 1 0 0 0,-3 7 0 0 0,-2 1 0 0 0,2 1 0 0 0,1 3 0 0 0,3 0 0 0 0,8 2 0 0 0,6-3 0 0 0,6 3 0 0 0,7 1 0 0 0,-3 2 0 0 0,1 3 0 0 0,2 5 0 0 0,4 2 0 0 0,3 1 0 0 0,6 0 0 0 0,2 0 0 0 0,5-1 0 0 0,1 1 0 0 0,-2 2 0 0 0,-2 3 0 0 0,2 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5D5C9-8BAD-AA4D-AE38-B8D237AC2DE3}"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5E7F5-D723-9F4C-B8FC-954900B90749}" type="slidenum">
              <a:rPr lang="en-US" smtClean="0"/>
              <a:t>‹#›</a:t>
            </a:fld>
            <a:endParaRPr lang="en-US"/>
          </a:p>
        </p:txBody>
      </p:sp>
    </p:spTree>
    <p:extLst>
      <p:ext uri="{BB962C8B-B14F-4D97-AF65-F5344CB8AC3E}">
        <p14:creationId xmlns:p14="http://schemas.microsoft.com/office/powerpoint/2010/main" val="137254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estvic.communityhealthpathways.org/1015115.htm"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worksafe.vic.gov.au/managing-covid-19-risks-workplaces" TargetMode="External"/><Relationship Id="rId4" Type="http://schemas.openxmlformats.org/officeDocument/2006/relationships/hyperlink" Target="https://www.coronavirus.vic.gov.au/im-a-covid-case-contac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lick.icptrack.com/icp/relay.php?r=40108232&amp;msgid=208165&amp;act=232A&amp;c=1491523&amp;pid=1170081&amp;destination=https%3A%2F%2Fwww.health.vic.gov.au%2Fhealth-alerts%2Fhealth-warning-on-monkeypox&amp;cf=7236&amp;v=7dcf398dc7d2037972d80f773606522bea22b6a227f9073c1ee8081a0fdb0545"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health.vic.gov.au/infectious-diseases/monkeypox"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ealth.vic.gov.au/infectious-diseases/japanese-encephalitis-virus#vaccination"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betterhealth.vic.gov.au/campaigns/protect-yourself-mosquito-borne-disease" TargetMode="External"/><Relationship Id="rId4" Type="http://schemas.openxmlformats.org/officeDocument/2006/relationships/hyperlink" Target="https://click.icptrack.com/icp/relay.php?r=40108232&amp;msgid=208127&amp;act=232A&amp;c=1491523&amp;pid=1170035&amp;destination=https%3A%2F%2Fhealth.vic.gov.au%2Fhealth-advisories%2Fjapanese-encephalitis-vaccination-update&amp;cf=7236&amp;v=7b591634829d393223e4ee648e15337d4c15315d939baad2fa4cb0b4a765bc5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2C96A-DFD8-E74D-A6DD-6BC5FB8BA0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51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13</a:t>
            </a:fld>
            <a:endParaRPr lang="en-US"/>
          </a:p>
        </p:txBody>
      </p:sp>
    </p:spTree>
    <p:extLst>
      <p:ext uri="{BB962C8B-B14F-4D97-AF65-F5344CB8AC3E}">
        <p14:creationId xmlns:p14="http://schemas.microsoft.com/office/powerpoint/2010/main" val="4161607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Acknowledge country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8C2AB2-CF53-47D8-8A18-EB1E25B7255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94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a:solidFill>
                  <a:schemeClr val="tx1"/>
                </a:solidFill>
                <a:effectLst/>
                <a:latin typeface="+mn-lt"/>
                <a:ea typeface="+mn-ea"/>
                <a:cs typeface="+mn-cs"/>
              </a:rPr>
              <a:t>East Gippsland 1930s to 1990s</a:t>
            </a:r>
          </a:p>
          <a:p>
            <a:r>
              <a:rPr lang="en-AU" sz="1200" b="0" i="0" kern="1200">
                <a:solidFill>
                  <a:schemeClr val="tx1"/>
                </a:solidFill>
                <a:effectLst/>
                <a:latin typeface="+mn-lt"/>
                <a:ea typeface="+mn-ea"/>
                <a:cs typeface="+mn-cs"/>
              </a:rPr>
              <a:t>1990s Phillip Island cluster for a few years, then sustained reduction</a:t>
            </a:r>
          </a:p>
          <a:p>
            <a:r>
              <a:rPr lang="en-AU" sz="1200" b="0" i="0" kern="1200">
                <a:solidFill>
                  <a:schemeClr val="tx1"/>
                </a:solidFill>
                <a:effectLst/>
                <a:latin typeface="+mn-lt"/>
                <a:ea typeface="+mn-ea"/>
                <a:cs typeface="+mn-cs"/>
              </a:rPr>
              <a:t>Very few cases 1995-2000</a:t>
            </a:r>
          </a:p>
          <a:p>
            <a:r>
              <a:rPr lang="en-AU" sz="1200" b="0" i="0" kern="1200">
                <a:solidFill>
                  <a:schemeClr val="tx1"/>
                </a:solidFill>
                <a:effectLst/>
                <a:latin typeface="+mn-lt"/>
                <a:ea typeface="+mn-ea"/>
                <a:cs typeface="+mn-cs"/>
              </a:rPr>
              <a:t>From 2000 onwards, large new outbreaks on Mornington Peninsula and Bellarine Peninsula</a:t>
            </a:r>
          </a:p>
          <a:p>
            <a:r>
              <a:rPr lang="en-AU" sz="1200" b="0" i="0" kern="1200">
                <a:solidFill>
                  <a:schemeClr val="tx1"/>
                </a:solidFill>
                <a:effectLst/>
                <a:latin typeface="+mn-lt"/>
                <a:ea typeface="+mn-ea"/>
                <a:cs typeface="+mn-cs"/>
              </a:rPr>
              <a:t>More recently, cases in Surf Coast and Aireys Inlet, Bayside suburbs of Melbourne and several inner Melbourne suburbs, as well as the Geelong</a:t>
            </a:r>
            <a:r>
              <a:rPr lang="en-AU" sz="1200" b="0" i="0" kern="1200" baseline="0">
                <a:solidFill>
                  <a:schemeClr val="tx1"/>
                </a:solidFill>
                <a:effectLst/>
                <a:latin typeface="+mn-lt"/>
                <a:ea typeface="+mn-ea"/>
                <a:cs typeface="+mn-cs"/>
              </a:rPr>
              <a:t> suburb of Belmont</a:t>
            </a:r>
            <a:r>
              <a:rPr lang="en-AU" sz="1200" b="0" i="0" kern="1200">
                <a:solidFill>
                  <a:schemeClr val="tx1"/>
                </a:solidFill>
                <a:effectLst/>
                <a:latin typeface="+mn-lt"/>
                <a:ea typeface="+mn-ea"/>
                <a:cs typeface="+mn-cs"/>
              </a:rPr>
              <a:t>.</a:t>
            </a:r>
          </a:p>
          <a:p>
            <a:endParaRPr lang="en-AU" sz="1200" b="0" i="0" kern="1200">
              <a:solidFill>
                <a:schemeClr val="tx1"/>
              </a:solidFill>
              <a:effectLst/>
              <a:latin typeface="+mn-lt"/>
              <a:ea typeface="+mn-ea"/>
              <a:cs typeface="+mn-cs"/>
            </a:endParaRPr>
          </a:p>
          <a:p>
            <a:r>
              <a:rPr lang="en-AU" sz="1200" b="0" i="0" kern="1200">
                <a:solidFill>
                  <a:schemeClr val="tx1"/>
                </a:solidFill>
                <a:effectLst/>
                <a:latin typeface="+mn-lt"/>
                <a:ea typeface="+mn-ea"/>
                <a:cs typeface="+mn-cs"/>
              </a:rPr>
              <a:t>QLD: far north of the state, from Mossman to the Daintree River in the Douglas Shire. Endemic area has been static, unlike Victoria. Known locally as "Daintree ulcer" or "Mossman ulcer"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8C2AB2-CF53-47D8-8A18-EB1E25B7255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0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8C2AB2-CF53-47D8-8A18-EB1E25B7255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31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a:solidFill>
                  <a:schemeClr val="tx1"/>
                </a:solidFill>
                <a:effectLst/>
                <a:latin typeface="+mn-lt"/>
                <a:ea typeface="+mn-ea"/>
                <a:cs typeface="+mn-cs"/>
              </a:rPr>
              <a:t>No person to person transmission</a:t>
            </a:r>
          </a:p>
          <a:p>
            <a:r>
              <a:rPr lang="en-AU" sz="1200" b="0" i="0" kern="1200">
                <a:solidFill>
                  <a:schemeClr val="tx1"/>
                </a:solidFill>
                <a:effectLst/>
                <a:latin typeface="+mn-lt"/>
                <a:ea typeface="+mn-ea"/>
                <a:cs typeface="+mn-cs"/>
              </a:rPr>
              <a:t>Positive PCR for M </a:t>
            </a:r>
            <a:r>
              <a:rPr lang="en-AU" sz="1200" b="0" i="0" kern="1200" err="1">
                <a:solidFill>
                  <a:schemeClr val="tx1"/>
                </a:solidFill>
                <a:effectLst/>
                <a:latin typeface="+mn-lt"/>
                <a:ea typeface="+mn-ea"/>
                <a:cs typeface="+mn-cs"/>
              </a:rPr>
              <a:t>ulcerans</a:t>
            </a:r>
            <a:r>
              <a:rPr lang="en-AU" sz="1200" b="0" i="0" kern="1200">
                <a:solidFill>
                  <a:schemeClr val="tx1"/>
                </a:solidFill>
                <a:effectLst/>
                <a:latin typeface="+mn-lt"/>
                <a:ea typeface="+mn-ea"/>
                <a:cs typeface="+mn-cs"/>
              </a:rPr>
              <a:t> detected from both possum faeces and from possums themselves with clinical BU lesions</a:t>
            </a:r>
          </a:p>
          <a:p>
            <a:r>
              <a:rPr lang="en-AU" sz="1200" b="0" i="0" kern="1200">
                <a:solidFill>
                  <a:schemeClr val="tx1"/>
                </a:solidFill>
                <a:effectLst/>
                <a:latin typeface="+mn-lt"/>
                <a:ea typeface="+mn-ea"/>
                <a:cs typeface="+mn-cs"/>
              </a:rPr>
              <a:t>Possums without lesions also found to be excreting M </a:t>
            </a:r>
            <a:r>
              <a:rPr lang="en-AU" sz="1200" b="0" i="0" kern="1200" err="1">
                <a:solidFill>
                  <a:schemeClr val="tx1"/>
                </a:solidFill>
                <a:effectLst/>
                <a:latin typeface="+mn-lt"/>
                <a:ea typeface="+mn-ea"/>
                <a:cs typeface="+mn-cs"/>
              </a:rPr>
              <a:t>ulcerans</a:t>
            </a:r>
            <a:r>
              <a:rPr lang="en-AU" sz="1200" b="0" i="0" kern="1200">
                <a:solidFill>
                  <a:schemeClr val="tx1"/>
                </a:solidFill>
                <a:effectLst/>
                <a:latin typeface="+mn-lt"/>
                <a:ea typeface="+mn-ea"/>
                <a:cs typeface="+mn-cs"/>
              </a:rPr>
              <a:t> in faeces</a:t>
            </a:r>
          </a:p>
          <a:p>
            <a:r>
              <a:rPr lang="en-AU" sz="1200" b="0" i="0" kern="1200">
                <a:solidFill>
                  <a:schemeClr val="tx1"/>
                </a:solidFill>
                <a:effectLst/>
                <a:latin typeface="+mn-lt"/>
                <a:ea typeface="+mn-ea"/>
                <a:cs typeface="+mn-cs"/>
              </a:rPr>
              <a:t>--&gt; Point Lonsdale, Sorrento and Blairgowrie</a:t>
            </a:r>
          </a:p>
          <a:p>
            <a:r>
              <a:rPr lang="en-AU" sz="1200" b="0" i="0" kern="1200">
                <a:solidFill>
                  <a:schemeClr val="tx1"/>
                </a:solidFill>
                <a:effectLst/>
                <a:latin typeface="+mn-lt"/>
                <a:ea typeface="+mn-ea"/>
                <a:cs typeface="+mn-cs"/>
              </a:rPr>
              <a:t>--&gt; Working hypothesis is that BU is a zoonosis with humans as </a:t>
            </a:r>
            <a:r>
              <a:rPr lang="en-AU" sz="1200" b="0" i="0" kern="1200" err="1">
                <a:solidFill>
                  <a:schemeClr val="tx1"/>
                </a:solidFill>
                <a:effectLst/>
                <a:latin typeface="+mn-lt"/>
                <a:ea typeface="+mn-ea"/>
                <a:cs typeface="+mn-cs"/>
              </a:rPr>
              <a:t>spillover</a:t>
            </a:r>
            <a:r>
              <a:rPr lang="en-AU" sz="1200" b="0" i="0" kern="1200">
                <a:solidFill>
                  <a:schemeClr val="tx1"/>
                </a:solidFill>
                <a:effectLst/>
                <a:latin typeface="+mn-lt"/>
                <a:ea typeface="+mn-ea"/>
                <a:cs typeface="+mn-cs"/>
              </a:rPr>
              <a:t>/dead end hosts connected directly to possums, or connected indirectly via mosquitoes</a:t>
            </a:r>
          </a:p>
          <a:p>
            <a:r>
              <a:rPr lang="en-AU" sz="1200" b="0" i="0" kern="1200">
                <a:solidFill>
                  <a:schemeClr val="tx1"/>
                </a:solidFill>
                <a:effectLst/>
                <a:latin typeface="+mn-lt"/>
                <a:ea typeface="+mn-ea"/>
                <a:cs typeface="+mn-cs"/>
              </a:rPr>
              <a:t>Some evidence of mosquitoes PCR positive for M </a:t>
            </a:r>
            <a:r>
              <a:rPr lang="en-AU" sz="1200" b="0" i="0" kern="1200" err="1">
                <a:solidFill>
                  <a:schemeClr val="tx1"/>
                </a:solidFill>
                <a:effectLst/>
                <a:latin typeface="+mn-lt"/>
                <a:ea typeface="+mn-ea"/>
                <a:cs typeface="+mn-cs"/>
              </a:rPr>
              <a:t>ulcerans</a:t>
            </a:r>
            <a:r>
              <a:rPr lang="en-AU" sz="1200" b="0" i="0" kern="1200">
                <a:solidFill>
                  <a:schemeClr val="tx1"/>
                </a:solidFill>
                <a:effectLst/>
                <a:latin typeface="+mn-lt"/>
                <a:ea typeface="+mn-ea"/>
                <a:cs typeface="+mn-cs"/>
              </a:rPr>
              <a:t> --&gt; potentially a mechanical vector. Because M. </a:t>
            </a:r>
            <a:r>
              <a:rPr lang="en-AU" sz="1200" b="0" i="0" kern="1200" err="1">
                <a:solidFill>
                  <a:schemeClr val="tx1"/>
                </a:solidFill>
                <a:effectLst/>
                <a:latin typeface="+mn-lt"/>
                <a:ea typeface="+mn-ea"/>
                <a:cs typeface="+mn-cs"/>
              </a:rPr>
              <a:t>ulcerans</a:t>
            </a:r>
            <a:r>
              <a:rPr lang="en-AU" sz="1200" b="0" i="0" kern="1200">
                <a:solidFill>
                  <a:schemeClr val="tx1"/>
                </a:solidFill>
                <a:effectLst/>
                <a:latin typeface="+mn-lt"/>
                <a:ea typeface="+mn-ea"/>
                <a:cs typeface="+mn-cs"/>
              </a:rPr>
              <a:t> is an environmental pathogen, PCR-positive mosquitoes may only be indicators of its presence in the environment and not linked to transmission. Findings more consistent with organisms being acquired on outer surfaces of mosquitoes when resting or feeding in storm water drains, rather than mosquitoes being a true productive reservoir and vector.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8C2AB2-CF53-47D8-8A18-EB1E25B7255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972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8C2AB2-CF53-47D8-8A18-EB1E25B7255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889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8C2AB2-CF53-47D8-8A18-EB1E25B7255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231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8C2AB2-CF53-47D8-8A18-EB1E25B7255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526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8C2AB2-CF53-47D8-8A18-EB1E25B7255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805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Buruli ulcer generally starts as a painless nodule, and develops into a larger painless area of induration</a:t>
            </a:r>
          </a:p>
          <a:p>
            <a:r>
              <a:rPr lang="en-US" sz="1200"/>
              <a:t>The disease usually progresses without pain or fever or other systemic signs of infection </a:t>
            </a:r>
          </a:p>
          <a:p>
            <a:r>
              <a:rPr lang="en-US" sz="1200"/>
              <a:t>Within 4 weeks, the initial lesion ulcerates</a:t>
            </a:r>
          </a:p>
          <a:p>
            <a:r>
              <a:rPr lang="en-US" sz="1200"/>
              <a:t>Bone is occasionally affected, and can cause significant deformities </a:t>
            </a:r>
          </a:p>
          <a:p>
            <a:r>
              <a:rPr lang="en-US" sz="1200"/>
              <a:t>WHO category II-III constitute severe disease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1BEBEE-CF76-6143-9066-190E7E3F3F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229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560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Now looking at role of reducing treatment duration </a:t>
            </a:r>
          </a:p>
          <a:p>
            <a:pPr lvl="1"/>
            <a:r>
              <a:rPr lang="en-US" sz="1200"/>
              <a:t>Most lesions are culture negative after 4-6 weeks of Rifampicin based regimen </a:t>
            </a:r>
          </a:p>
          <a:p>
            <a:pPr lvl="1"/>
            <a:r>
              <a:rPr lang="en-US" sz="1200"/>
              <a:t>Studies have also demonstrated that lesions can heal, even with live bacteria present at the end of treatment </a:t>
            </a:r>
          </a:p>
          <a:p>
            <a:pPr lvl="1"/>
            <a:r>
              <a:rPr lang="en-US" sz="1200"/>
              <a:t>Small lesions can heal spontaneously</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1BEBEE-CF76-6143-9066-190E7E3F3F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675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Difference between failure and paradoxical reaction: </a:t>
            </a:r>
            <a:r>
              <a:rPr lang="en-US" err="1"/>
              <a:t>Mycobacterail</a:t>
            </a:r>
            <a:r>
              <a:rPr lang="en-US"/>
              <a:t> cultures negative 100% of the time after 2/52 of antibiotic treatment. However AFBs and PCR will be positive, likely due to non-viable bacteria present – not helpful </a:t>
            </a:r>
          </a:p>
          <a:p>
            <a:endParaRPr lang="en-US"/>
          </a:p>
          <a:p>
            <a:r>
              <a:rPr lang="en-US"/>
              <a:t>Clinical manifestation</a:t>
            </a:r>
          </a:p>
          <a:p>
            <a:pPr>
              <a:buFont typeface="Arial" panose="020B0604020202020204" pitchFamily="34" charset="0"/>
              <a:buChar char="•"/>
            </a:pPr>
            <a:r>
              <a:rPr lang="en-US" sz="1400"/>
              <a:t>Worsening of existing, or appearance of new lesions </a:t>
            </a:r>
          </a:p>
          <a:p>
            <a:pPr lvl="1">
              <a:buFont typeface="Arial" panose="020B0604020202020204" pitchFamily="34" charset="0"/>
              <a:buChar char="•"/>
            </a:pPr>
            <a:r>
              <a:rPr lang="en-US" sz="1000"/>
              <a:t>Increased induration of the initial wound </a:t>
            </a:r>
          </a:p>
          <a:p>
            <a:pPr lvl="1">
              <a:buFont typeface="Arial" panose="020B0604020202020204" pitchFamily="34" charset="0"/>
              <a:buChar char="•"/>
            </a:pPr>
            <a:r>
              <a:rPr lang="en-US" sz="1000"/>
              <a:t>Increased volume of wound discharge </a:t>
            </a:r>
          </a:p>
          <a:p>
            <a:endParaRPr lang="en-US"/>
          </a:p>
          <a:p>
            <a:r>
              <a:rPr lang="en-US"/>
              <a:t>Risk factors</a:t>
            </a:r>
          </a:p>
          <a:p>
            <a:r>
              <a:rPr lang="en-US"/>
              <a:t>T cell immunity appears to play a strong role in the immune response to M. ulcerans, and an aging immune system or immature immune response may be involved in the reasons behind age being a predisposing factor </a:t>
            </a:r>
          </a:p>
          <a:p>
            <a:r>
              <a:rPr lang="en-US"/>
              <a:t>Oedematous lesions, 3 times more likely to result in paradoxical reaction </a:t>
            </a:r>
          </a:p>
          <a:p>
            <a:r>
              <a:rPr lang="en-US"/>
              <a:t>Amikacin also resulted in a significant risk of PR – likely related to its intense </a:t>
            </a:r>
            <a:r>
              <a:rPr lang="en-US" err="1"/>
              <a:t>bacteriocidal</a:t>
            </a:r>
            <a:r>
              <a:rPr lang="en-US"/>
              <a:t> activity.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1BEBEE-CF76-6143-9066-190E7E3F3F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04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a:t>Short duration indicates that family members are exposed to the same source in the environment for a short period of time </a:t>
            </a:r>
          </a:p>
          <a:p>
            <a:pPr>
              <a:lnSpc>
                <a:spcPct val="150000"/>
              </a:lnSpc>
            </a:pPr>
            <a:r>
              <a:rPr lang="en-US" sz="1200"/>
              <a:t>Short duration also indicates that the condition is not transmitted between family members, as the median incubation is 4.5 months </a:t>
            </a:r>
          </a:p>
          <a:p>
            <a:pPr>
              <a:lnSpc>
                <a:spcPct val="150000"/>
              </a:lnSpc>
            </a:pPr>
            <a:endParaRPr lang="en-US" sz="1200"/>
          </a:p>
          <a:p>
            <a:pPr>
              <a:lnSpc>
                <a:spcPct val="150000"/>
              </a:lnSpc>
            </a:pPr>
            <a:r>
              <a:rPr lang="en-US" sz="1200"/>
              <a:t>Mention chem</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1BEBEE-CF76-6143-9066-190E7E3F3F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257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50 (26%) who had surgical management alone </a:t>
            </a:r>
          </a:p>
          <a:p>
            <a:pPr marL="0" indent="0">
              <a:buNone/>
            </a:pPr>
            <a:r>
              <a:rPr lang="en-US" sz="1200"/>
              <a:t>Observational cohort study of 192 patients </a:t>
            </a:r>
          </a:p>
          <a:p>
            <a:r>
              <a:rPr lang="en-US" sz="1200"/>
              <a:t>20 recurrences in 16 patients </a:t>
            </a:r>
          </a:p>
          <a:p>
            <a:r>
              <a:rPr lang="en-US" sz="1200"/>
              <a:t>Incidence 41.8 per 100 person-years </a:t>
            </a:r>
          </a:p>
          <a:p>
            <a:r>
              <a:rPr lang="en-US" sz="1200"/>
              <a:t>Median time to recurrence 50 days (IQR 30-175 days)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1BEBEE-CF76-6143-9066-190E7E3F3F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06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a:t>Session evaluation link https://forms.office.com/r/cZ9kC7nxpE </a:t>
            </a:r>
          </a:p>
          <a:p>
            <a:pPr>
              <a:defRPr/>
            </a:pPr>
            <a:r>
              <a:rPr lang="en-AU" sz="1800" u="none">
                <a:solidFill>
                  <a:srgbClr val="0563C1"/>
                </a:solidFill>
                <a:effectLst/>
                <a:latin typeface="Calibri" panose="020F0502020204030204" pitchFamily="34" charset="0"/>
                <a:ea typeface="Calibri" panose="020F0502020204030204" pitchFamily="34" charset="0"/>
                <a:cs typeface="Calibri" panose="020F0502020204030204" pitchFamily="34" charset="0"/>
              </a:rPr>
              <a:t>Case template link https://forms.office.com/r/xFPCCRSkzc</a:t>
            </a:r>
            <a:endParaRPr lang="en-US" sz="1800" u="none">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728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https://player.whooshkaa.com/shows/project-echowvphn-hub-covid-19-echo-network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https://www.youtube.com/watch?v=nB5N57z9zG8&amp;t=1s</a:t>
            </a:r>
          </a:p>
          <a:p>
            <a:r>
              <a:rPr lang="en-AU"/>
              <a:t>Townhall 13</a:t>
            </a:r>
            <a:r>
              <a:rPr lang="en-AU" baseline="30000"/>
              <a:t>th</a:t>
            </a:r>
            <a:r>
              <a:rPr lang="en-AU"/>
              <a:t> January 2022 https://www.youtube.com/watch?v=sr3uHtknLWs</a:t>
            </a:r>
          </a:p>
          <a:p>
            <a:endParaRPr lang="en-AU"/>
          </a:p>
          <a:p>
            <a:r>
              <a:rPr lang="en-AU"/>
              <a:t>Weekly emails, </a:t>
            </a:r>
          </a:p>
          <a:p>
            <a:r>
              <a:rPr lang="en-AU"/>
              <a:t>Interactive discussions </a:t>
            </a:r>
          </a:p>
          <a:p>
            <a:r>
              <a:rPr lang="en-AU"/>
              <a:t>To watch to view – </a:t>
            </a:r>
            <a:r>
              <a:rPr lang="en-AU" err="1"/>
              <a:t>Youtube</a:t>
            </a:r>
            <a:endParaRPr lang="en-AU"/>
          </a:p>
          <a:p>
            <a:r>
              <a:rPr lang="en-AU"/>
              <a:t>To listen - </a:t>
            </a:r>
            <a:r>
              <a:rPr lang="en-AU" err="1"/>
              <a:t>Whooshkaa</a:t>
            </a:r>
            <a:endParaRPr lang="en-AU"/>
          </a:p>
          <a:p>
            <a:r>
              <a:rPr lang="en-AU"/>
              <a:t>To listen to read – newsletter, resource pack, Zac’s notes</a:t>
            </a:r>
          </a:p>
          <a:p>
            <a:r>
              <a:rPr lang="en-AU"/>
              <a:t> to participate – ECHO</a:t>
            </a:r>
          </a:p>
          <a:p>
            <a:r>
              <a:rPr lang="en-AU"/>
              <a:t>To get in touch with us, email, </a:t>
            </a:r>
            <a:r>
              <a:rPr lang="en-AU" err="1"/>
              <a:t>healthpathways</a:t>
            </a:r>
            <a:r>
              <a:rPr lang="en-AU"/>
              <a:t>, </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35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068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making</a:t>
            </a:r>
          </a:p>
          <a:p>
            <a:endParaRPr lang="en-US"/>
          </a:p>
        </p:txBody>
      </p:sp>
      <p:sp>
        <p:nvSpPr>
          <p:cNvPr id="4" name="Slide Number Placeholder 3"/>
          <p:cNvSpPr>
            <a:spLocks noGrp="1"/>
          </p:cNvSpPr>
          <p:nvPr>
            <p:ph type="sldNum" sz="quarter" idx="5"/>
          </p:nvPr>
        </p:nvSpPr>
        <p:spPr/>
        <p:txBody>
          <a:bodyPr/>
          <a:lstStyle/>
          <a:p>
            <a:fld id="{676D85EA-610A-544C-9372-5E7E822C5E90}" type="slidenum">
              <a:rPr lang="en-US" smtClean="0"/>
              <a:t>5</a:t>
            </a:fld>
            <a:endParaRPr lang="en-US"/>
          </a:p>
        </p:txBody>
      </p:sp>
    </p:spTree>
    <p:extLst>
      <p:ext uri="{BB962C8B-B14F-4D97-AF65-F5344CB8AC3E}">
        <p14:creationId xmlns:p14="http://schemas.microsoft.com/office/powerpoint/2010/main" val="909193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W+ECHO working </a:t>
            </a:r>
            <a:r>
              <a:rPr lang="en-US" err="1"/>
              <a:t>groupswe</a:t>
            </a:r>
            <a:endParaRPr lang="en-US"/>
          </a:p>
        </p:txBody>
      </p:sp>
      <p:sp>
        <p:nvSpPr>
          <p:cNvPr id="4" name="Slide Number Placeholder 3"/>
          <p:cNvSpPr>
            <a:spLocks noGrp="1"/>
          </p:cNvSpPr>
          <p:nvPr>
            <p:ph type="sldNum" sz="quarter" idx="5"/>
          </p:nvPr>
        </p:nvSpPr>
        <p:spPr/>
        <p:txBody>
          <a:bodyPr/>
          <a:lstStyle/>
          <a:p>
            <a:fld id="{11E5E7F5-D723-9F4C-B8FC-954900B90749}" type="slidenum">
              <a:rPr lang="en-US" smtClean="0"/>
              <a:t>7</a:t>
            </a:fld>
            <a:endParaRPr lang="en-US"/>
          </a:p>
        </p:txBody>
      </p:sp>
    </p:spTree>
    <p:extLst>
      <p:ext uri="{BB962C8B-B14F-4D97-AF65-F5344CB8AC3E}">
        <p14:creationId xmlns:p14="http://schemas.microsoft.com/office/powerpoint/2010/main" val="1825166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None/>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169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Raleway"/>
              </a:rPr>
              <a:t>There were 10,226 COVID-19 cases reported in Victoria this week, an increase of 20.1 per cent on the previous week. The average daily number of new cases this week was 1,461, up from 1,220 last week.</a:t>
            </a:r>
            <a:endParaRPr lang="en-US"/>
          </a:p>
          <a:p>
            <a:pPr>
              <a:buNone/>
            </a:pPr>
            <a:r>
              <a:rPr lang="en-US">
                <a:latin typeface="Raleway"/>
              </a:rPr>
              <a:t>The number of active cases in Victoria is 9,607 up from 7,851 at the same time last week.</a:t>
            </a:r>
            <a:endParaRPr lang="en-US"/>
          </a:p>
          <a:p>
            <a:pPr>
              <a:buNone/>
            </a:pPr>
            <a:r>
              <a:rPr lang="en-US">
                <a:latin typeface="Raleway"/>
              </a:rPr>
              <a:t>The seven-day rolling average of patients with COVID-19 in Victorian hospitals is 231, a 34.3 per cent increase when compared to the same time last week.</a:t>
            </a:r>
            <a:endParaRPr lang="en-US"/>
          </a:p>
          <a:p>
            <a:pPr>
              <a:buNone/>
            </a:pPr>
            <a:r>
              <a:rPr lang="en-US">
                <a:latin typeface="Raleway"/>
              </a:rPr>
              <a:t>There are currently 256 COVID-19 patients in hospital in Victoria. 8 patients and 1 cleared care are in intensive care. There are 3 COVID-19 patients on a ventilator. The seven-day rolling average of patients in intensive care in Victorian hospitals is 7.</a:t>
            </a:r>
            <a:endParaRPr lang="en-US"/>
          </a:p>
          <a:p>
            <a:endParaRPr lang="en-AU">
              <a:hlinkClick r:id="rId3"/>
            </a:endParaRPr>
          </a:p>
          <a:p>
            <a:r>
              <a:rPr lang="en-AU">
                <a:hlinkClick r:id="rId3"/>
              </a:rPr>
              <a:t>https://westvic.communityhealthpathways.org/1015115.htm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sng">
                <a:effectLst/>
                <a:latin typeface="-apple-system"/>
                <a:hlinkClick r:id="rId4" tooltip="https://www.coronavirus.vic.gov.au/im-a-covid-case-contact"/>
              </a:rPr>
              <a:t>I'm a COVID case/contact | Coronavirus Victoria</a:t>
            </a:r>
            <a:endParaRPr lang="en-AU" sz="1200" b="0" i="0" u="sng">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i="0" u="sng">
                <a:effectLst/>
                <a:latin typeface="-apple-system"/>
                <a:hlinkClick r:id="rId5" tooltip="https://www.worksafe.vic.gov.au/managing-covid-19-risks-workplaces"/>
              </a:rPr>
              <a:t>https://www.worksafe.vic.gov.au/managing-covid-19-risks-workplaces</a:t>
            </a:r>
            <a:endParaRPr lang="en-US" sz="2000">
              <a:latin typeface="Ralew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latin typeface="Raleway"/>
            </a:endParaRPr>
          </a:p>
          <a:p>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10</a:t>
            </a:fld>
            <a:endParaRPr lang="en-US"/>
          </a:p>
        </p:txBody>
      </p:sp>
    </p:spTree>
    <p:extLst>
      <p:ext uri="{BB962C8B-B14F-4D97-AF65-F5344CB8AC3E}">
        <p14:creationId xmlns:p14="http://schemas.microsoft.com/office/powerpoint/2010/main" val="3802053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a:solidFill>
                  <a:srgbClr val="1AA6C4"/>
                </a:solidFill>
                <a:effectLst/>
                <a:latin typeface="Arial" panose="020B0604020202020204" pitchFamily="34" charset="0"/>
                <a:ea typeface="Calibri" panose="020F0502020204030204" pitchFamily="34" charset="0"/>
                <a:hlinkClick r:id="rId3"/>
              </a:rPr>
              <a:t>Health update on monkeypox (MPX) vaccination</a:t>
            </a:r>
            <a:endParaRPr lang="en-AU" sz="1200">
              <a:effectLst/>
              <a:latin typeface="Calibri" panose="020F0502020204030204" pitchFamily="34" charset="0"/>
              <a:ea typeface="Calibri" panose="020F0502020204030204" pitchFamily="34" charset="0"/>
            </a:endParaRPr>
          </a:p>
          <a:p>
            <a:r>
              <a:rPr lang="en-AU">
                <a:hlinkClick r:id="rId4"/>
              </a:rPr>
              <a:t>Monkeypox | health.vic.gov.au</a:t>
            </a:r>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11</a:t>
            </a:fld>
            <a:endParaRPr lang="en-US"/>
          </a:p>
        </p:txBody>
      </p:sp>
    </p:spTree>
    <p:extLst>
      <p:ext uri="{BB962C8B-B14F-4D97-AF65-F5344CB8AC3E}">
        <p14:creationId xmlns:p14="http://schemas.microsoft.com/office/powerpoint/2010/main" val="16555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hlinkClick r:id="rId3"/>
              </a:rPr>
              <a:t>Japanese encephalitis virus (health.vic.gov.au)</a:t>
            </a:r>
            <a:endParaRPr lang="en-US" sz="1200">
              <a:latin typeface="Ralewa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aleway"/>
              </a:rPr>
              <a:t>Read the full advisory: </a:t>
            </a:r>
            <a:r>
              <a:rPr lang="en-US" sz="1200">
                <a:latin typeface="Raleway"/>
                <a:hlinkClick r:id="rId4"/>
              </a:rPr>
              <a:t>Japanese encephalitis vaccination update</a:t>
            </a:r>
            <a:endParaRPr lang="en-US" sz="1200">
              <a:latin typeface="Ralewa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hlinkClick r:id="rId5"/>
              </a:rPr>
              <a:t>Protect yourself from mosquito-borne disease - Better Health Channel</a:t>
            </a:r>
            <a:endParaRPr lang="en-US" sz="1200">
              <a:latin typeface="Raleway"/>
            </a:endParaRPr>
          </a:p>
          <a:p>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12</a:t>
            </a:fld>
            <a:endParaRPr lang="en-US"/>
          </a:p>
        </p:txBody>
      </p:sp>
    </p:spTree>
    <p:extLst>
      <p:ext uri="{BB962C8B-B14F-4D97-AF65-F5344CB8AC3E}">
        <p14:creationId xmlns:p14="http://schemas.microsoft.com/office/powerpoint/2010/main" val="2708340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24A-CEF7-CC43-BE1C-3A7D8CB22892}"/>
              </a:ext>
            </a:extLst>
          </p:cNvPr>
          <p:cNvSpPr>
            <a:spLocks noGrp="1"/>
          </p:cNvSpPr>
          <p:nvPr>
            <p:ph type="ctrTitle" hasCustomPrompt="1"/>
          </p:nvPr>
        </p:nvSpPr>
        <p:spPr>
          <a:xfrm>
            <a:off x="1062097" y="1201366"/>
            <a:ext cx="5760000" cy="1260000"/>
          </a:xfrm>
        </p:spPr>
        <p:txBody>
          <a:bodyPr anchor="b">
            <a:normAutofit/>
          </a:bodyPr>
          <a:lstStyle>
            <a:lvl1pPr algn="l">
              <a:defRPr sz="4000" b="1">
                <a:solidFill>
                  <a:srgbClr val="003D69"/>
                </a:solidFill>
                <a:latin typeface="Raleway" panose="020B0503030101060003" pitchFamily="34" charset="77"/>
              </a:defRPr>
            </a:lvl1pPr>
          </a:lstStyle>
          <a:p>
            <a:r>
              <a:rPr lang="en-GB"/>
              <a:t>Presentation Title</a:t>
            </a:r>
            <a:endParaRPr lang="en-US"/>
          </a:p>
        </p:txBody>
      </p:sp>
      <p:sp>
        <p:nvSpPr>
          <p:cNvPr id="3" name="Subtitle 2">
            <a:extLst>
              <a:ext uri="{FF2B5EF4-FFF2-40B4-BE49-F238E27FC236}">
                <a16:creationId xmlns:a16="http://schemas.microsoft.com/office/drawing/2014/main" id="{5AB8AAF8-4603-974D-B14D-41B78AEF0F7C}"/>
              </a:ext>
            </a:extLst>
          </p:cNvPr>
          <p:cNvSpPr>
            <a:spLocks noGrp="1"/>
          </p:cNvSpPr>
          <p:nvPr>
            <p:ph type="subTitle" idx="1" hasCustomPrompt="1"/>
          </p:nvPr>
        </p:nvSpPr>
        <p:spPr>
          <a:xfrm>
            <a:off x="1062097" y="2582135"/>
            <a:ext cx="5760000" cy="900000"/>
          </a:xfrm>
        </p:spPr>
        <p:txBody>
          <a:bodyPr/>
          <a:lstStyle>
            <a:lvl1pPr marL="0" indent="0" algn="l">
              <a:buNone/>
              <a:defRPr sz="24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a:t>
            </a:r>
          </a:p>
        </p:txBody>
      </p:sp>
    </p:spTree>
    <p:extLst>
      <p:ext uri="{BB962C8B-B14F-4D97-AF65-F5344CB8AC3E}">
        <p14:creationId xmlns:p14="http://schemas.microsoft.com/office/powerpoint/2010/main" val="181669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4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391507" cy="1143000"/>
          </a:xfrm>
        </p:spPr>
        <p:txBody>
          <a:bodyPr/>
          <a:lstStyle/>
          <a:p>
            <a:r>
              <a:rPr lang="en-US"/>
              <a:t>Click to edit Master title style</a:t>
            </a:r>
          </a:p>
        </p:txBody>
      </p:sp>
      <p:sp>
        <p:nvSpPr>
          <p:cNvPr id="3" name="Content Placeholder 2"/>
          <p:cNvSpPr>
            <a:spLocks noGrp="1"/>
          </p:cNvSpPr>
          <p:nvPr>
            <p:ph idx="1"/>
          </p:nvPr>
        </p:nvSpPr>
        <p:spPr>
          <a:xfrm>
            <a:off x="609600" y="1812323"/>
            <a:ext cx="9391507" cy="45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71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92874"/>
            <a:ext cx="12188825" cy="365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42956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accent4"/>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9003E490-1144-4D3A-9D81-A069DDE17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17" y="103696"/>
            <a:ext cx="3281543" cy="867265"/>
          </a:xfrm>
          <a:prstGeom prst="rect">
            <a:avLst/>
          </a:prstGeom>
        </p:spPr>
      </p:pic>
    </p:spTree>
    <p:extLst>
      <p:ext uri="{BB962C8B-B14F-4D97-AF65-F5344CB8AC3E}">
        <p14:creationId xmlns:p14="http://schemas.microsoft.com/office/powerpoint/2010/main" val="2582217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5775" y="286604"/>
            <a:ext cx="10058400" cy="968440"/>
          </a:xfrm>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485775" y="1371232"/>
            <a:ext cx="10058400" cy="4497862"/>
          </a:xfrm>
        </p:spPr>
        <p:txBody>
          <a:bodyPr/>
          <a:lstStyle>
            <a:lvl1pPr marL="183600" indent="-183600">
              <a:spcBef>
                <a:spcPts val="600"/>
              </a:spcBef>
              <a:buClr>
                <a:schemeClr val="accent2"/>
              </a:buClr>
              <a:buFont typeface="Arial" panose="020B0604020202020204" pitchFamily="34" charset="0"/>
              <a:buChar char="•"/>
              <a:defRPr/>
            </a:lvl1pPr>
            <a:lvl2pPr marL="384048" indent="-182880">
              <a:buSzPct val="80000"/>
              <a:buFont typeface="Courier New" panose="02070309020205020404" pitchFamily="49" charset="0"/>
              <a:buChar char="o"/>
              <a:defRPr/>
            </a:lvl2pPr>
            <a:lvl3pPr marL="669798" indent="-28575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3774724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accent4"/>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7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498070" y="374933"/>
            <a:ext cx="10058400" cy="880110"/>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191945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086396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7C2F47-7545-4F41-A9D4-06A8F7550572}" type="datetimeFigureOut">
              <a:rPr lang="en-AU" smtClean="0"/>
              <a:t>12/04/2024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917966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AU"/>
          </a:p>
        </p:txBody>
      </p:sp>
      <p:sp>
        <p:nvSpPr>
          <p:cNvPr id="9" name="Slide Number Placeholder 8"/>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381195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A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9053057-3042-459A-8E5F-9C470B734DCB}" type="slidenum">
              <a:rPr lang="en-AU" smtClean="0"/>
              <a:t>‹#›</a:t>
            </a:fld>
            <a:endParaRPr lang="en-AU"/>
          </a:p>
        </p:txBody>
      </p:sp>
    </p:spTree>
    <p:extLst>
      <p:ext uri="{BB962C8B-B14F-4D97-AF65-F5344CB8AC3E}">
        <p14:creationId xmlns:p14="http://schemas.microsoft.com/office/powerpoint/2010/main" val="4082343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231873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5DC0-6DBF-2D4D-A7DC-44535D39A107}"/>
              </a:ext>
            </a:extLst>
          </p:cNvPr>
          <p:cNvSpPr>
            <a:spLocks noGrp="1"/>
          </p:cNvSpPr>
          <p:nvPr>
            <p:ph type="title"/>
          </p:nvPr>
        </p:nvSpPr>
        <p:spPr>
          <a:xfrm>
            <a:off x="720000" y="540000"/>
            <a:ext cx="10753200" cy="470317"/>
          </a:xfrm>
        </p:spPr>
        <p:txBody>
          <a:bodyPr lIns="0" tIns="36000" rIns="0" bIns="36000" anchor="t" anchorCtr="0">
            <a:spAutoFit/>
          </a:bodyPr>
          <a:lstStyle>
            <a:lvl1pPr>
              <a:defRPr sz="2800">
                <a:solidFill>
                  <a:srgbClr val="003D69"/>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970389-CF14-D645-8E3C-C7F00F1657AF}"/>
              </a:ext>
            </a:extLst>
          </p:cNvPr>
          <p:cNvSpPr>
            <a:spLocks noGrp="1"/>
          </p:cNvSpPr>
          <p:nvPr>
            <p:ph idx="1"/>
          </p:nvPr>
        </p:nvSpPr>
        <p:spPr>
          <a:xfrm>
            <a:off x="719999" y="1440000"/>
            <a:ext cx="107532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9CED8-527A-AB4A-B848-58DB91ED42FB}"/>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5" name="Footer Placeholder 4">
            <a:extLst>
              <a:ext uri="{FF2B5EF4-FFF2-40B4-BE49-F238E27FC236}">
                <a16:creationId xmlns:a16="http://schemas.microsoft.com/office/drawing/2014/main" id="{DF7F6209-7430-774C-86C5-3E8512F1E0C6}"/>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D0F7E45-21DF-2F4C-83B0-868734ACEBB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83608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234219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3179791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p:spPr>
        <p:txBody>
          <a:bodyPr lIns="0" tIns="0" rIns="0" bIns="0" anchor="ctr">
            <a:normAutofit/>
          </a:bodyPr>
          <a:lstStyle>
            <a:lvl1pPr>
              <a:defRPr sz="4800" baseline="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algn="ctr"/>
            <a:r>
              <a:rPr lang="en-US" sz="5867" b="0" strike="noStrike" spc="-1">
                <a:latin typeface="Arial"/>
              </a:rPr>
              <a:t>Click to edit Master title style</a:t>
            </a:r>
            <a:endParaRPr lang="en-GB" sz="5867" b="0" strike="noStrike" spc="-1">
              <a:latin typeface="Arial"/>
            </a:endParaRPr>
          </a:p>
        </p:txBody>
      </p:sp>
      <p:sp>
        <p:nvSpPr>
          <p:cNvPr id="6" name="PlaceHolder 2"/>
          <p:cNvSpPr>
            <a:spLocks noGrp="1"/>
          </p:cNvSpPr>
          <p:nvPr>
            <p:ph type="body"/>
          </p:nvPr>
        </p:nvSpPr>
        <p:spPr>
          <a:xfrm>
            <a:off x="609600" y="1604640"/>
            <a:ext cx="10972320" cy="3977280"/>
          </a:xfrm>
          <a:prstGeom prst="rect">
            <a:avLst/>
          </a:prstGeom>
        </p:spPr>
        <p:txBody>
          <a:bodyPr lIns="0" tIns="0" rIns="0" bIns="0">
            <a:normAutofit/>
          </a:bodyPr>
          <a:lstStyle>
            <a:lvl1pPr>
              <a:defRPr baseline="0">
                <a:latin typeface="Calibri" panose="020F0502020204030204" pitchFamily="34" charset="0"/>
              </a:defRPr>
            </a:lvl1pPr>
          </a:lstStyle>
          <a:p>
            <a:pPr lvl="0"/>
            <a:r>
              <a:rPr lang="en-US" sz="4267" b="0" strike="noStrike" spc="-1">
                <a:latin typeface="Arial"/>
              </a:rPr>
              <a:t>Click to edit Master text styles</a:t>
            </a:r>
          </a:p>
        </p:txBody>
      </p:sp>
    </p:spTree>
    <p:extLst>
      <p:ext uri="{BB962C8B-B14F-4D97-AF65-F5344CB8AC3E}">
        <p14:creationId xmlns:p14="http://schemas.microsoft.com/office/powerpoint/2010/main" val="3181963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3C38-2343-4C92-A895-3D9DEFF811A0}"/>
              </a:ext>
            </a:extLst>
          </p:cNvPr>
          <p:cNvSpPr>
            <a:spLocks noGrp="1"/>
          </p:cNvSpPr>
          <p:nvPr>
            <p:ph type="title"/>
          </p:nvPr>
        </p:nvSpPr>
        <p:spPr/>
        <p:txBody>
          <a:bodyPr/>
          <a:lstStyle/>
          <a:p>
            <a:r>
              <a:rPr lang="en-US"/>
              <a:t>Click to edit Master title style</a:t>
            </a:r>
            <a:endParaRPr lang="en-AU"/>
          </a:p>
        </p:txBody>
      </p:sp>
      <p:pic>
        <p:nvPicPr>
          <p:cNvPr id="12" name="Picture 11" descr="Background pattern&#10;&#10;Description automatically generated">
            <a:extLst>
              <a:ext uri="{FF2B5EF4-FFF2-40B4-BE49-F238E27FC236}">
                <a16:creationId xmlns:a16="http://schemas.microsoft.com/office/drawing/2014/main" id="{708EB622-A630-4AEB-8FC3-264903437361}"/>
              </a:ext>
            </a:extLst>
          </p:cNvPr>
          <p:cNvPicPr>
            <a:picLocks noChangeAspect="1"/>
          </p:cNvPicPr>
          <p:nvPr/>
        </p:nvPicPr>
        <p:blipFill rotWithShape="1">
          <a:blip r:embed="rId2">
            <a:extLst>
              <a:ext uri="{28A0092B-C50C-407E-A947-70E740481C1C}">
                <a14:useLocalDpi xmlns:a14="http://schemas.microsoft.com/office/drawing/2010/main" val="0"/>
              </a:ext>
            </a:extLst>
          </a:blip>
          <a:srcRect t="18566" b="-1"/>
          <a:stretch/>
        </p:blipFill>
        <p:spPr>
          <a:xfrm>
            <a:off x="0" y="1"/>
            <a:ext cx="12192000" cy="6858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F482EBE-0597-4683-B084-1DC718C8E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314" y="144716"/>
            <a:ext cx="3281543" cy="867265"/>
          </a:xfrm>
          <a:prstGeom prst="rect">
            <a:avLst/>
          </a:prstGeom>
        </p:spPr>
      </p:pic>
      <p:sp>
        <p:nvSpPr>
          <p:cNvPr id="15" name="Text Placeholder 14">
            <a:extLst>
              <a:ext uri="{FF2B5EF4-FFF2-40B4-BE49-F238E27FC236}">
                <a16:creationId xmlns:a16="http://schemas.microsoft.com/office/drawing/2014/main" id="{3C38329A-849E-44E7-94C5-CD6B69657E8A}"/>
              </a:ext>
            </a:extLst>
          </p:cNvPr>
          <p:cNvSpPr>
            <a:spLocks noGrp="1"/>
          </p:cNvSpPr>
          <p:nvPr>
            <p:ph type="body" sz="quarter" idx="10" hasCustomPrompt="1"/>
          </p:nvPr>
        </p:nvSpPr>
        <p:spPr>
          <a:xfrm>
            <a:off x="6894513" y="1455247"/>
            <a:ext cx="4964112" cy="867265"/>
          </a:xfrm>
        </p:spPr>
        <p:txBody>
          <a:bodyPr>
            <a:normAutofit/>
          </a:bodyPr>
          <a:lstStyle>
            <a:lvl1pPr>
              <a:defRPr sz="4400">
                <a:solidFill>
                  <a:schemeClr val="bg1"/>
                </a:solidFill>
                <a:latin typeface="+mj-lt"/>
              </a:defRPr>
            </a:lvl1pPr>
            <a:lvl5pPr>
              <a:defRPr/>
            </a:lvl5pPr>
          </a:lstStyle>
          <a:p>
            <a:pPr lvl="0"/>
            <a:r>
              <a:rPr lang="en-US"/>
              <a:t>Thank you!</a:t>
            </a:r>
            <a:endParaRPr lang="en-AU"/>
          </a:p>
        </p:txBody>
      </p:sp>
    </p:spTree>
    <p:extLst>
      <p:ext uri="{BB962C8B-B14F-4D97-AF65-F5344CB8AC3E}">
        <p14:creationId xmlns:p14="http://schemas.microsoft.com/office/powerpoint/2010/main" val="192854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 Red option 5 (no imag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8"/>
          <p:cNvSpPr>
            <a:spLocks noGrp="1"/>
          </p:cNvSpPr>
          <p:nvPr>
            <p:ph type="title"/>
          </p:nvPr>
        </p:nvSpPr>
        <p:spPr>
          <a:xfrm>
            <a:off x="509179" y="1797602"/>
            <a:ext cx="5265165" cy="443577"/>
          </a:xfrm>
        </p:spPr>
        <p:txBody>
          <a:bodyPr anchor="t">
            <a:noAutofit/>
          </a:bodyPr>
          <a:lstStyle>
            <a:lvl1pPr>
              <a:defRPr sz="2800">
                <a:solidFill>
                  <a:schemeClr val="bg1"/>
                </a:solidFill>
              </a:defRPr>
            </a:lvl1pPr>
          </a:lstStyle>
          <a:p>
            <a:r>
              <a:rPr lang="en-US"/>
              <a:t>Click to edit Master title style</a:t>
            </a:r>
          </a:p>
        </p:txBody>
      </p:sp>
      <p:sp>
        <p:nvSpPr>
          <p:cNvPr id="8" name="Text Placeholder 4"/>
          <p:cNvSpPr>
            <a:spLocks noGrp="1"/>
          </p:cNvSpPr>
          <p:nvPr>
            <p:ph type="body" sz="quarter" idx="11"/>
          </p:nvPr>
        </p:nvSpPr>
        <p:spPr>
          <a:xfrm>
            <a:off x="489258" y="3360968"/>
            <a:ext cx="5285089" cy="852488"/>
          </a:xfrm>
        </p:spPr>
        <p:txBody>
          <a:bodyPr/>
          <a:lstStyle>
            <a:lvl1pPr marL="0" indent="0">
              <a:lnSpc>
                <a:spcPct val="90000"/>
              </a:lnSpc>
              <a:buNone/>
              <a:defRPr sz="1200">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11" name="Text Placeholder 4"/>
          <p:cNvSpPr>
            <a:spLocks noGrp="1"/>
          </p:cNvSpPr>
          <p:nvPr>
            <p:ph type="body" sz="quarter" idx="13"/>
          </p:nvPr>
        </p:nvSpPr>
        <p:spPr>
          <a:xfrm>
            <a:off x="510355" y="2248649"/>
            <a:ext cx="5263989"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3B8B0DB4-D65B-45FD-B13C-F3DEEBAB9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39" y="5941123"/>
            <a:ext cx="2731361" cy="721860"/>
          </a:xfrm>
          <a:prstGeom prst="rect">
            <a:avLst/>
          </a:prstGeom>
        </p:spPr>
      </p:pic>
    </p:spTree>
    <p:extLst>
      <p:ext uri="{BB962C8B-B14F-4D97-AF65-F5344CB8AC3E}">
        <p14:creationId xmlns:p14="http://schemas.microsoft.com/office/powerpoint/2010/main" val="917517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Content and Image">
    <p:spTree>
      <p:nvGrpSpPr>
        <p:cNvPr id="1" name=""/>
        <p:cNvGrpSpPr/>
        <p:nvPr/>
      </p:nvGrpSpPr>
      <p:grpSpPr>
        <a:xfrm>
          <a:off x="0" y="0"/>
          <a:ext cx="0" cy="0"/>
          <a:chOff x="0" y="0"/>
          <a:chExt cx="0" cy="0"/>
        </a:xfrm>
      </p:grpSpPr>
      <p:sp>
        <p:nvSpPr>
          <p:cNvPr id="9" name="Text Placeholder 7"/>
          <p:cNvSpPr>
            <a:spLocks noGrp="1"/>
          </p:cNvSpPr>
          <p:nvPr>
            <p:ph type="body" sz="quarter" idx="12"/>
          </p:nvPr>
        </p:nvSpPr>
        <p:spPr>
          <a:xfrm>
            <a:off x="609600" y="5491164"/>
            <a:ext cx="5384800" cy="537603"/>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0"/>
          </p:nvPr>
        </p:nvSpPr>
        <p:spPr>
          <a:xfrm>
            <a:off x="609600" y="1360489"/>
            <a:ext cx="5384800" cy="4130395"/>
          </a:xfrm>
        </p:spPr>
        <p:txBody>
          <a:bodyPr rtlCol="0">
            <a:normAutofit/>
          </a:bodyPr>
          <a:lstStyle>
            <a:lvl1pPr marL="0" indent="0">
              <a:buNone/>
              <a:defRPr/>
            </a:lvl1pPr>
          </a:lstStyle>
          <a:p>
            <a:pPr lvl="0"/>
            <a:r>
              <a:rPr lang="en-US" noProof="0"/>
              <a:t>Click icon to add picture</a:t>
            </a:r>
          </a:p>
        </p:txBody>
      </p:sp>
      <p:sp>
        <p:nvSpPr>
          <p:cNvPr id="2" name="Title 1"/>
          <p:cNvSpPr>
            <a:spLocks noGrp="1"/>
          </p:cNvSpPr>
          <p:nvPr>
            <p:ph type="title"/>
          </p:nvPr>
        </p:nvSpPr>
        <p:spPr/>
        <p:txBody>
          <a:bodyPr/>
          <a:lstStyle>
            <a:lvl1pPr>
              <a:defRPr>
                <a:solidFill>
                  <a:srgbClr val="E64626"/>
                </a:solidFill>
              </a:defRPr>
            </a:lvl1pPr>
          </a:lstStyle>
          <a:p>
            <a:r>
              <a:rPr lang="en-US"/>
              <a:t>Click to edit Master title style</a:t>
            </a:r>
          </a:p>
        </p:txBody>
      </p:sp>
      <p:sp>
        <p:nvSpPr>
          <p:cNvPr id="4" name="Content Placeholder 3"/>
          <p:cNvSpPr>
            <a:spLocks noGrp="1"/>
          </p:cNvSpPr>
          <p:nvPr>
            <p:ph sz="half" idx="2"/>
          </p:nvPr>
        </p:nvSpPr>
        <p:spPr>
          <a:xfrm>
            <a:off x="6197600" y="1359926"/>
            <a:ext cx="53848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0667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5"/>
          </p:nvPr>
        </p:nvSpPr>
        <p:spPr bwMode="invGray"/>
        <p:txBody>
          <a:bodyPr/>
          <a:lstStyle/>
          <a:p>
            <a:endParaRPr lang="en-AU"/>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39053057-3042-459A-8E5F-9C470B734DCB}" type="slidenum">
              <a:rPr lang="en-AU" smtClean="0"/>
              <a:t>‹#›</a:t>
            </a:fld>
            <a:endParaRPr lang="en-AU"/>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1534984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1" y="609057"/>
            <a:ext cx="10363924" cy="1143240"/>
          </a:xfrm>
        </p:spPr>
        <p:txBody>
          <a:bodyPr/>
          <a:lstStyle/>
          <a:p>
            <a:r>
              <a:rPr lang="en-US"/>
              <a:t>Click to edit Master title style</a:t>
            </a:r>
          </a:p>
        </p:txBody>
      </p:sp>
      <p:sp>
        <p:nvSpPr>
          <p:cNvPr id="3" name="Content Placeholder 2"/>
          <p:cNvSpPr>
            <a:spLocks noGrp="1"/>
          </p:cNvSpPr>
          <p:nvPr>
            <p:ph sz="quarter" idx="1"/>
          </p:nvPr>
        </p:nvSpPr>
        <p:spPr>
          <a:xfrm>
            <a:off x="1560201" y="1946675"/>
            <a:ext cx="5093273" cy="198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27231" y="1946675"/>
            <a:ext cx="5095084" cy="198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560201" y="4073334"/>
            <a:ext cx="5093273" cy="1988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827231" y="4073334"/>
            <a:ext cx="5095084" cy="1988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24000" y="6248944"/>
            <a:ext cx="2539397" cy="456433"/>
          </a:xfrm>
          <a:prstGeom prst="rect">
            <a:avLst/>
          </a:prstGeom>
        </p:spPr>
        <p:txBody>
          <a:bodyPr lIns="80147" tIns="40074" rIns="80147" bIns="40074"/>
          <a:lstStyle>
            <a:lvl1pPr>
              <a:defRPr/>
            </a:lvl1p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a:xfrm>
            <a:off x="4774717" y="6248944"/>
            <a:ext cx="3860680" cy="456433"/>
          </a:xfrm>
          <a:prstGeom prst="rect">
            <a:avLst/>
          </a:prstGeom>
        </p:spPr>
        <p:txBody>
          <a:bodyPr lIns="80147" tIns="40074" rIns="80147" bIns="40074"/>
          <a:lstStyle>
            <a:lvl1pPr>
              <a:defRPr/>
            </a:lvl1pPr>
          </a:lstStyle>
          <a:p>
            <a:endParaRPr lang="en-AU"/>
          </a:p>
        </p:txBody>
      </p:sp>
      <p:sp>
        <p:nvSpPr>
          <p:cNvPr id="9" name="Slide Number Placeholder 8"/>
          <p:cNvSpPr>
            <a:spLocks noGrp="1"/>
          </p:cNvSpPr>
          <p:nvPr>
            <p:ph type="sldNum" sz="quarter" idx="12"/>
          </p:nvPr>
        </p:nvSpPr>
        <p:spPr>
          <a:xfrm>
            <a:off x="9346718" y="6248944"/>
            <a:ext cx="2541207" cy="456433"/>
          </a:xfrm>
          <a:prstGeom prst="rect">
            <a:avLst/>
          </a:prstGeom>
        </p:spPr>
        <p:txBody>
          <a:bodyPr/>
          <a:lstStyle>
            <a:lvl1pPr>
              <a:defRPr/>
            </a:lvl1pPr>
          </a:lstStyle>
          <a:p>
            <a:fld id="{39053057-3042-459A-8E5F-9C470B734DCB}" type="slidenum">
              <a:rPr lang="en-AU" smtClean="0"/>
              <a:t>‹#›</a:t>
            </a:fld>
            <a:endParaRPr lang="en-AU"/>
          </a:p>
        </p:txBody>
      </p:sp>
    </p:spTree>
    <p:extLst>
      <p:ext uri="{BB962C8B-B14F-4D97-AF65-F5344CB8AC3E}">
        <p14:creationId xmlns:p14="http://schemas.microsoft.com/office/powerpoint/2010/main" val="1218601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C6B1-87A0-4ED8-A3C5-8C5EFE7FF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417869F-A432-49FE-9718-5C4561630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03DEA9A-1CA3-431B-9FF6-B5EBA48EC924}"/>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022225FB-BD8A-4EB3-A707-ACA89B7C7B7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4D468A-BC41-4E31-9CE1-356ACCBF977D}"/>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295101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1AB4-D03F-47C4-8E1B-C710893D26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FB13EDA-872E-4F5A-B4E6-BBD64D5FAB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039F381-0553-494A-8F67-7E0067CA21FF}"/>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2643D5F6-60DD-41B8-B2C5-566EE2F9C8E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3069D7-B4C8-48E0-95D4-E36AC5C19C4C}"/>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909381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C215AB-6407-F842-8B83-1591E3DD6D03}"/>
              </a:ext>
            </a:extLst>
          </p:cNvPr>
          <p:cNvSpPr>
            <a:spLocks noGrp="1"/>
          </p:cNvSpPr>
          <p:nvPr>
            <p:ph type="ctrTitle" hasCustomPrompt="1"/>
          </p:nvPr>
        </p:nvSpPr>
        <p:spPr>
          <a:xfrm>
            <a:off x="720000" y="1201366"/>
            <a:ext cx="5760000" cy="1260000"/>
          </a:xfrm>
        </p:spPr>
        <p:txBody>
          <a:bodyPr lIns="0" tIns="36000" rIns="0" bIns="36000" anchor="b">
            <a:normAutofit/>
          </a:bodyPr>
          <a:lstStyle>
            <a:lvl1pPr algn="l">
              <a:defRPr sz="4000" b="1">
                <a:solidFill>
                  <a:srgbClr val="003D69"/>
                </a:solidFill>
                <a:latin typeface="Raleway" panose="020B0503030101060003" pitchFamily="34" charset="77"/>
              </a:defRPr>
            </a:lvl1pPr>
          </a:lstStyle>
          <a:p>
            <a:r>
              <a:rPr lang="en-GB"/>
              <a:t>Click to edit heading</a:t>
            </a:r>
            <a:endParaRPr lang="en-US"/>
          </a:p>
        </p:txBody>
      </p:sp>
      <p:sp>
        <p:nvSpPr>
          <p:cNvPr id="10" name="Subtitle 2">
            <a:extLst>
              <a:ext uri="{FF2B5EF4-FFF2-40B4-BE49-F238E27FC236}">
                <a16:creationId xmlns:a16="http://schemas.microsoft.com/office/drawing/2014/main" id="{BF313DC8-9090-AA4D-9F2E-99EA4964C534}"/>
              </a:ext>
            </a:extLst>
          </p:cNvPr>
          <p:cNvSpPr>
            <a:spLocks noGrp="1"/>
          </p:cNvSpPr>
          <p:nvPr>
            <p:ph type="subTitle" idx="1" hasCustomPrompt="1"/>
          </p:nvPr>
        </p:nvSpPr>
        <p:spPr>
          <a:xfrm>
            <a:off x="720000" y="2582135"/>
            <a:ext cx="5760000" cy="900000"/>
          </a:xfrm>
        </p:spPr>
        <p:txBody>
          <a:bodyPr lIns="0" tIns="36000" rIns="0" bIns="36000"/>
          <a:lstStyle>
            <a:lvl1pPr marL="0" indent="0" algn="l">
              <a:buNone/>
              <a:defRPr sz="2400">
                <a:solidFill>
                  <a:srgbClr val="73BCC2"/>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p>
        </p:txBody>
      </p:sp>
      <p:sp>
        <p:nvSpPr>
          <p:cNvPr id="7" name="Date Placeholder 3">
            <a:extLst>
              <a:ext uri="{FF2B5EF4-FFF2-40B4-BE49-F238E27FC236}">
                <a16:creationId xmlns:a16="http://schemas.microsoft.com/office/drawing/2014/main" id="{4F0924CC-BEF6-CC4E-8612-7D572593AF4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8368E215-8D6B-0C4A-B1AF-664BD2B6D5E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60C3042-0FED-144C-BA6A-EDF8B2885F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4037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28BB7-B8F6-4873-BFFD-823AB28666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CCD7BE0-58DD-4B8B-AEAD-3F4931EB4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F5D41-6120-4F25-9641-D7C42580589B}"/>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E24A4306-3CD7-44EC-99EE-17149831B96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08F50E-6ED8-463D-8B71-2EAD2484B354}"/>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651174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BE790-4FBC-457C-ADBC-0598190E091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7848CB-6D39-423F-B22B-3D013C8AFA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3413FCF-D406-4F3B-BFAC-04CB6E5129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9337EB8-B542-4856-A163-9091C53BDDAD}"/>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B1CFAC77-FA27-4059-9778-CEC05ED7447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56D4338-6813-4618-B2C4-62D768EB899C}"/>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447630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A23E-C085-4F95-AEF2-F1B0BB88C0D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774D6F-B512-4527-A553-1A95369EFD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BA61B8-06A1-4A7B-8C15-B0C8C86B50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6254E5B-7E8A-4987-86A0-94606CB1C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F5827-37A8-4B07-8CEF-BB46D2091A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E9F1E45-0EC3-4977-B68D-E1AB25F74EE3}"/>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8" name="Footer Placeholder 7">
            <a:extLst>
              <a:ext uri="{FF2B5EF4-FFF2-40B4-BE49-F238E27FC236}">
                <a16:creationId xmlns:a16="http://schemas.microsoft.com/office/drawing/2014/main" id="{BC81170F-EE28-4072-96F1-A61A80CAB2F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C4BE477-5244-48DC-8A8A-94DF1E48F8D7}"/>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000849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383E-02CF-48EB-A1F4-B38A7EF979D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E02C553-2E95-47DC-90BC-5AE619561C1A}"/>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4" name="Footer Placeholder 3">
            <a:extLst>
              <a:ext uri="{FF2B5EF4-FFF2-40B4-BE49-F238E27FC236}">
                <a16:creationId xmlns:a16="http://schemas.microsoft.com/office/drawing/2014/main" id="{DDDCC887-C136-4018-AD88-FC2C69933BE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AAB7BEE-BF38-4823-B2C3-70F49B44ABA7}"/>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849139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D8163-77A7-42FE-B635-FAF26B2818BE}"/>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3" name="Footer Placeholder 2">
            <a:extLst>
              <a:ext uri="{FF2B5EF4-FFF2-40B4-BE49-F238E27FC236}">
                <a16:creationId xmlns:a16="http://schemas.microsoft.com/office/drawing/2014/main" id="{703DB179-6BC4-4A2E-B3E8-EAB0D9A06E1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602DB4-DF4A-48E3-A3F4-273B1D40098E}"/>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2278106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DD46-A9A2-480B-996C-5B1869258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908EE11-AE30-4A50-923C-A128623D7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A8E8ED6-EBEB-420A-8B14-375349DD9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96F0E-B5E6-4A9F-A2F2-367F8AA832F0}"/>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6C29BF19-B374-44A9-9F9F-FF2E986C0F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F88042E-CE68-4F89-B14F-93C6DAADD53D}"/>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608964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E75B-4889-492D-B2A6-B111485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174ADD5-AC2A-4EE5-B276-DD2A8CD29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C0DAEB3-A742-422F-869E-7675BC64C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31A966-968E-4DBA-BA96-12358DB495FF}"/>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BE020231-3AF2-4AF1-86F5-4FF8445E141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FCF27B4-9DFC-4B57-AFF0-26FD81C1EF92}"/>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425889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64BE-78DE-4C02-AD3D-D89530692EF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9C32A11-DEC9-4FDA-A1BA-DD2F19BA1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ACDAF5-A31F-4AB9-8AC3-9E3DA147D100}"/>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DE5E8BF1-75F1-4CE1-8571-17CDB87853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1DE687A-B336-49C7-99A2-A4922B6E9934}"/>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947415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3E2A9-CBDB-4673-948F-DD742DD0DA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253E51-62A4-433B-9711-36DEC52052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559554F-8FB5-4804-ABCA-F6270D1D3A06}"/>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1886B6C1-7026-4BA6-A0D7-7DA1ECD21C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3C9ACCB-9F24-403D-BCE6-6E81E64FBCC0}"/>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072062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999" y="865492"/>
            <a:ext cx="9071700" cy="1890409"/>
          </a:xfrm>
        </p:spPr>
        <p:txBody>
          <a:bodyPr anchor="b">
            <a:noAutofit/>
          </a:bodyPr>
          <a:lstStyle>
            <a:lvl1pPr>
              <a:defRPr sz="4267" baseline="0">
                <a:solidFill>
                  <a:srgbClr val="C63663"/>
                </a:solidFill>
              </a:defRPr>
            </a:lvl1pPr>
          </a:lstStyle>
          <a:p>
            <a:r>
              <a:rPr lang="en-US"/>
              <a:t>Click to edit Master title style</a:t>
            </a:r>
          </a:p>
        </p:txBody>
      </p:sp>
      <p:sp>
        <p:nvSpPr>
          <p:cNvPr id="3" name="Subtitle 2"/>
          <p:cNvSpPr>
            <a:spLocks noGrp="1"/>
          </p:cNvSpPr>
          <p:nvPr>
            <p:ph type="subTitle" idx="1"/>
          </p:nvPr>
        </p:nvSpPr>
        <p:spPr>
          <a:xfrm>
            <a:off x="720000" y="2857501"/>
            <a:ext cx="6442800" cy="1295401"/>
          </a:xfrm>
        </p:spPr>
        <p:txBody>
          <a:bodyPr>
            <a:noAutofit/>
          </a:bodyPr>
          <a:lstStyle>
            <a:lvl1pPr marL="0" indent="0" algn="l">
              <a:buNone/>
              <a:defRPr sz="2933" b="0" baseline="0">
                <a:solidFill>
                  <a:srgbClr val="53565A"/>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51392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869820-63AB-5F42-A854-9E9C4FFAFDCE}"/>
              </a:ext>
            </a:extLst>
          </p:cNvPr>
          <p:cNvSpPr>
            <a:spLocks noGrp="1"/>
          </p:cNvSpPr>
          <p:nvPr>
            <p:ph type="title"/>
          </p:nvPr>
        </p:nvSpPr>
        <p:spPr>
          <a:xfrm>
            <a:off x="720000" y="540000"/>
            <a:ext cx="10672200" cy="515901"/>
          </a:xfrm>
        </p:spPr>
        <p:txBody>
          <a:bodyPr wrap="square" lIns="0" tIns="36000" rIns="0" bIns="36000" anchor="t" anchorCtr="0">
            <a:spAutoFit/>
          </a:bodyPr>
          <a:lstStyle>
            <a:lvl1pPr>
              <a:defRPr sz="3200">
                <a:solidFill>
                  <a:srgbClr val="003D69"/>
                </a:solidFill>
              </a:defRPr>
            </a:lvl1pPr>
          </a:lstStyle>
          <a:p>
            <a:r>
              <a:rPr lang="en-GB"/>
              <a:t>Click to edit Master title style</a:t>
            </a:r>
            <a:endParaRPr lang="en-US"/>
          </a:p>
        </p:txBody>
      </p:sp>
      <p:sp>
        <p:nvSpPr>
          <p:cNvPr id="9" name="Content Placeholder 2">
            <a:extLst>
              <a:ext uri="{FF2B5EF4-FFF2-40B4-BE49-F238E27FC236}">
                <a16:creationId xmlns:a16="http://schemas.microsoft.com/office/drawing/2014/main" id="{D1AE8B5F-F73E-7F4C-8470-56FE5D2AB264}"/>
              </a:ext>
            </a:extLst>
          </p:cNvPr>
          <p:cNvSpPr>
            <a:spLocks noGrp="1"/>
          </p:cNvSpPr>
          <p:nvPr>
            <p:ph idx="13"/>
          </p:nvPr>
        </p:nvSpPr>
        <p:spPr>
          <a:xfrm>
            <a:off x="720000" y="1440000"/>
            <a:ext cx="52200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30B1C014-A023-5448-9B6A-D61FCDE81BBB}"/>
              </a:ext>
            </a:extLst>
          </p:cNvPr>
          <p:cNvSpPr>
            <a:spLocks noGrp="1"/>
          </p:cNvSpPr>
          <p:nvPr>
            <p:ph idx="14"/>
          </p:nvPr>
        </p:nvSpPr>
        <p:spPr>
          <a:xfrm>
            <a:off x="6172200" y="1440000"/>
            <a:ext cx="5220000" cy="450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3">
            <a:extLst>
              <a:ext uri="{FF2B5EF4-FFF2-40B4-BE49-F238E27FC236}">
                <a16:creationId xmlns:a16="http://schemas.microsoft.com/office/drawing/2014/main" id="{52D854F2-5408-AF40-8C85-351C6704D5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2" name="Footer Placeholder 4">
            <a:extLst>
              <a:ext uri="{FF2B5EF4-FFF2-40B4-BE49-F238E27FC236}">
                <a16:creationId xmlns:a16="http://schemas.microsoft.com/office/drawing/2014/main" id="{141A4098-85B1-F24C-A89F-02C098858C9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CBF6C189-7EDF-DF45-953F-2BAD07979809}"/>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2288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ody deep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solidFill>
                  <a:srgbClr val="C63663"/>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1397043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ody shallow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669" y="269875"/>
            <a:ext cx="9599084" cy="424132"/>
          </a:xfrm>
        </p:spPr>
        <p:txBody>
          <a:bodyPr/>
          <a:lstStyle>
            <a:lvl1pPr>
              <a:lnSpc>
                <a:spcPct val="10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959797"/>
            <a:ext cx="10991851" cy="5436431"/>
          </a:xfrm>
        </p:spPr>
        <p:txBody>
          <a:bodyPr/>
          <a:lstStyle>
            <a:lvl1pPr marL="0" indent="0">
              <a:lnSpc>
                <a:spcPct val="110000"/>
              </a:lnSpc>
              <a:defRPr baseline="0">
                <a:solidFill>
                  <a:srgbClr val="C63663"/>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11766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48094"/>
            <a:ext cx="8684096" cy="1577163"/>
          </a:xfrm>
        </p:spPr>
        <p:txBody>
          <a:bodyPr anchor="b">
            <a:noAutofit/>
          </a:bodyPr>
          <a:lstStyle>
            <a:lvl1pP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720000" y="2291907"/>
            <a:ext cx="956192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481947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rgbClr val="FFFFFF"/>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DD5B8-FB87-40AC-95D6-99C74941B518}"/>
              </a:ext>
            </a:extLst>
          </p:cNvPr>
          <p:cNvSpPr>
            <a:spLocks noGrp="1"/>
          </p:cNvSpPr>
          <p:nvPr>
            <p:ph type="dt" sz="half" idx="10"/>
          </p:nvPr>
        </p:nvSpPr>
        <p:spPr/>
        <p:txBody>
          <a:bodyPr/>
          <a:lstStyle>
            <a:lvl1pPr>
              <a:defRPr/>
            </a:lvl1pPr>
          </a:lstStyle>
          <a:p>
            <a:pPr>
              <a:defRPr/>
            </a:pPr>
            <a:fld id="{4D76FB16-484C-43FA-AADF-1F4D9C29CF48}" type="datetime4">
              <a:rPr lang="en-AU"/>
              <a:pPr>
                <a:defRPr/>
              </a:pPr>
              <a:t>12 April 2024</a:t>
            </a:fld>
            <a:endParaRPr lang="en-AU"/>
          </a:p>
        </p:txBody>
      </p:sp>
      <p:sp>
        <p:nvSpPr>
          <p:cNvPr id="5" name="Footer Placeholder 4">
            <a:extLst>
              <a:ext uri="{FF2B5EF4-FFF2-40B4-BE49-F238E27FC236}">
                <a16:creationId xmlns:a16="http://schemas.microsoft.com/office/drawing/2014/main" id="{0380C621-2103-46F8-B3EC-C0DB4A28BF26}"/>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34D0CBC7-F9F3-41A2-A596-0C61C4D793BD}"/>
              </a:ext>
            </a:extLst>
          </p:cNvPr>
          <p:cNvSpPr>
            <a:spLocks noGrp="1"/>
          </p:cNvSpPr>
          <p:nvPr>
            <p:ph type="sldNum" sz="quarter" idx="12"/>
          </p:nvPr>
        </p:nvSpPr>
        <p:spPr>
          <a:xfrm>
            <a:off x="10991851" y="6480175"/>
            <a:ext cx="719667" cy="374650"/>
          </a:xfrm>
        </p:spPr>
        <p:txBody>
          <a:bodyPr/>
          <a:lstStyle>
            <a:lvl1pPr>
              <a:defRPr/>
            </a:lvl1pPr>
          </a:lstStyle>
          <a:p>
            <a:pPr>
              <a:defRPr/>
            </a:pPr>
            <a:fld id="{256A33C2-D1E0-4266-B7D8-B6D46221DE18}" type="slidenum">
              <a:rPr lang="en-AU"/>
              <a:pPr>
                <a:defRPr/>
              </a:pPr>
              <a:t>‹#›</a:t>
            </a:fld>
            <a:endParaRPr lang="en-AU"/>
          </a:p>
        </p:txBody>
      </p:sp>
    </p:spTree>
    <p:extLst>
      <p:ext uri="{BB962C8B-B14F-4D97-AF65-F5344CB8AC3E}">
        <p14:creationId xmlns:p14="http://schemas.microsoft.com/office/powerpoint/2010/main" val="1675486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A5BE-E2F1-4AF3-983B-D2289BB61F1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942CD29-9BB0-4400-8531-BE773CF3D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78ADFEE-E73A-4903-9E24-0239D01B08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1195BC0-4C01-4B78-BBE3-F5BAFE1877C6}"/>
              </a:ext>
            </a:extLst>
          </p:cNvPr>
          <p:cNvSpPr>
            <a:spLocks noGrp="1"/>
          </p:cNvSpPr>
          <p:nvPr>
            <p:ph type="dt" sz="half" idx="10"/>
          </p:nvPr>
        </p:nvSpPr>
        <p:spPr/>
        <p:txBody>
          <a:bodyPr/>
          <a:lstStyle/>
          <a:p>
            <a:fld id="{B153C2E9-90F9-4D7D-A2CD-17770A2C7A38}" type="datetimeFigureOut">
              <a:rPr lang="en-AU" smtClean="0"/>
              <a:t>12/04/2024</a:t>
            </a:fld>
            <a:endParaRPr lang="en-AU"/>
          </a:p>
        </p:txBody>
      </p:sp>
      <p:sp>
        <p:nvSpPr>
          <p:cNvPr id="6" name="Footer Placeholder 5">
            <a:extLst>
              <a:ext uri="{FF2B5EF4-FFF2-40B4-BE49-F238E27FC236}">
                <a16:creationId xmlns:a16="http://schemas.microsoft.com/office/drawing/2014/main" id="{E12AD93B-0E05-4BC7-A9D0-FC12594F712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D46B627-72A3-4103-841B-4F59E4DDDF94}"/>
              </a:ext>
            </a:extLst>
          </p:cNvPr>
          <p:cNvSpPr>
            <a:spLocks noGrp="1"/>
          </p:cNvSpPr>
          <p:nvPr>
            <p:ph type="sldNum" sz="quarter" idx="12"/>
          </p:nvPr>
        </p:nvSpPr>
        <p:spPr/>
        <p:txBody>
          <a:bodyPr/>
          <a:lstStyle/>
          <a:p>
            <a:fld id="{D1D40A72-132C-4857-AA60-7A46A201290C}" type="slidenum">
              <a:rPr lang="en-AU" smtClean="0"/>
              <a:t>‹#›</a:t>
            </a:fld>
            <a:endParaRPr lang="en-AU"/>
          </a:p>
        </p:txBody>
      </p:sp>
    </p:spTree>
    <p:extLst>
      <p:ext uri="{BB962C8B-B14F-4D97-AF65-F5344CB8AC3E}">
        <p14:creationId xmlns:p14="http://schemas.microsoft.com/office/powerpoint/2010/main" val="1396520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48094"/>
            <a:ext cx="8684096" cy="1577163"/>
          </a:xfrm>
        </p:spPr>
        <p:txBody>
          <a:bodyPr anchor="b">
            <a:noAutofit/>
          </a:bodyPr>
          <a:lstStyle>
            <a:lvl1pP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720000" y="2291907"/>
            <a:ext cx="956192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728772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rgbClr val="FFFFFF"/>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A90E6A-FB2F-4872-AD5D-4A88500867A5}" type="datetime4">
              <a:rPr lang="en-AU"/>
              <a:pPr>
                <a:defRPr/>
              </a:pPr>
              <a:t>12 April 2024</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0"/>
          </a:xfrm>
        </p:spPr>
        <p:txBody>
          <a:bodyPr/>
          <a:lstStyle>
            <a:lvl1pPr>
              <a:defRPr/>
            </a:lvl1pPr>
          </a:lstStyle>
          <a:p>
            <a:fld id="{86DC9C71-088A-4033-9AA2-0CEA8831E65B}" type="slidenum">
              <a:rPr lang="en-AU" altLang="en-US"/>
              <a:pPr/>
              <a:t>‹#›</a:t>
            </a:fld>
            <a:endParaRPr lang="en-AU" altLang="en-US"/>
          </a:p>
        </p:txBody>
      </p:sp>
    </p:spTree>
    <p:extLst>
      <p:ext uri="{BB962C8B-B14F-4D97-AF65-F5344CB8AC3E}">
        <p14:creationId xmlns:p14="http://schemas.microsoft.com/office/powerpoint/2010/main" val="87774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lai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GB"/>
              <a:t>Click to edit Master title style</a:t>
            </a:r>
            <a:endParaRPr lang="en-US"/>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519786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lai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GB"/>
              <a:t>Click to edit Master title style</a:t>
            </a:r>
            <a:endParaRPr lang="en-US"/>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3">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309263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lai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GB"/>
              <a:t>Click to edit Master title style</a:t>
            </a:r>
            <a:endParaRPr lang="en-US"/>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1">
                    <a:lumMod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248233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BB4B726-DD9E-AB4C-9957-5A48B59675A2}"/>
              </a:ext>
            </a:extLst>
          </p:cNvPr>
          <p:cNvSpPr>
            <a:spLocks noGrp="1"/>
          </p:cNvSpPr>
          <p:nvPr>
            <p:ph idx="13"/>
          </p:nvPr>
        </p:nvSpPr>
        <p:spPr>
          <a:xfrm>
            <a:off x="7200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429D133D-B11C-1041-A396-3D4D5BCDE8E6}"/>
              </a:ext>
            </a:extLst>
          </p:cNvPr>
          <p:cNvSpPr>
            <a:spLocks noGrp="1"/>
          </p:cNvSpPr>
          <p:nvPr>
            <p:ph idx="14"/>
          </p:nvPr>
        </p:nvSpPr>
        <p:spPr>
          <a:xfrm>
            <a:off x="61722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11FDA998-D52C-4C48-86BC-1CC5F1208379}"/>
              </a:ext>
            </a:extLst>
          </p:cNvPr>
          <p:cNvSpPr>
            <a:spLocks noGrp="1"/>
          </p:cNvSpPr>
          <p:nvPr>
            <p:ph type="body" idx="1"/>
          </p:nvPr>
        </p:nvSpPr>
        <p:spPr>
          <a:xfrm>
            <a:off x="7200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a:extLst>
              <a:ext uri="{FF2B5EF4-FFF2-40B4-BE49-F238E27FC236}">
                <a16:creationId xmlns:a16="http://schemas.microsoft.com/office/drawing/2014/main" id="{80887FDF-3672-1C41-9E49-6122E9FEDDE5}"/>
              </a:ext>
            </a:extLst>
          </p:cNvPr>
          <p:cNvSpPr>
            <a:spLocks noGrp="1"/>
          </p:cNvSpPr>
          <p:nvPr>
            <p:ph type="body" sz="quarter" idx="3"/>
          </p:nvPr>
        </p:nvSpPr>
        <p:spPr>
          <a:xfrm>
            <a:off x="61722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itle 1">
            <a:extLst>
              <a:ext uri="{FF2B5EF4-FFF2-40B4-BE49-F238E27FC236}">
                <a16:creationId xmlns:a16="http://schemas.microsoft.com/office/drawing/2014/main" id="{76EFEC05-C46F-4048-8040-8968824F3F93}"/>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3" name="Date Placeholder 3">
            <a:extLst>
              <a:ext uri="{FF2B5EF4-FFF2-40B4-BE49-F238E27FC236}">
                <a16:creationId xmlns:a16="http://schemas.microsoft.com/office/drawing/2014/main" id="{4B14D3B3-0301-AF4A-A397-1FAB0879ADDA}"/>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4" name="Footer Placeholder 4">
            <a:extLst>
              <a:ext uri="{FF2B5EF4-FFF2-40B4-BE49-F238E27FC236}">
                <a16:creationId xmlns:a16="http://schemas.microsoft.com/office/drawing/2014/main" id="{F99D4D89-A337-8E41-BE6B-E80E7C1C142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5" name="Slide Number Placeholder 5">
            <a:extLst>
              <a:ext uri="{FF2B5EF4-FFF2-40B4-BE49-F238E27FC236}">
                <a16:creationId xmlns:a16="http://schemas.microsoft.com/office/drawing/2014/main" id="{87EE5698-6A3F-994B-8344-73C722BEEC2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409514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lai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GB"/>
              <a:t>Click to edit Master title style</a:t>
            </a:r>
            <a:endParaRPr lang="en-US"/>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3">
                    <a:lumMod val="60000"/>
                    <a:lumOff val="4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2979241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lai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accent1"/>
                </a:solidFill>
              </a:defRPr>
            </a:lvl1pPr>
          </a:lstStyle>
          <a:p>
            <a:r>
              <a:rPr lang="en-GB"/>
              <a:t>Click to edit Master title style</a:t>
            </a:r>
            <a:endParaRPr lang="en-US"/>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27273033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lai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GB"/>
              <a:t>Click to edit Master title style</a:t>
            </a:r>
            <a:endParaRPr lang="en-US"/>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3">
                    <a:lumMod val="40000"/>
                    <a:lumOff val="6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784836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lain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914400" y="609391"/>
            <a:ext cx="7528477" cy="994820"/>
          </a:xfrm>
        </p:spPr>
        <p:txBody>
          <a:bodyPr anchor="t" anchorCtr="0"/>
          <a:lstStyle>
            <a:lvl1pPr algn="l">
              <a:defRPr>
                <a:solidFill>
                  <a:schemeClr val="bg1"/>
                </a:solidFill>
              </a:defRPr>
            </a:lvl1pPr>
          </a:lstStyle>
          <a:p>
            <a:r>
              <a:rPr lang="en-GB"/>
              <a:t>Click to edit Master title style</a:t>
            </a:r>
            <a:endParaRPr lang="en-US"/>
          </a:p>
        </p:txBody>
      </p:sp>
      <p:sp>
        <p:nvSpPr>
          <p:cNvPr id="8" name="Subtitle 2"/>
          <p:cNvSpPr>
            <a:spLocks noGrp="1"/>
          </p:cNvSpPr>
          <p:nvPr>
            <p:ph type="subTitle" idx="1"/>
          </p:nvPr>
        </p:nvSpPr>
        <p:spPr>
          <a:xfrm>
            <a:off x="914400" y="1604211"/>
            <a:ext cx="7528477" cy="540957"/>
          </a:xfrm>
        </p:spPr>
        <p:txBody>
          <a:bodyPr anchor="b">
            <a:normAutofit/>
          </a:bodyPr>
          <a:lstStyle>
            <a:lvl1pPr marL="0" indent="0" algn="l">
              <a:buNone/>
              <a:defRPr sz="3200">
                <a:solidFill>
                  <a:schemeClr val="accent4">
                    <a:lumMod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53797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Image 1">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8877" y="-898357"/>
            <a:ext cx="11630159" cy="775635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GB"/>
              <a:t>Click to edit Master title style</a:t>
            </a:r>
            <a:endParaRPr lang="en-US"/>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4">
                    <a:lumMod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021117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Imag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4933" y="-522514"/>
            <a:ext cx="9837907" cy="73805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GB"/>
              <a:t>Click to edit Master title style</a:t>
            </a:r>
            <a:endParaRPr lang="en-US"/>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3">
                    <a:lumMod val="40000"/>
                    <a:lumOff val="6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141906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Image 3">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123501" y="-696687"/>
            <a:ext cx="6416840" cy="964431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GB"/>
              <a:t>Click to edit Master title style</a:t>
            </a:r>
            <a:endParaRPr lang="en-US"/>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3">
                    <a:lumMod val="40000"/>
                    <a:lumOff val="6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250850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Image 4">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37595" y="-82501"/>
            <a:ext cx="10083608" cy="69926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GB"/>
              <a:t>Click to edit Master title style</a:t>
            </a:r>
            <a:endParaRPr lang="en-US"/>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7601163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Image 5">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82501"/>
            <a:ext cx="8555296" cy="69926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GB"/>
              <a:t>Click to edit Master title style</a:t>
            </a:r>
            <a:endParaRPr lang="en-US"/>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2047351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Image 6">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8877" y="-898357"/>
            <a:ext cx="11630159" cy="775635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GB"/>
              <a:t>Click to edit Master title style</a:t>
            </a:r>
            <a:endParaRPr lang="en-US"/>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rgbClr val="E2697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81816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10965A-F517-5843-8904-7B372A02FB75}"/>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7" name="Date Placeholder 3">
            <a:extLst>
              <a:ext uri="{FF2B5EF4-FFF2-40B4-BE49-F238E27FC236}">
                <a16:creationId xmlns:a16="http://schemas.microsoft.com/office/drawing/2014/main" id="{349CF370-D345-8C44-AD09-CBA3E5BEDB74}"/>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132A794A-BD9B-A84E-8C59-0D35DE26770A}"/>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EE8A8A6-98C3-9F49-9EEB-683AC2B85E83}"/>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186701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Image 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4933" y="-522514"/>
            <a:ext cx="9837907" cy="73805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GB"/>
              <a:t>Click to edit Master title style</a:t>
            </a:r>
            <a:endParaRPr lang="en-US"/>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2382002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Image 8">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123501" y="-696687"/>
            <a:ext cx="6416840" cy="964431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GB"/>
              <a:t>Click to edit Master title style</a:t>
            </a:r>
            <a:endParaRPr lang="en-US"/>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3">
                    <a:lumMod val="40000"/>
                    <a:lumOff val="6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121370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Image 9">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37595" y="-82501"/>
            <a:ext cx="10083608" cy="69926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accent1"/>
                </a:solidFill>
              </a:defRPr>
            </a:lvl1pPr>
          </a:lstStyle>
          <a:p>
            <a:r>
              <a:rPr lang="en-GB"/>
              <a:t>Click to edit Master title style</a:t>
            </a:r>
            <a:endParaRPr lang="en-US"/>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32490220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Image 10">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82501"/>
            <a:ext cx="8555296" cy="69926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a:spLocks noGrp="1"/>
          </p:cNvSpPr>
          <p:nvPr>
            <p:ph type="ctrTitle"/>
          </p:nvPr>
        </p:nvSpPr>
        <p:spPr>
          <a:xfrm>
            <a:off x="914400" y="1335742"/>
            <a:ext cx="5825067" cy="1732629"/>
          </a:xfrm>
        </p:spPr>
        <p:txBody>
          <a:bodyPr anchor="b"/>
          <a:lstStyle>
            <a:lvl1pPr algn="l">
              <a:defRPr>
                <a:solidFill>
                  <a:schemeClr val="bg1"/>
                </a:solidFill>
              </a:defRPr>
            </a:lvl1pPr>
          </a:lstStyle>
          <a:p>
            <a:r>
              <a:rPr lang="en-GB"/>
              <a:t>Click to edit Master title style</a:t>
            </a:r>
            <a:endParaRPr lang="en-US"/>
          </a:p>
        </p:txBody>
      </p:sp>
      <p:sp>
        <p:nvSpPr>
          <p:cNvPr id="6" name="Subtitle 2"/>
          <p:cNvSpPr>
            <a:spLocks noGrp="1"/>
          </p:cNvSpPr>
          <p:nvPr>
            <p:ph type="subTitle" idx="1"/>
          </p:nvPr>
        </p:nvSpPr>
        <p:spPr>
          <a:xfrm>
            <a:off x="914400" y="3221408"/>
            <a:ext cx="5825067" cy="540957"/>
          </a:xfrm>
        </p:spPr>
        <p:txBody>
          <a:bodyPr anchor="b">
            <a:normAutofit/>
          </a:bodyPr>
          <a:lstStyle>
            <a:lvl1pPr marL="0" indent="0" algn="l">
              <a:buNone/>
              <a:defRPr sz="32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698506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Horizontal Image">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21" y="-1929569"/>
            <a:ext cx="12370757" cy="8250276"/>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p:cNvSpPr>
            <a:spLocks noGrp="1"/>
          </p:cNvSpPr>
          <p:nvPr>
            <p:ph type="ctrTitle"/>
          </p:nvPr>
        </p:nvSpPr>
        <p:spPr>
          <a:xfrm>
            <a:off x="914400" y="3689475"/>
            <a:ext cx="7528477" cy="1732629"/>
          </a:xfrm>
        </p:spPr>
        <p:txBody>
          <a:bodyPr anchor="b"/>
          <a:lstStyle>
            <a:lvl1pPr algn="l">
              <a:defRPr>
                <a:solidFill>
                  <a:schemeClr val="bg1"/>
                </a:solidFill>
              </a:defRPr>
            </a:lvl1pPr>
          </a:lstStyle>
          <a:p>
            <a:r>
              <a:rPr lang="en-GB"/>
              <a:t>Click to edit Master title style</a:t>
            </a:r>
            <a:endParaRPr lang="en-US"/>
          </a:p>
        </p:txBody>
      </p:sp>
      <p:sp>
        <p:nvSpPr>
          <p:cNvPr id="4" name="Subtitle 2"/>
          <p:cNvSpPr>
            <a:spLocks noGrp="1"/>
          </p:cNvSpPr>
          <p:nvPr>
            <p:ph type="subTitle" idx="1"/>
          </p:nvPr>
        </p:nvSpPr>
        <p:spPr>
          <a:xfrm>
            <a:off x="914400" y="5575142"/>
            <a:ext cx="7528477" cy="540957"/>
          </a:xfrm>
        </p:spPr>
        <p:txBody>
          <a:bodyPr anchor="b">
            <a:normAutofit/>
          </a:bodyPr>
          <a:lstStyle>
            <a:lvl1pPr marL="0" indent="0" algn="l">
              <a:buNone/>
              <a:defRPr sz="3200">
                <a:solidFill>
                  <a:schemeClr val="accent5"/>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7802971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1 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bg1"/>
                </a:solidFill>
              </a:defRPr>
            </a:lvl1pPr>
          </a:lstStyle>
          <a:p>
            <a:r>
              <a:rPr lang="en-GB"/>
              <a:t>Click to edit Master title style</a:t>
            </a:r>
            <a:endParaRPr lang="en-US"/>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5208436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1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439399"/>
            <a:ext cx="9226503" cy="1143000"/>
          </a:xfrm>
        </p:spPr>
        <p:txBody>
          <a:bodyPr/>
          <a:lstStyle>
            <a:lvl1pPr>
              <a:defRPr>
                <a:solidFill>
                  <a:schemeClr val="accent5"/>
                </a:solidFill>
              </a:defRPr>
            </a:lvl1pPr>
          </a:lstStyle>
          <a:p>
            <a:r>
              <a:rPr lang="en-GB"/>
              <a:t>Click to edit Master title style</a:t>
            </a:r>
            <a:endParaRPr lang="en-US"/>
          </a:p>
        </p:txBody>
      </p:sp>
      <p:sp>
        <p:nvSpPr>
          <p:cNvPr id="3" name="Content Placeholder 2"/>
          <p:cNvSpPr>
            <a:spLocks noGrp="1"/>
          </p:cNvSpPr>
          <p:nvPr>
            <p:ph idx="1"/>
          </p:nvPr>
        </p:nvSpPr>
        <p:spPr>
          <a:xfrm>
            <a:off x="609601" y="1812323"/>
            <a:ext cx="9226503" cy="45216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021316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2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tx1"/>
                </a:solidFill>
              </a:defRPr>
            </a:lvl1pPr>
          </a:lstStyle>
          <a:p>
            <a:r>
              <a:rPr lang="en-GB"/>
              <a:t>Click to edit Master title style</a:t>
            </a:r>
            <a:endParaRPr lang="en-US"/>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022947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2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299837" cy="1143000"/>
          </a:xfrm>
        </p:spPr>
        <p:txBody>
          <a:bodyPr/>
          <a:lstStyle>
            <a:lvl1pPr>
              <a:defRPr>
                <a:solidFill>
                  <a:schemeClr val="accent3"/>
                </a:solidFill>
              </a:defRPr>
            </a:lvl1pPr>
          </a:lstStyle>
          <a:p>
            <a:r>
              <a:rPr lang="en-GB"/>
              <a:t>Click to edit Master title style</a:t>
            </a:r>
            <a:endParaRPr lang="en-US"/>
          </a:p>
        </p:txBody>
      </p:sp>
      <p:sp>
        <p:nvSpPr>
          <p:cNvPr id="3" name="Content Placeholder 2"/>
          <p:cNvSpPr>
            <a:spLocks noGrp="1"/>
          </p:cNvSpPr>
          <p:nvPr>
            <p:ph idx="1"/>
          </p:nvPr>
        </p:nvSpPr>
        <p:spPr>
          <a:xfrm>
            <a:off x="609600" y="1812323"/>
            <a:ext cx="9299837" cy="45216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479309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3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bg1"/>
                </a:solidFill>
              </a:defRPr>
            </a:lvl1pPr>
          </a:lstStyle>
          <a:p>
            <a:r>
              <a:rPr lang="en-GB"/>
              <a:t>Click to edit Master title style</a:t>
            </a:r>
            <a:endParaRPr lang="en-US"/>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86991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F425FA-612B-FF42-AD48-44DFD0354B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6" name="Footer Placeholder 4">
            <a:extLst>
              <a:ext uri="{FF2B5EF4-FFF2-40B4-BE49-F238E27FC236}">
                <a16:creationId xmlns:a16="http://schemas.microsoft.com/office/drawing/2014/main" id="{CAC27961-4930-9C41-9BEF-6AE8B5E03AB4}"/>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23B1943-4B77-944C-B1D1-7559D172DFCF}"/>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5871653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3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439399"/>
            <a:ext cx="9290671" cy="1143000"/>
          </a:xfrm>
        </p:spPr>
        <p:txBody>
          <a:bodyPr/>
          <a:lstStyle>
            <a:lvl1pPr>
              <a:defRPr>
                <a:solidFill>
                  <a:srgbClr val="EF4060"/>
                </a:solidFill>
              </a:defRPr>
            </a:lvl1pPr>
          </a:lstStyle>
          <a:p>
            <a:r>
              <a:rPr lang="en-GB"/>
              <a:t>Click to edit Master title style</a:t>
            </a:r>
            <a:endParaRPr lang="en-US"/>
          </a:p>
        </p:txBody>
      </p:sp>
      <p:sp>
        <p:nvSpPr>
          <p:cNvPr id="3" name="Content Placeholder 2"/>
          <p:cNvSpPr>
            <a:spLocks noGrp="1"/>
          </p:cNvSpPr>
          <p:nvPr>
            <p:ph idx="1"/>
          </p:nvPr>
        </p:nvSpPr>
        <p:spPr>
          <a:xfrm>
            <a:off x="609601" y="1812323"/>
            <a:ext cx="9290671" cy="45216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737724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4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bg1"/>
                </a:solidFill>
              </a:defRPr>
            </a:lvl1pPr>
          </a:lstStyle>
          <a:p>
            <a:r>
              <a:rPr lang="en-GB"/>
              <a:t>Click to edit Master title style</a:t>
            </a:r>
            <a:endParaRPr lang="en-US"/>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2301940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4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391507" cy="1143000"/>
          </a:xfrm>
        </p:spPr>
        <p:txBody>
          <a:bodyPr/>
          <a:lstStyle/>
          <a:p>
            <a:r>
              <a:rPr lang="en-GB"/>
              <a:t>Click to edit Master title style</a:t>
            </a:r>
            <a:endParaRPr lang="en-US"/>
          </a:p>
        </p:txBody>
      </p:sp>
      <p:sp>
        <p:nvSpPr>
          <p:cNvPr id="3" name="Content Placeholder 2"/>
          <p:cNvSpPr>
            <a:spLocks noGrp="1"/>
          </p:cNvSpPr>
          <p:nvPr>
            <p:ph idx="1"/>
          </p:nvPr>
        </p:nvSpPr>
        <p:spPr>
          <a:xfrm>
            <a:off x="609600" y="1812323"/>
            <a:ext cx="9391507" cy="45216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94626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5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bg1"/>
                </a:solidFill>
              </a:defRPr>
            </a:lvl1pPr>
          </a:lstStyle>
          <a:p>
            <a:r>
              <a:rPr lang="en-GB"/>
              <a:t>Click to edit Master title style</a:t>
            </a:r>
            <a:endParaRPr lang="en-US"/>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590052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Section 5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439399"/>
            <a:ext cx="9364007" cy="1143000"/>
          </a:xfrm>
        </p:spPr>
        <p:txBody>
          <a:bodyPr/>
          <a:lstStyle>
            <a:lvl1pPr>
              <a:defRPr>
                <a:solidFill>
                  <a:schemeClr val="accent4"/>
                </a:solidFill>
              </a:defRPr>
            </a:lvl1pPr>
          </a:lstStyle>
          <a:p>
            <a:r>
              <a:rPr lang="en-GB"/>
              <a:t>Click to edit Master title style</a:t>
            </a:r>
            <a:endParaRPr lang="en-US"/>
          </a:p>
        </p:txBody>
      </p:sp>
      <p:sp>
        <p:nvSpPr>
          <p:cNvPr id="3" name="Content Placeholder 2"/>
          <p:cNvSpPr>
            <a:spLocks noGrp="1"/>
          </p:cNvSpPr>
          <p:nvPr>
            <p:ph idx="1"/>
          </p:nvPr>
        </p:nvSpPr>
        <p:spPr>
          <a:xfrm>
            <a:off x="609601" y="1812323"/>
            <a:ext cx="9364007" cy="45216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921587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6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914400" y="1272802"/>
            <a:ext cx="7528477" cy="1732629"/>
          </a:xfrm>
        </p:spPr>
        <p:txBody>
          <a:bodyPr anchor="b"/>
          <a:lstStyle>
            <a:lvl1pPr algn="l">
              <a:defRPr>
                <a:solidFill>
                  <a:schemeClr val="bg1"/>
                </a:solidFill>
              </a:defRPr>
            </a:lvl1pPr>
          </a:lstStyle>
          <a:p>
            <a:r>
              <a:rPr lang="en-GB"/>
              <a:t>Click to edit Master title style</a:t>
            </a:r>
            <a:endParaRPr lang="en-US"/>
          </a:p>
        </p:txBody>
      </p:sp>
      <p:sp>
        <p:nvSpPr>
          <p:cNvPr id="4" name="Subtitle 2"/>
          <p:cNvSpPr>
            <a:spLocks noGrp="1"/>
          </p:cNvSpPr>
          <p:nvPr>
            <p:ph type="subTitle" idx="1"/>
          </p:nvPr>
        </p:nvSpPr>
        <p:spPr>
          <a:xfrm>
            <a:off x="914400" y="3158468"/>
            <a:ext cx="7528477" cy="540957"/>
          </a:xfrm>
        </p:spPr>
        <p:txBody>
          <a:bodyPr anchor="b">
            <a:normAutofit/>
          </a:bodyPr>
          <a:lstStyle>
            <a:lvl1pPr marL="0" indent="0" algn="l">
              <a:buNone/>
              <a:defRPr sz="32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42685974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Section 6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281504" cy="1143000"/>
          </a:xfrm>
        </p:spPr>
        <p:txBody>
          <a:bodyPr/>
          <a:lstStyle>
            <a:lvl1pPr>
              <a:defRPr>
                <a:solidFill>
                  <a:schemeClr val="accent6"/>
                </a:solidFill>
              </a:defRPr>
            </a:lvl1pPr>
          </a:lstStyle>
          <a:p>
            <a:r>
              <a:rPr lang="en-GB"/>
              <a:t>Click to edit Master title style</a:t>
            </a:r>
            <a:endParaRPr lang="en-US"/>
          </a:p>
        </p:txBody>
      </p:sp>
      <p:sp>
        <p:nvSpPr>
          <p:cNvPr id="3" name="Content Placeholder 2"/>
          <p:cNvSpPr>
            <a:spLocks noGrp="1"/>
          </p:cNvSpPr>
          <p:nvPr>
            <p:ph idx="1"/>
          </p:nvPr>
        </p:nvSpPr>
        <p:spPr>
          <a:xfrm>
            <a:off x="609600" y="1812323"/>
            <a:ext cx="9281504" cy="45216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077655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455675" cy="1143000"/>
          </a:xfrm>
        </p:spPr>
        <p:txBody>
          <a:bodyPr/>
          <a:lstStyle/>
          <a:p>
            <a:r>
              <a:rPr lang="en-GB"/>
              <a:t>Click to edit Master title style</a:t>
            </a:r>
            <a:endParaRPr lang="en-US"/>
          </a:p>
        </p:txBody>
      </p:sp>
      <p:sp>
        <p:nvSpPr>
          <p:cNvPr id="3" name="Content Placeholder 2"/>
          <p:cNvSpPr>
            <a:spLocks noGrp="1"/>
          </p:cNvSpPr>
          <p:nvPr>
            <p:ph sz="half" idx="1"/>
          </p:nvPr>
        </p:nvSpPr>
        <p:spPr>
          <a:xfrm>
            <a:off x="609600" y="1822577"/>
            <a:ext cx="5384800" cy="451140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822577"/>
            <a:ext cx="5384800" cy="451140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247421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GB"/>
              <a:t>Click to edit Master title style</a:t>
            </a:r>
            <a:endParaRPr lang="en-US"/>
          </a:p>
        </p:txBody>
      </p:sp>
      <p:sp>
        <p:nvSpPr>
          <p:cNvPr id="3" name="Picture Placeholder 2"/>
          <p:cNvSpPr>
            <a:spLocks noGrp="1"/>
          </p:cNvSpPr>
          <p:nvPr>
            <p:ph type="pic" idx="1"/>
          </p:nvPr>
        </p:nvSpPr>
        <p:spPr>
          <a:xfrm>
            <a:off x="2389717" y="530883"/>
            <a:ext cx="7315200" cy="4196692"/>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GB"/>
              <a:t>Click to edit Master text styles</a:t>
            </a:r>
          </a:p>
        </p:txBody>
      </p:sp>
    </p:spTree>
    <p:extLst>
      <p:ext uri="{BB962C8B-B14F-4D97-AF65-F5344CB8AC3E}">
        <p14:creationId xmlns:p14="http://schemas.microsoft.com/office/powerpoint/2010/main" val="1889158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50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bg>
      <p:bgPr>
        <a:blipFill>
          <a:blip r:embed="rId2"/>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9A83B2-F3D3-8D47-88F0-723376CEAC5F}"/>
              </a:ext>
            </a:extLst>
          </p:cNvPr>
          <p:cNvSpPr>
            <a:spLocks noGrp="1"/>
          </p:cNvSpPr>
          <p:nvPr>
            <p:ph type="body" sz="half" idx="2"/>
          </p:nvPr>
        </p:nvSpPr>
        <p:spPr>
          <a:xfrm>
            <a:off x="720000" y="1980000"/>
            <a:ext cx="5220000" cy="378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Content Placeholder 2">
            <a:extLst>
              <a:ext uri="{FF2B5EF4-FFF2-40B4-BE49-F238E27FC236}">
                <a16:creationId xmlns:a16="http://schemas.microsoft.com/office/drawing/2014/main" id="{68138A43-6C85-0C43-8565-87E73C9D24F8}"/>
              </a:ext>
            </a:extLst>
          </p:cNvPr>
          <p:cNvSpPr>
            <a:spLocks noGrp="1"/>
          </p:cNvSpPr>
          <p:nvPr>
            <p:ph idx="14"/>
          </p:nvPr>
        </p:nvSpPr>
        <p:spPr>
          <a:xfrm>
            <a:off x="6172200" y="1980000"/>
            <a:ext cx="5220000" cy="378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2">
            <a:extLst>
              <a:ext uri="{FF2B5EF4-FFF2-40B4-BE49-F238E27FC236}">
                <a16:creationId xmlns:a16="http://schemas.microsoft.com/office/drawing/2014/main" id="{FE078331-8508-6247-B1A1-50EB5D736297}"/>
              </a:ext>
            </a:extLst>
          </p:cNvPr>
          <p:cNvSpPr>
            <a:spLocks noGrp="1"/>
          </p:cNvSpPr>
          <p:nvPr>
            <p:ph type="body" idx="15"/>
          </p:nvPr>
        </p:nvSpPr>
        <p:spPr>
          <a:xfrm>
            <a:off x="720000" y="1440000"/>
            <a:ext cx="10672200" cy="424732"/>
          </a:xfrm>
        </p:spPr>
        <p:txBody>
          <a:bodyPr wrap="square"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itle 1">
            <a:extLst>
              <a:ext uri="{FF2B5EF4-FFF2-40B4-BE49-F238E27FC236}">
                <a16:creationId xmlns:a16="http://schemas.microsoft.com/office/drawing/2014/main" id="{53BA18FD-4C80-514A-A8A4-8E4FDAFA2D72}"/>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1" name="Date Placeholder 3">
            <a:extLst>
              <a:ext uri="{FF2B5EF4-FFF2-40B4-BE49-F238E27FC236}">
                <a16:creationId xmlns:a16="http://schemas.microsoft.com/office/drawing/2014/main" id="{07B68A88-C3F0-AF47-A25A-668DF3CA5DC8}"/>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3" name="Footer Placeholder 4">
            <a:extLst>
              <a:ext uri="{FF2B5EF4-FFF2-40B4-BE49-F238E27FC236}">
                <a16:creationId xmlns:a16="http://schemas.microsoft.com/office/drawing/2014/main" id="{0C89BFC2-C73D-7348-92A1-D524AE486D0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1861FF75-40C0-6549-B02D-9BF535E209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7465378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4/12/2024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844002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dirty="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887285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4/12/2024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365425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dirty="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93252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dirty="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48809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65084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4/12/2024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325164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4/12/2024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250048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4/12/2024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497087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4/12/2024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2405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CCC36B-CE1F-4246-80F3-EE9B7C04ECFD}"/>
              </a:ext>
            </a:extLst>
          </p:cNvPr>
          <p:cNvSpPr>
            <a:spLocks noGrp="1"/>
          </p:cNvSpPr>
          <p:nvPr>
            <p:ph type="pic" idx="1"/>
          </p:nvPr>
        </p:nvSpPr>
        <p:spPr>
          <a:xfrm>
            <a:off x="5183188" y="1440000"/>
            <a:ext cx="6172200" cy="450000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A8B1DC4C-2D05-CF49-B7A7-F8CDAC52E4E9}"/>
              </a:ext>
            </a:extLst>
          </p:cNvPr>
          <p:cNvSpPr>
            <a:spLocks noGrp="1"/>
          </p:cNvSpPr>
          <p:nvPr>
            <p:ph type="body" sz="half" idx="2"/>
          </p:nvPr>
        </p:nvSpPr>
        <p:spPr>
          <a:xfrm>
            <a:off x="719999" y="1440000"/>
            <a:ext cx="3960000" cy="450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Title 1">
            <a:extLst>
              <a:ext uri="{FF2B5EF4-FFF2-40B4-BE49-F238E27FC236}">
                <a16:creationId xmlns:a16="http://schemas.microsoft.com/office/drawing/2014/main" id="{686B1E18-4E99-734A-B5EF-4CDBA5B912BC}"/>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8" name="Date Placeholder 3">
            <a:extLst>
              <a:ext uri="{FF2B5EF4-FFF2-40B4-BE49-F238E27FC236}">
                <a16:creationId xmlns:a16="http://schemas.microsoft.com/office/drawing/2014/main" id="{26773006-D19B-404F-8403-366A63F38B1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9" name="Footer Placeholder 4">
            <a:extLst>
              <a:ext uri="{FF2B5EF4-FFF2-40B4-BE49-F238E27FC236}">
                <a16:creationId xmlns:a16="http://schemas.microsoft.com/office/drawing/2014/main" id="{7B4ECFE3-757F-AD4B-8451-CEE868292971}"/>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33ED1ED7-3289-6C43-AD2C-584AAC7AEF9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2200072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4/12/2024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245847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4/12/2024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131175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4/12/2024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288289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304890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4/12/2024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670718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235835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4/12/2024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94412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3.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theme" Target="../theme/theme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image" Target="../media/image1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41.jpe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B6B4B-2885-0147-906B-2EBAE641B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4A0B1D-B75E-A945-A98B-AABDDAD2D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5A3EE0-AC8C-D94F-ABF2-289589ABD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aleway" panose="020B0503030101060003" pitchFamily="34" charset="77"/>
              </a:defRPr>
            </a:lvl1pPr>
          </a:lstStyle>
          <a:p>
            <a:fld id="{6DB46989-05B5-C947-89CA-2B111998DE64}" type="datetimeFigureOut">
              <a:rPr lang="en-US" smtClean="0"/>
              <a:t>4/12/2024</a:t>
            </a:fld>
            <a:endParaRPr lang="en-US"/>
          </a:p>
        </p:txBody>
      </p:sp>
      <p:sp>
        <p:nvSpPr>
          <p:cNvPr id="5" name="Footer Placeholder 4">
            <a:extLst>
              <a:ext uri="{FF2B5EF4-FFF2-40B4-BE49-F238E27FC236}">
                <a16:creationId xmlns:a16="http://schemas.microsoft.com/office/drawing/2014/main" id="{7F60072F-1254-4049-B735-239553C48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aleway" panose="020B0503030101060003" pitchFamily="34" charset="77"/>
              </a:defRPr>
            </a:lvl1pPr>
          </a:lstStyle>
          <a:p>
            <a:endParaRPr lang="en-US"/>
          </a:p>
        </p:txBody>
      </p:sp>
      <p:sp>
        <p:nvSpPr>
          <p:cNvPr id="6" name="Slide Number Placeholder 5">
            <a:extLst>
              <a:ext uri="{FF2B5EF4-FFF2-40B4-BE49-F238E27FC236}">
                <a16:creationId xmlns:a16="http://schemas.microsoft.com/office/drawing/2014/main" id="{504621D6-C70A-274D-B7AB-540ECCE02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aleway" panose="020B0503030101060003" pitchFamily="34" charset="77"/>
              </a:defRPr>
            </a:lvl1pPr>
          </a:lstStyle>
          <a:p>
            <a:fld id="{86C7C98C-7744-8243-B226-33677779B44F}" type="slidenum">
              <a:rPr lang="en-US" smtClean="0"/>
              <a:t>‹#›</a:t>
            </a:fld>
            <a:endParaRPr lang="en-US"/>
          </a:p>
        </p:txBody>
      </p:sp>
      <p:sp>
        <p:nvSpPr>
          <p:cNvPr id="8" name="TextBox 7">
            <a:extLst>
              <a:ext uri="{FF2B5EF4-FFF2-40B4-BE49-F238E27FC236}">
                <a16:creationId xmlns:a16="http://schemas.microsoft.com/office/drawing/2014/main" id="{DC7BCCD9-80A9-8538-E7BB-8070CC5EF89F}"/>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7683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45" r:id="rId10"/>
  </p:sldLayoutIdLst>
  <p:txStyles>
    <p:title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96050"/>
            <a:ext cx="12192000" cy="36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454505"/>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85775" y="286604"/>
            <a:ext cx="10058400" cy="91354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85775" y="1371232"/>
            <a:ext cx="10058400" cy="44978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F7C2F47-7545-4F41-A9D4-06A8F7550572}" type="datetimeFigureOut">
              <a:rPr lang="en-AU" smtClean="0"/>
              <a:t>12/04/2024</a:t>
            </a:fld>
            <a:endParaRPr lang="en-A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A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9053057-3042-459A-8E5F-9C470B734DCB}" type="slidenum">
              <a:rPr lang="en-AU" smtClean="0"/>
              <a:t>‹#›</a:t>
            </a:fld>
            <a:endParaRPr lang="en-AU"/>
          </a:p>
        </p:txBody>
      </p:sp>
      <p:cxnSp>
        <p:nvCxnSpPr>
          <p:cNvPr id="10" name="Straight Connector 9"/>
          <p:cNvCxnSpPr>
            <a:cxnSpLocks/>
          </p:cNvCxnSpPr>
          <p:nvPr/>
        </p:nvCxnSpPr>
        <p:spPr>
          <a:xfrm>
            <a:off x="485775" y="1200150"/>
            <a:ext cx="112395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AC71F7EB-C768-4978-A7DF-0BC3B5E5A92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71592" y="24976"/>
            <a:ext cx="1637281" cy="432710"/>
          </a:xfrm>
          <a:prstGeom prst="rect">
            <a:avLst/>
          </a:prstGeom>
        </p:spPr>
      </p:pic>
      <p:sp>
        <p:nvSpPr>
          <p:cNvPr id="12" name="TextBox 11">
            <a:extLst>
              <a:ext uri="{FF2B5EF4-FFF2-40B4-BE49-F238E27FC236}">
                <a16:creationId xmlns:a16="http://schemas.microsoft.com/office/drawing/2014/main" id="{810C65FA-A4C1-3A44-606C-83D548B73323}"/>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9569853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l" defTabSz="914400" rtl="0" eaLnBrk="1" latinLnBrk="0" hangingPunct="1">
        <a:lnSpc>
          <a:spcPct val="85000"/>
        </a:lnSpc>
        <a:spcBef>
          <a:spcPct val="0"/>
        </a:spcBef>
        <a:buNone/>
        <a:defRPr sz="4000" kern="1200" spc="-50" baseline="0">
          <a:solidFill>
            <a:schemeClr val="accent2"/>
          </a:solidFill>
          <a:latin typeface="+mj-lt"/>
          <a:ea typeface="+mj-ea"/>
          <a:cs typeface="+mj-cs"/>
        </a:defRPr>
      </a:lvl1pPr>
    </p:titleStyle>
    <p:bodyStyle>
      <a:lvl1pPr marL="183600" indent="-183600" algn="l" defTabSz="914400" rtl="0" eaLnBrk="1" latinLnBrk="0" hangingPunct="1">
        <a:lnSpc>
          <a:spcPct val="95000"/>
        </a:lnSpc>
        <a:spcBef>
          <a:spcPts val="600"/>
        </a:spcBef>
        <a:spcAft>
          <a:spcPts val="200"/>
        </a:spcAft>
        <a:buClr>
          <a:schemeClr val="accent2"/>
        </a:buClr>
        <a:buSzPct val="100000"/>
        <a:buFont typeface="Arial" panose="020B0604020202020204" pitchFamily="34" charset="0"/>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5000"/>
        </a:lnSpc>
        <a:spcBef>
          <a:spcPts val="200"/>
        </a:spcBef>
        <a:spcAft>
          <a:spcPts val="400"/>
        </a:spcAft>
        <a:buClr>
          <a:schemeClr val="accent2"/>
        </a:buClr>
        <a:buSzPct val="75000"/>
        <a:buFont typeface="Courier New" panose="02070309020205020404" pitchFamily="49" charset="0"/>
        <a:buChar char="o"/>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5000"/>
        </a:lnSpc>
        <a:spcBef>
          <a:spcPts val="200"/>
        </a:spcBef>
        <a:spcAft>
          <a:spcPts val="400"/>
        </a:spcAft>
        <a:buClr>
          <a:schemeClr val="accent2"/>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5000"/>
        </a:lnSpc>
        <a:spcBef>
          <a:spcPts val="200"/>
        </a:spcBef>
        <a:spcAft>
          <a:spcPts val="400"/>
        </a:spcAft>
        <a:buClr>
          <a:schemeClr val="accent2"/>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CEB93D-803D-442B-8936-4B38731ED001}"/>
              </a:ext>
            </a:extLst>
          </p:cNvPr>
          <p:cNvSpPr>
            <a:spLocks noGrp="1"/>
          </p:cNvSpPr>
          <p:nvPr>
            <p:ph type="title"/>
          </p:nvPr>
        </p:nvSpPr>
        <p:spPr>
          <a:xfrm>
            <a:off x="4788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71608B-C218-4C95-B3C6-709947E1392C}"/>
              </a:ext>
            </a:extLst>
          </p:cNvPr>
          <p:cNvSpPr>
            <a:spLocks noGrp="1"/>
          </p:cNvSpPr>
          <p:nvPr>
            <p:ph type="body" idx="1"/>
          </p:nvPr>
        </p:nvSpPr>
        <p:spPr>
          <a:xfrm>
            <a:off x="478800" y="18161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067EF6-D16E-4AF6-84BE-1048DC825B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537E3CA5-89A0-4DD4-9719-CCC54B952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1BE27DA-500B-4247-B5EB-AA4E39B96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CF16C-70D5-49FE-A64F-1555CE8F0AF6}" type="slidenum">
              <a:rPr lang="en-AU" smtClean="0"/>
              <a:t>‹#›</a:t>
            </a:fld>
            <a:endParaRPr lang="en-AU"/>
          </a:p>
        </p:txBody>
      </p:sp>
      <p:pic>
        <p:nvPicPr>
          <p:cNvPr id="7" name="Picture 6" descr="A picture containing drawing&#10;&#10;Description automatically generated">
            <a:extLst>
              <a:ext uri="{FF2B5EF4-FFF2-40B4-BE49-F238E27FC236}">
                <a16:creationId xmlns:a16="http://schemas.microsoft.com/office/drawing/2014/main" id="{70908155-FB36-486D-9B92-DE50DCDF6B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1592" y="24976"/>
            <a:ext cx="1637281" cy="432710"/>
          </a:xfrm>
          <a:prstGeom prst="rect">
            <a:avLst/>
          </a:prstGeom>
        </p:spPr>
      </p:pic>
      <p:sp>
        <p:nvSpPr>
          <p:cNvPr id="9" name="TextBox 8">
            <a:extLst>
              <a:ext uri="{FF2B5EF4-FFF2-40B4-BE49-F238E27FC236}">
                <a16:creationId xmlns:a16="http://schemas.microsoft.com/office/drawing/2014/main" id="{C83FD2D8-992E-677B-83A7-03D06000DC75}"/>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7419128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9" y="269875"/>
            <a:ext cx="9599084"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3" y="6480175"/>
            <a:ext cx="2400300" cy="374651"/>
          </a:xfrm>
          <a:prstGeom prst="rect">
            <a:avLst/>
          </a:prstGeom>
        </p:spPr>
        <p:txBody>
          <a:bodyPr vert="horz" lIns="0" tIns="0" rIns="0" bIns="0" rtlCol="0" anchor="t" anchorCtr="0"/>
          <a:lstStyle>
            <a:lvl1pPr algn="r">
              <a:defRPr sz="1600">
                <a:solidFill>
                  <a:schemeClr val="tx1">
                    <a:lumMod val="65000"/>
                    <a:lumOff val="35000"/>
                  </a:schemeClr>
                </a:solidFill>
                <a:latin typeface="Arial" panose="020B0604020202020204" pitchFamily="34" charset="0"/>
              </a:defRPr>
            </a:lvl1pPr>
          </a:lstStyle>
          <a:p>
            <a:pPr>
              <a:defRPr/>
            </a:pPr>
            <a:endParaRPr lang="en-AU"/>
          </a:p>
        </p:txBody>
      </p:sp>
      <p:sp>
        <p:nvSpPr>
          <p:cNvPr id="3" name="Footer Placeholder 2"/>
          <p:cNvSpPr>
            <a:spLocks noGrp="1"/>
          </p:cNvSpPr>
          <p:nvPr>
            <p:ph type="ftr" sz="quarter" idx="3"/>
          </p:nvPr>
        </p:nvSpPr>
        <p:spPr>
          <a:xfrm>
            <a:off x="719669" y="6480175"/>
            <a:ext cx="7200900" cy="374651"/>
          </a:xfrm>
          <a:prstGeom prst="rect">
            <a:avLst/>
          </a:prstGeom>
        </p:spPr>
        <p:txBody>
          <a:bodyPr vert="horz" lIns="0" tIns="0" rIns="0" bIns="0" rtlCol="0" anchor="t" anchorCtr="0"/>
          <a:lstStyle>
            <a:lvl1pPr algn="l">
              <a:defRPr sz="16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1"/>
          </a:xfrm>
          <a:prstGeom prst="rect">
            <a:avLst/>
          </a:prstGeom>
        </p:spPr>
        <p:txBody>
          <a:bodyPr vert="horz" wrap="square" lIns="0" tIns="0" rIns="0" bIns="0" numCol="1" anchor="t" anchorCtr="0" compatLnSpc="1">
            <a:prstTxWarp prst="textNoShape">
              <a:avLst/>
            </a:prstTxWarp>
          </a:bodyPr>
          <a:lstStyle>
            <a:lvl1pPr algn="r">
              <a:defRPr sz="1600">
                <a:solidFill>
                  <a:srgbClr val="595959"/>
                </a:solidFill>
              </a:defRPr>
            </a:lvl1pPr>
          </a:lstStyle>
          <a:p>
            <a:fld id="{ED7680F9-C0BF-4CC2-A043-27BA3E10BB14}" type="slidenum">
              <a:rPr lang="en-AU" altLang="en-US"/>
              <a:pPr/>
              <a:t>‹#›</a:t>
            </a:fld>
            <a:endParaRPr lang="en-AU" altLang="en-US"/>
          </a:p>
        </p:txBody>
      </p:sp>
      <p:sp>
        <p:nvSpPr>
          <p:cNvPr id="6" name="MSIPCMContentMarking" descr="{&quot;HashCode&quot;:1368741547,&quot;Placement&quot;:&quot;Footer&quot;,&quot;Top&quot;:517.4484,&quot;Left&quot;:413.6567,&quot;SlideWidth&quot;:960,&quot;SlideHeight&quot;:540}">
            <a:extLst>
              <a:ext uri="{FF2B5EF4-FFF2-40B4-BE49-F238E27FC236}">
                <a16:creationId xmlns:a16="http://schemas.microsoft.com/office/drawing/2014/main" id="{06E6269C-18C3-41DF-83A7-5508DFB938FD}"/>
              </a:ext>
            </a:extLst>
          </p:cNvPr>
          <p:cNvSpPr txBox="1"/>
          <p:nvPr userDrawn="1"/>
        </p:nvSpPr>
        <p:spPr>
          <a:xfrm>
            <a:off x="5253440" y="6571595"/>
            <a:ext cx="1685120"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E4100E"/>
                </a:solidFill>
                <a:latin typeface="Arial Black" panose="020B0A04020102020204" pitchFamily="34" charset="0"/>
              </a:rPr>
              <a:t>OFFICIAL: Sensitive</a:t>
            </a:r>
          </a:p>
        </p:txBody>
      </p:sp>
      <p:sp>
        <p:nvSpPr>
          <p:cNvPr id="7" name="TextBox 6">
            <a:extLst>
              <a:ext uri="{FF2B5EF4-FFF2-40B4-BE49-F238E27FC236}">
                <a16:creationId xmlns:a16="http://schemas.microsoft.com/office/drawing/2014/main" id="{9BCF2E66-9A39-553B-8895-20690B5926C2}"/>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8562945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hf sldNum="0" hdr="0" ftr="0" dt="0"/>
  <p:txStyles>
    <p:titleStyle>
      <a:lvl1pPr algn="l" defTabSz="609585" rtl="0" eaLnBrk="1" fontAlgn="base" hangingPunct="1">
        <a:lnSpc>
          <a:spcPct val="100000"/>
        </a:lnSpc>
        <a:spcBef>
          <a:spcPct val="0"/>
        </a:spcBef>
        <a:spcAft>
          <a:spcPct val="0"/>
        </a:spcAft>
        <a:defRPr sz="3200" kern="1200">
          <a:solidFill>
            <a:schemeClr val="bg1"/>
          </a:solidFill>
          <a:latin typeface="Arial"/>
          <a:ea typeface="ＭＳ Ｐゴシック" charset="0"/>
          <a:cs typeface="Arial"/>
        </a:defRPr>
      </a:lvl1pPr>
      <a:lvl2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2pPr>
      <a:lvl3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3pPr>
      <a:lvl4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4pPr>
      <a:lvl5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5pPr>
      <a:lvl6pPr marL="609585"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algn="l" defTabSz="609585" rtl="0" eaLnBrk="1" fontAlgn="base" hangingPunct="1">
        <a:lnSpc>
          <a:spcPct val="110000"/>
        </a:lnSpc>
        <a:spcBef>
          <a:spcPts val="1067"/>
        </a:spcBef>
        <a:spcAft>
          <a:spcPts val="1067"/>
        </a:spcAft>
        <a:defRPr sz="2933" b="1" kern="1200">
          <a:solidFill>
            <a:srgbClr val="C63663"/>
          </a:solidFill>
          <a:latin typeface="+mn-lt"/>
          <a:ea typeface="ＭＳ Ｐゴシック" charset="0"/>
          <a:cs typeface="ＭＳ Ｐゴシック" charset="0"/>
        </a:defRPr>
      </a:lvl1pPr>
      <a:lvl2pPr algn="l" defTabSz="609585" rtl="0" eaLnBrk="1" fontAlgn="base" hangingPunct="1">
        <a:lnSpc>
          <a:spcPct val="110000"/>
        </a:lnSpc>
        <a:spcBef>
          <a:spcPct val="0"/>
        </a:spcBef>
        <a:spcAft>
          <a:spcPts val="1067"/>
        </a:spcAft>
        <a:defRPr sz="2667" kern="1200">
          <a:solidFill>
            <a:schemeClr val="tx1"/>
          </a:solidFill>
          <a:latin typeface="+mn-lt"/>
          <a:ea typeface="ＭＳ Ｐゴシック" charset="0"/>
          <a:cs typeface="+mn-cs"/>
        </a:defRPr>
      </a:lvl2pPr>
      <a:lvl3pPr marL="334425"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3pPr>
      <a:lvl4pPr marL="670967"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4pPr>
      <a:lvl5pPr marL="1007508"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7AA1EB0-4F62-4D7A-8C3D-3F0659147824}"/>
              </a:ext>
            </a:extLst>
          </p:cNvPr>
          <p:cNvSpPr>
            <a:spLocks noGrp="1"/>
          </p:cNvSpPr>
          <p:nvPr>
            <p:ph type="title"/>
          </p:nvPr>
        </p:nvSpPr>
        <p:spPr bwMode="auto">
          <a:xfrm>
            <a:off x="719667" y="269875"/>
            <a:ext cx="959908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D4A16C-19B1-4939-969C-D31E46A4F2F2}"/>
              </a:ext>
            </a:extLst>
          </p:cNvPr>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a:extLst>
              <a:ext uri="{FF2B5EF4-FFF2-40B4-BE49-F238E27FC236}">
                <a16:creationId xmlns:a16="http://schemas.microsoft.com/office/drawing/2014/main" id="{5708CCAD-6B32-498A-AAF7-F9D61F696719}"/>
              </a:ext>
            </a:extLst>
          </p:cNvPr>
          <p:cNvSpPr>
            <a:spLocks noGrp="1"/>
          </p:cNvSpPr>
          <p:nvPr>
            <p:ph type="dt" sz="half" idx="2"/>
          </p:nvPr>
        </p:nvSpPr>
        <p:spPr>
          <a:xfrm>
            <a:off x="8159751" y="6480175"/>
            <a:ext cx="2400300" cy="374650"/>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pPr>
              <a:defRPr/>
            </a:pPr>
            <a:fld id="{A877B0BD-3B95-4F56-8831-C95967E2735C}" type="datetime4">
              <a:rPr lang="en-AU"/>
              <a:pPr>
                <a:defRPr/>
              </a:pPr>
              <a:t>12 April 2024</a:t>
            </a:fld>
            <a:endParaRPr lang="en-AU"/>
          </a:p>
        </p:txBody>
      </p:sp>
      <p:sp>
        <p:nvSpPr>
          <p:cNvPr id="3" name="Footer Placeholder 2">
            <a:extLst>
              <a:ext uri="{FF2B5EF4-FFF2-40B4-BE49-F238E27FC236}">
                <a16:creationId xmlns:a16="http://schemas.microsoft.com/office/drawing/2014/main" id="{3181D45D-8401-4B7C-BC47-2F944CF51857}"/>
              </a:ext>
            </a:extLst>
          </p:cNvPr>
          <p:cNvSpPr>
            <a:spLocks noGrp="1"/>
          </p:cNvSpPr>
          <p:nvPr>
            <p:ph type="ftr" sz="quarter" idx="3"/>
          </p:nvPr>
        </p:nvSpPr>
        <p:spPr>
          <a:xfrm>
            <a:off x="719667" y="6480175"/>
            <a:ext cx="7200900" cy="374650"/>
          </a:xfrm>
          <a:prstGeom prst="rect">
            <a:avLst/>
          </a:prstGeom>
        </p:spPr>
        <p:txBody>
          <a:bodyPr vert="horz" lIns="0" tIns="0" rIns="0" bIns="0" rtlCol="0" anchor="t" anchorCtr="0"/>
          <a:lstStyle>
            <a:lvl1pPr algn="l">
              <a:defRPr sz="1200">
                <a:solidFill>
                  <a:schemeClr val="tx1">
                    <a:lumMod val="65000"/>
                    <a:lumOff val="35000"/>
                  </a:schemeClr>
                </a:solidFill>
              </a:defRPr>
            </a:lvl1pPr>
          </a:lstStyle>
          <a:p>
            <a:pPr>
              <a:defRPr/>
            </a:pPr>
            <a:endParaRPr lang="en-AU"/>
          </a:p>
        </p:txBody>
      </p:sp>
      <p:sp>
        <p:nvSpPr>
          <p:cNvPr id="4" name="Slide Number Placeholder 3">
            <a:extLst>
              <a:ext uri="{FF2B5EF4-FFF2-40B4-BE49-F238E27FC236}">
                <a16:creationId xmlns:a16="http://schemas.microsoft.com/office/drawing/2014/main" id="{380D4B7A-14F7-4E8F-976B-14B52670608C}"/>
              </a:ext>
            </a:extLst>
          </p:cNvPr>
          <p:cNvSpPr>
            <a:spLocks noGrp="1"/>
          </p:cNvSpPr>
          <p:nvPr>
            <p:ph type="sldNum" sz="quarter" idx="4"/>
          </p:nvPr>
        </p:nvSpPr>
        <p:spPr>
          <a:xfrm>
            <a:off x="10991851" y="6486525"/>
            <a:ext cx="719667" cy="374650"/>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pPr>
              <a:defRPr/>
            </a:pPr>
            <a:fld id="{C6F0915E-994F-46D5-9BA1-4A2DCC3CB59A}" type="slidenum">
              <a:rPr lang="en-AU"/>
              <a:pPr>
                <a:defRPr/>
              </a:pPr>
              <a:t>‹#›</a:t>
            </a:fld>
            <a:endParaRPr lang="en-AU"/>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D77651AD-3F07-498C-998B-EEB545B2493C}"/>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AF0D19B6-4F43-47D7-575D-C142F95333F4}"/>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668815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7" y="269875"/>
            <a:ext cx="959908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1" y="6480175"/>
            <a:ext cx="2400300"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a:defRPr/>
            </a:pPr>
            <a:fld id="{0CA61D45-CE60-4E47-9186-7256AB0F150C}" type="datetime4">
              <a:rPr lang="en-AU"/>
              <a:pPr>
                <a:defRPr/>
              </a:pPr>
              <a:t>12 April 2024</a:t>
            </a:fld>
            <a:endParaRPr lang="en-AU"/>
          </a:p>
        </p:txBody>
      </p:sp>
      <p:sp>
        <p:nvSpPr>
          <p:cNvPr id="3" name="Footer Placeholder 2"/>
          <p:cNvSpPr>
            <a:spLocks noGrp="1"/>
          </p:cNvSpPr>
          <p:nvPr>
            <p:ph type="ftr" sz="quarter" idx="3"/>
          </p:nvPr>
        </p:nvSpPr>
        <p:spPr>
          <a:xfrm>
            <a:off x="719667" y="6480175"/>
            <a:ext cx="7200900"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fld id="{094171C0-8CA2-48AE-BDB9-83AE79A20343}" type="slidenum">
              <a:rPr lang="en-AU" altLang="en-US"/>
              <a:pPr/>
              <a:t>‹#›</a:t>
            </a:fld>
            <a:endParaRPr lang="en-AU" altLang="en-US"/>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EEB435E1-EC9D-41AB-A8C8-413898E9B4F7}"/>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2562D902-3AE4-81C7-7431-614B6773B0B2}"/>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04947218"/>
      </p:ext>
    </p:extLst>
  </p:cSld>
  <p:clrMap bg1="lt1" tx1="dk1" bg2="lt2" tx2="dk2" accent1="accent1" accent2="accent2" accent3="accent3" accent4="accent4" accent5="accent5" accent6="accent6" hlink="hlink" folHlink="folHlink"/>
  <p:sldLayoutIdLst>
    <p:sldLayoutId id="2147483763" r:id="rId1"/>
    <p:sldLayoutId id="2147483764" r:id="rId2"/>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3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9399"/>
            <a:ext cx="10972800" cy="1143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p:cNvSpPr>
            <a:spLocks noGrp="1"/>
          </p:cNvSpPr>
          <p:nvPr>
            <p:ph type="body" idx="1"/>
          </p:nvPr>
        </p:nvSpPr>
        <p:spPr>
          <a:xfrm>
            <a:off x="609600" y="1812323"/>
            <a:ext cx="10972800" cy="45216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Box 4">
            <a:extLst>
              <a:ext uri="{FF2B5EF4-FFF2-40B4-BE49-F238E27FC236}">
                <a16:creationId xmlns:a16="http://schemas.microsoft.com/office/drawing/2014/main" id="{5C32F7B8-CEC4-552D-0E78-A112B748C3FC}"/>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59258165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Lst>
  <p:txStyles>
    <p:titleStyle>
      <a:lvl1pPr algn="l" defTabSz="609585" rtl="0" eaLnBrk="1" latinLnBrk="0" hangingPunct="1">
        <a:spcBef>
          <a:spcPct val="0"/>
        </a:spcBef>
        <a:buNone/>
        <a:defRPr sz="4800" kern="1200">
          <a:solidFill>
            <a:schemeClr val="accent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4/12/2024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
        <p:nvSpPr>
          <p:cNvPr id="10" name="TextBox 9">
            <a:extLst>
              <a:ext uri="{FF2B5EF4-FFF2-40B4-BE49-F238E27FC236}">
                <a16:creationId xmlns:a16="http://schemas.microsoft.com/office/drawing/2014/main" id="{0B5C130A-3C34-0219-96B5-7D4DC6B1FEFD}"/>
              </a:ext>
            </a:extLst>
          </p:cNvPr>
          <p:cNvSpPr txBox="1"/>
          <p:nvPr>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32443897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lick.icptrack.com/icp/relay.php?r=40108232&amp;msgid=208127&amp;act=232A&amp;c=1491523&amp;pid=1170035&amp;destination=https%3A%2F%2Fwww.betterhealth.vic.gov.au%2Fcampaigns%2Fprotect-yourself-mosquito-borne-disease&amp;cf=7236&amp;v=3f392238643e0caf70150ff8189afac178a43d2f3ee7eb0e37ff0f9479f8237e" TargetMode="External"/><Relationship Id="rId7" Type="http://schemas.openxmlformats.org/officeDocument/2006/relationships/hyperlink" Target="https://www.health.vic.gov.au/infectious-diseases/japanese-encephalitis-virus#vaccin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who.int/news-room/fact-sheets/detail/buruli-ulcer-(mycobacterium-ulcerans-infection)" TargetMode="External"/><Relationship Id="rId5" Type="http://schemas.openxmlformats.org/officeDocument/2006/relationships/hyperlink" Target="https://www.health.vic.gov.au/infectious-diseases/beating-buruli-in-victoria" TargetMode="External"/><Relationship Id="rId4" Type="http://schemas.openxmlformats.org/officeDocument/2006/relationships/hyperlink" Target="https://www.health.vic.gov.au/chief-health-officer/buruli-ulcer"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86.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hyperlink" Target="https://www.health.vic.gov.au/health-advisories/buruli-ulcer-is-spreading" TargetMode="External"/><Relationship Id="rId2" Type="http://schemas.openxmlformats.org/officeDocument/2006/relationships/notesSlide" Target="../notesSlides/notesSlide16.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openxmlformats.org/officeDocument/2006/relationships/hyperlink" Target="https://www.health.vic.gov.au/health-advisories/buruli-ulcer-is-spreading" TargetMode="External"/><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74.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7.svg"/><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Layout" Target="../diagrams/layout4.xml"/><Relationship Id="rId7" Type="http://schemas.openxmlformats.org/officeDocument/2006/relationships/customXml" Target="../ink/ink1.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40.xml.rels><?xml version="1.0" encoding="UTF-8" standalone="yes"?>
<Relationships xmlns="http://schemas.openxmlformats.org/package/2006/relationships"><Relationship Id="rId2" Type="http://schemas.openxmlformats.org/officeDocument/2006/relationships/hyperlink" Target="https://ashm.org.au/wp-content/uploads/2022/04/Hepatitis-B-and-Immigration-v2.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ashm.org.au/resources/?swoof=1&amp;product_tag=hbv&amp;really_curr_tax=27-product_ca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mailto:projectechocovid19@westvicphn.com.au" TargetMode="External"/><Relationship Id="rId3" Type="http://schemas.openxmlformats.org/officeDocument/2006/relationships/image" Target="../media/image80.png"/><Relationship Id="rId7" Type="http://schemas.openxmlformats.org/officeDocument/2006/relationships/hyperlink" Target="https://forms.office.com/r/xFPCCRSkzc"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3.png"/><Relationship Id="rId4" Type="http://schemas.openxmlformats.org/officeDocument/2006/relationships/hyperlink" Target="https://forms.office.com/r/cZ9kC7nxpE" TargetMode="External"/><Relationship Id="rId9"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hyperlink" Target="https://westvicphn.com.au/events-education/project-echo/project-echo-covid19/"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player.whooshkaa.com/shows/project-echowvphn-hub-covid-19-echo-network"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pbs.gov.au/browse/doctorsbag" TargetMode="External"/><Relationship Id="rId2" Type="http://schemas.openxmlformats.org/officeDocument/2006/relationships/hyperlink" Target="https://www.health.gov.au/health-alerts/covid-19/treatments/eligibility" TargetMode="Externa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1.racgp.org.au/newsgp/clinical/a-positive-step-covid-19-oral-antivirals-confirm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3F5C-5CFD-8F44-97FD-4CBFDFA0C451}"/>
              </a:ext>
            </a:extLst>
          </p:cNvPr>
          <p:cNvSpPr>
            <a:spLocks noGrp="1"/>
          </p:cNvSpPr>
          <p:nvPr>
            <p:ph type="ctrTitle"/>
          </p:nvPr>
        </p:nvSpPr>
        <p:spPr>
          <a:xfrm>
            <a:off x="1062097" y="1201366"/>
            <a:ext cx="7309546" cy="1260000"/>
          </a:xfrm>
        </p:spPr>
        <p:txBody>
          <a:bodyPr>
            <a:normAutofit fontScale="90000"/>
          </a:bodyPr>
          <a:lstStyle/>
          <a:p>
            <a:r>
              <a:rPr lang="en-US"/>
              <a:t>Welcome to Project ECHO </a:t>
            </a:r>
            <a:br>
              <a:rPr lang="en-US"/>
            </a:br>
            <a:r>
              <a:rPr lang="en-AU" sz="2800" b="1" kern="1800">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COVID and Communicable Diseases Network</a:t>
            </a:r>
            <a:endParaRPr lang="en-US" sz="2800">
              <a:highlight>
                <a:srgbClr val="FFFF00"/>
              </a:highlight>
            </a:endParaRPr>
          </a:p>
        </p:txBody>
      </p:sp>
      <p:pic>
        <p:nvPicPr>
          <p:cNvPr id="6" name="Picture 5" descr="A drawing of a face&#10;&#10;Description automatically generated">
            <a:extLst>
              <a:ext uri="{FF2B5EF4-FFF2-40B4-BE49-F238E27FC236}">
                <a16:creationId xmlns:a16="http://schemas.microsoft.com/office/drawing/2014/main" id="{5875856C-992A-409A-A332-BA837ED83F3B}"/>
              </a:ext>
            </a:extLst>
          </p:cNvPr>
          <p:cNvPicPr>
            <a:picLocks noChangeAspect="1"/>
          </p:cNvPicPr>
          <p:nvPr/>
        </p:nvPicPr>
        <p:blipFill>
          <a:blip r:embed="rId3"/>
          <a:stretch>
            <a:fillRect/>
          </a:stretch>
        </p:blipFill>
        <p:spPr>
          <a:xfrm>
            <a:off x="10559331" y="3844869"/>
            <a:ext cx="1558873" cy="770352"/>
          </a:xfrm>
          <a:prstGeom prst="rect">
            <a:avLst/>
          </a:prstGeom>
        </p:spPr>
      </p:pic>
      <p:sp>
        <p:nvSpPr>
          <p:cNvPr id="5" name="Subtitle 2">
            <a:extLst>
              <a:ext uri="{FF2B5EF4-FFF2-40B4-BE49-F238E27FC236}">
                <a16:creationId xmlns:a16="http://schemas.microsoft.com/office/drawing/2014/main" id="{DF4BDF3D-BA31-A547-ADE1-2F9EFF932CA6}"/>
              </a:ext>
            </a:extLst>
          </p:cNvPr>
          <p:cNvSpPr txBox="1">
            <a:spLocks/>
          </p:cNvSpPr>
          <p:nvPr/>
        </p:nvSpPr>
        <p:spPr>
          <a:xfrm>
            <a:off x="1062097" y="3580439"/>
            <a:ext cx="10566687" cy="90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Raleway" panose="020B05030301010600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aleway" panose="020B05030301010600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aleway" panose="020B05030301010600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panose="020B05030301010600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panose="020B0503030101060003"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Raleway" panose="020B05030301010600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Raleway" panose="020B0503030101060003" pitchFamily="34" charset="77"/>
              <a:ea typeface="+mn-ea"/>
              <a:cs typeface="+mn-cs"/>
            </a:endParaRPr>
          </a:p>
        </p:txBody>
      </p:sp>
      <p:sp>
        <p:nvSpPr>
          <p:cNvPr id="7" name="Subtitle 6">
            <a:extLst>
              <a:ext uri="{FF2B5EF4-FFF2-40B4-BE49-F238E27FC236}">
                <a16:creationId xmlns:a16="http://schemas.microsoft.com/office/drawing/2014/main" id="{BC225088-5401-F04D-A69A-9E917C2D669F}"/>
              </a:ext>
            </a:extLst>
          </p:cNvPr>
          <p:cNvSpPr>
            <a:spLocks noGrp="1"/>
          </p:cNvSpPr>
          <p:nvPr>
            <p:ph type="subTitle" idx="1"/>
          </p:nvPr>
        </p:nvSpPr>
        <p:spPr>
          <a:xfrm>
            <a:off x="249719" y="2582080"/>
            <a:ext cx="12192000" cy="1448359"/>
          </a:xfrm>
        </p:spPr>
        <p:txBody>
          <a:bodyPr vert="horz" lIns="91440" tIns="45720" rIns="91440" bIns="45720" rtlCol="0" anchor="t">
            <a:normAutofit/>
          </a:bodyPr>
          <a:lstStyle/>
          <a:p>
            <a:r>
              <a:rPr lang="en-US" sz="3600" b="1">
                <a:latin typeface="Raleway"/>
              </a:rPr>
              <a:t>Series 11: Session 3</a:t>
            </a:r>
          </a:p>
          <a:p>
            <a:r>
              <a:rPr lang="en-US" sz="1800" b="1">
                <a:effectLst/>
                <a:latin typeface="Raleway" pitchFamily="2" charset="0"/>
                <a:ea typeface="Calibri" panose="020F0502020204030204" pitchFamily="34" charset="0"/>
                <a:cs typeface="Calibri" panose="020F0502020204030204" pitchFamily="34" charset="0"/>
              </a:rPr>
              <a:t>Beat the Bite: mosquito borne viruses and Buruli ulcer- translating public health and local knowledge into practice in primary care</a:t>
            </a:r>
            <a:endParaRPr lang="en-AU" sz="1800" b="1">
              <a:effectLst/>
              <a:latin typeface="Raleway"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700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AFCD-A0F0-77A6-C3F7-3C8A8CC7B007}"/>
              </a:ext>
            </a:extLst>
          </p:cNvPr>
          <p:cNvSpPr>
            <a:spLocks noGrp="1"/>
          </p:cNvSpPr>
          <p:nvPr>
            <p:ph type="title"/>
          </p:nvPr>
        </p:nvSpPr>
        <p:spPr/>
        <p:txBody>
          <a:bodyPr/>
          <a:lstStyle/>
          <a:p>
            <a:r>
              <a:rPr lang="en-US">
                <a:latin typeface="Raleway"/>
              </a:rPr>
              <a:t>Local Regional COVID updates</a:t>
            </a:r>
            <a:endParaRPr lang="en-AU"/>
          </a:p>
        </p:txBody>
      </p:sp>
      <p:sp>
        <p:nvSpPr>
          <p:cNvPr id="3" name="Content Placeholder 2">
            <a:extLst>
              <a:ext uri="{FF2B5EF4-FFF2-40B4-BE49-F238E27FC236}">
                <a16:creationId xmlns:a16="http://schemas.microsoft.com/office/drawing/2014/main" id="{D77547EA-C2DD-7469-9966-47FA9231F87C}"/>
              </a:ext>
            </a:extLst>
          </p:cNvPr>
          <p:cNvSpPr>
            <a:spLocks noGrp="1"/>
          </p:cNvSpPr>
          <p:nvPr>
            <p:ph idx="1"/>
          </p:nvPr>
        </p:nvSpPr>
        <p:spPr>
          <a:xfrm>
            <a:off x="579861" y="536687"/>
            <a:ext cx="11288487" cy="5401628"/>
          </a:xfrm>
        </p:spPr>
        <p:txBody>
          <a:bodyPr vert="horz" lIns="0" tIns="36000" rIns="0" bIns="36000" rtlCol="0" anchor="t">
            <a:normAutofit/>
          </a:bodyPr>
          <a:lstStyle/>
          <a:p>
            <a:pPr marL="0" indent="0">
              <a:buNone/>
            </a:pPr>
            <a:endParaRPr lang="en-US" sz="2000">
              <a:latin typeface="Raleway"/>
            </a:endParaRPr>
          </a:p>
          <a:p>
            <a:pPr marL="457200" lvl="1" indent="0">
              <a:buNone/>
            </a:pPr>
            <a:endParaRPr lang="en-US" u="sng">
              <a:latin typeface="Raleway"/>
            </a:endParaRPr>
          </a:p>
          <a:p>
            <a:r>
              <a:rPr lang="en-US" sz="2600">
                <a:latin typeface="Raleway"/>
              </a:rPr>
              <a:t>34% increase in reported COVID-19 cases over last week in Victoria. 24% increase in </a:t>
            </a:r>
            <a:r>
              <a:rPr lang="en-US" sz="2600" err="1">
                <a:latin typeface="Raleway"/>
              </a:rPr>
              <a:t>hospitalisations</a:t>
            </a:r>
            <a:endParaRPr lang="en-US" sz="2600" err="1"/>
          </a:p>
          <a:p>
            <a:r>
              <a:rPr lang="en-US" sz="2800">
                <a:latin typeface="Raleway"/>
              </a:rPr>
              <a:t>*6.4% of doses delivered in primary care</a:t>
            </a:r>
            <a:endParaRPr lang="en-US" sz="2800"/>
          </a:p>
          <a:p>
            <a:r>
              <a:rPr lang="en-US" sz="2800">
                <a:latin typeface="Raleway"/>
              </a:rPr>
              <a:t>4th dose coverage 39.5% of Vic population</a:t>
            </a:r>
          </a:p>
          <a:p>
            <a:r>
              <a:rPr lang="en-US" sz="2800">
                <a:latin typeface="Raleway"/>
              </a:rPr>
              <a:t>Only 19 children under 5 have received COVID vaccination</a:t>
            </a:r>
            <a:endParaRPr lang="en-US" sz="2800"/>
          </a:p>
          <a:p>
            <a:r>
              <a:rPr lang="en-US" sz="2800">
                <a:latin typeface="Raleway"/>
              </a:rPr>
              <a:t>NEW WAVE</a:t>
            </a:r>
          </a:p>
          <a:p>
            <a:pPr lvl="1"/>
            <a:r>
              <a:rPr lang="en-US" sz="2600">
                <a:latin typeface="Raleway"/>
              </a:rPr>
              <a:t>New subvariants – BQ1 and XBB continue to grow, likely to become dominant, immune evasion.</a:t>
            </a:r>
            <a:endParaRPr lang="en-US" sz="2600"/>
          </a:p>
          <a:p>
            <a:pPr lvl="1"/>
            <a:endParaRPr lang="en-US" sz="2600"/>
          </a:p>
          <a:p>
            <a:pPr marL="457200" lvl="1" indent="0">
              <a:buNone/>
            </a:pPr>
            <a:endParaRPr lang="en-US" sz="2600"/>
          </a:p>
          <a:p>
            <a:pPr lvl="1"/>
            <a:endParaRPr lang="en-US" sz="2400">
              <a:latin typeface="Raleway"/>
            </a:endParaRPr>
          </a:p>
          <a:p>
            <a:pPr marL="457200" lvl="1" indent="0">
              <a:buNone/>
            </a:pPr>
            <a:endParaRPr lang="en-US" sz="2400">
              <a:latin typeface="Raleway"/>
            </a:endParaRPr>
          </a:p>
          <a:p>
            <a:pPr lvl="1"/>
            <a:endParaRPr lang="en-US" u="sng">
              <a:latin typeface="Raleway"/>
            </a:endParaRPr>
          </a:p>
        </p:txBody>
      </p:sp>
      <p:pic>
        <p:nvPicPr>
          <p:cNvPr id="4" name="Picture 3">
            <a:extLst>
              <a:ext uri="{FF2B5EF4-FFF2-40B4-BE49-F238E27FC236}">
                <a16:creationId xmlns:a16="http://schemas.microsoft.com/office/drawing/2014/main" id="{0C9365CE-19DE-E565-E729-69B52124757E}"/>
              </a:ext>
            </a:extLst>
          </p:cNvPr>
          <p:cNvPicPr>
            <a:picLocks noChangeAspect="1"/>
          </p:cNvPicPr>
          <p:nvPr/>
        </p:nvPicPr>
        <p:blipFill>
          <a:blip r:embed="rId3"/>
          <a:stretch>
            <a:fillRect/>
          </a:stretch>
        </p:blipFill>
        <p:spPr>
          <a:xfrm>
            <a:off x="10554394" y="5283293"/>
            <a:ext cx="1560711" cy="768163"/>
          </a:xfrm>
          <a:prstGeom prst="rect">
            <a:avLst/>
          </a:prstGeom>
        </p:spPr>
      </p:pic>
      <p:pic>
        <p:nvPicPr>
          <p:cNvPr id="8" name="Picture 8">
            <a:extLst>
              <a:ext uri="{FF2B5EF4-FFF2-40B4-BE49-F238E27FC236}">
                <a16:creationId xmlns:a16="http://schemas.microsoft.com/office/drawing/2014/main" id="{77A32A33-95DF-276F-8EBB-FE38B981A24D}"/>
              </a:ext>
            </a:extLst>
          </p:cNvPr>
          <p:cNvPicPr>
            <a:picLocks noChangeAspect="1"/>
          </p:cNvPicPr>
          <p:nvPr/>
        </p:nvPicPr>
        <p:blipFill>
          <a:blip r:embed="rId4"/>
          <a:stretch>
            <a:fillRect/>
          </a:stretch>
        </p:blipFill>
        <p:spPr>
          <a:xfrm>
            <a:off x="3428997" y="4942428"/>
            <a:ext cx="2733675" cy="1914525"/>
          </a:xfrm>
          <a:prstGeom prst="rect">
            <a:avLst/>
          </a:prstGeom>
        </p:spPr>
      </p:pic>
      <p:pic>
        <p:nvPicPr>
          <p:cNvPr id="9" name="Picture 9" descr="Table&#10;&#10;Description automatically generated">
            <a:extLst>
              <a:ext uri="{FF2B5EF4-FFF2-40B4-BE49-F238E27FC236}">
                <a16:creationId xmlns:a16="http://schemas.microsoft.com/office/drawing/2014/main" id="{5CECA71C-F3D0-A41B-CADE-C2772AB9E30F}"/>
              </a:ext>
            </a:extLst>
          </p:cNvPr>
          <p:cNvPicPr>
            <a:picLocks noChangeAspect="1"/>
          </p:cNvPicPr>
          <p:nvPr/>
        </p:nvPicPr>
        <p:blipFill>
          <a:blip r:embed="rId5"/>
          <a:stretch>
            <a:fillRect/>
          </a:stretch>
        </p:blipFill>
        <p:spPr>
          <a:xfrm>
            <a:off x="6161842" y="4942427"/>
            <a:ext cx="2733675" cy="1914525"/>
          </a:xfrm>
          <a:prstGeom prst="rect">
            <a:avLst/>
          </a:prstGeom>
        </p:spPr>
      </p:pic>
    </p:spTree>
    <p:extLst>
      <p:ext uri="{BB962C8B-B14F-4D97-AF65-F5344CB8AC3E}">
        <p14:creationId xmlns:p14="http://schemas.microsoft.com/office/powerpoint/2010/main" val="1722232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AC5F-824C-1997-189D-BF45745F8B2C}"/>
              </a:ext>
            </a:extLst>
          </p:cNvPr>
          <p:cNvSpPr>
            <a:spLocks noGrp="1"/>
          </p:cNvSpPr>
          <p:nvPr>
            <p:ph type="title"/>
          </p:nvPr>
        </p:nvSpPr>
        <p:spPr/>
        <p:txBody>
          <a:bodyPr/>
          <a:lstStyle/>
          <a:p>
            <a:r>
              <a:rPr lang="en-US"/>
              <a:t>Monkey pox update</a:t>
            </a:r>
            <a:endParaRPr lang="en-AU"/>
          </a:p>
        </p:txBody>
      </p:sp>
      <p:sp>
        <p:nvSpPr>
          <p:cNvPr id="3" name="Content Placeholder 2">
            <a:extLst>
              <a:ext uri="{FF2B5EF4-FFF2-40B4-BE49-F238E27FC236}">
                <a16:creationId xmlns:a16="http://schemas.microsoft.com/office/drawing/2014/main" id="{D20EA56C-4A20-AA31-90BC-DE493F007FC8}"/>
              </a:ext>
            </a:extLst>
          </p:cNvPr>
          <p:cNvSpPr>
            <a:spLocks noGrp="1"/>
          </p:cNvSpPr>
          <p:nvPr>
            <p:ph idx="1"/>
          </p:nvPr>
        </p:nvSpPr>
        <p:spPr>
          <a:xfrm>
            <a:off x="627072" y="1858171"/>
            <a:ext cx="10753200" cy="3942440"/>
          </a:xfrm>
        </p:spPr>
        <p:txBody>
          <a:bodyPr vert="horz" lIns="0" tIns="36000" rIns="0" bIns="36000" rtlCol="0" anchor="t">
            <a:normAutofit/>
          </a:bodyPr>
          <a:lstStyle/>
          <a:p>
            <a:r>
              <a:rPr lang="en-AU">
                <a:latin typeface="Raleway"/>
              </a:rPr>
              <a:t>An increased supply of MPX vaccines is now available in Victoria. </a:t>
            </a:r>
            <a:endParaRPr lang="en-AU"/>
          </a:p>
          <a:p>
            <a:r>
              <a:rPr lang="en-AU">
                <a:latin typeface="Raleway"/>
              </a:rPr>
              <a:t>Increased eligibility</a:t>
            </a:r>
          </a:p>
          <a:p>
            <a:pPr lvl="1" indent="0"/>
            <a:r>
              <a:rPr lang="en-AU">
                <a:latin typeface="Raleway"/>
              </a:rPr>
              <a:t>People who are immunocompromised</a:t>
            </a:r>
          </a:p>
          <a:p>
            <a:pPr lvl="1" indent="0"/>
            <a:r>
              <a:rPr lang="en-AU">
                <a:latin typeface="Raleway"/>
              </a:rPr>
              <a:t>People who have received a 1st dose 28 days ago or more can receive a 2nd dose</a:t>
            </a:r>
          </a:p>
          <a:p>
            <a:r>
              <a:rPr lang="en-AU">
                <a:latin typeface="Raleway"/>
              </a:rPr>
              <a:t>MPX vaccine is available free-of-charge for eligible people through Local Public Health Units and certain sexual health clinics and health services. </a:t>
            </a:r>
            <a:endParaRPr lang="en-AU"/>
          </a:p>
          <a:p>
            <a:pPr lvl="1" indent="0"/>
            <a:r>
              <a:rPr lang="en-AU">
                <a:latin typeface="Raleway"/>
              </a:rPr>
              <a:t>GPHU has partnerships with </a:t>
            </a:r>
          </a:p>
          <a:p>
            <a:pPr lvl="2"/>
            <a:r>
              <a:rPr lang="en-AU">
                <a:latin typeface="Raleway"/>
              </a:rPr>
              <a:t>Lister House in Horsham, UFS Medical and Ballarat Community Health in Ballarat, Springs Medical in central highlands</a:t>
            </a:r>
          </a:p>
          <a:p>
            <a:endParaRPr lang="en-AU"/>
          </a:p>
        </p:txBody>
      </p:sp>
      <p:pic>
        <p:nvPicPr>
          <p:cNvPr id="5" name="Picture 4">
            <a:extLst>
              <a:ext uri="{FF2B5EF4-FFF2-40B4-BE49-F238E27FC236}">
                <a16:creationId xmlns:a16="http://schemas.microsoft.com/office/drawing/2014/main" id="{7635412F-C573-EDB1-F70A-F2CFCC50A2A1}"/>
              </a:ext>
            </a:extLst>
          </p:cNvPr>
          <p:cNvPicPr>
            <a:picLocks noChangeAspect="1"/>
          </p:cNvPicPr>
          <p:nvPr/>
        </p:nvPicPr>
        <p:blipFill>
          <a:blip r:embed="rId3"/>
          <a:stretch>
            <a:fillRect/>
          </a:stretch>
        </p:blipFill>
        <p:spPr>
          <a:xfrm>
            <a:off x="10008236" y="-8099"/>
            <a:ext cx="2183764" cy="1448099"/>
          </a:xfrm>
          <a:prstGeom prst="rect">
            <a:avLst/>
          </a:prstGeom>
        </p:spPr>
      </p:pic>
    </p:spTree>
    <p:extLst>
      <p:ext uri="{BB962C8B-B14F-4D97-AF65-F5344CB8AC3E}">
        <p14:creationId xmlns:p14="http://schemas.microsoft.com/office/powerpoint/2010/main" val="2524421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48272-32CF-76A1-4EAA-B3BAA3D6F692}"/>
              </a:ext>
            </a:extLst>
          </p:cNvPr>
          <p:cNvSpPr>
            <a:spLocks noGrp="1"/>
          </p:cNvSpPr>
          <p:nvPr>
            <p:ph type="title"/>
          </p:nvPr>
        </p:nvSpPr>
        <p:spPr/>
        <p:txBody>
          <a:bodyPr/>
          <a:lstStyle/>
          <a:p>
            <a:r>
              <a:rPr lang="en-US">
                <a:latin typeface="Raleway"/>
              </a:rPr>
              <a:t>JEV Update</a:t>
            </a:r>
            <a:endParaRPr lang="en-US"/>
          </a:p>
        </p:txBody>
      </p:sp>
      <p:sp>
        <p:nvSpPr>
          <p:cNvPr id="3" name="Content Placeholder 2">
            <a:extLst>
              <a:ext uri="{FF2B5EF4-FFF2-40B4-BE49-F238E27FC236}">
                <a16:creationId xmlns:a16="http://schemas.microsoft.com/office/drawing/2014/main" id="{FB9F7183-9789-2BD9-4EEF-92EEB7530E25}"/>
              </a:ext>
            </a:extLst>
          </p:cNvPr>
          <p:cNvSpPr>
            <a:spLocks noGrp="1"/>
          </p:cNvSpPr>
          <p:nvPr>
            <p:ph idx="1"/>
          </p:nvPr>
        </p:nvSpPr>
        <p:spPr>
          <a:xfrm>
            <a:off x="649930" y="1150964"/>
            <a:ext cx="8060926" cy="5042445"/>
          </a:xfrm>
        </p:spPr>
        <p:txBody>
          <a:bodyPr vert="horz" lIns="0" tIns="36000" rIns="0" bIns="36000" rtlCol="0" anchor="t">
            <a:normAutofit fontScale="32500" lnSpcReduction="20000"/>
          </a:bodyPr>
          <a:lstStyle/>
          <a:p>
            <a:pPr>
              <a:lnSpc>
                <a:spcPct val="170000"/>
              </a:lnSpc>
            </a:pPr>
            <a:r>
              <a:rPr lang="en-US" sz="5600">
                <a:latin typeface="Raleway"/>
              </a:rPr>
              <a:t>There have been no confirmed cases of JE and no detections of JE virus in mosquitoes this season.</a:t>
            </a:r>
            <a:endParaRPr lang="en-US"/>
          </a:p>
          <a:p>
            <a:pPr>
              <a:lnSpc>
                <a:spcPct val="170000"/>
              </a:lnSpc>
            </a:pPr>
            <a:r>
              <a:rPr lang="en-US" sz="5600">
                <a:latin typeface="Raleway"/>
              </a:rPr>
              <a:t>Eligibility criteria for JE vaccine have now been expanded in northern Victorian LGAs – those over the age of 2 months who spend 4 or more hours outside per day or living in temporary housing.</a:t>
            </a:r>
          </a:p>
          <a:p>
            <a:pPr>
              <a:lnSpc>
                <a:spcPct val="170000"/>
              </a:lnSpc>
            </a:pPr>
            <a:r>
              <a:rPr lang="en-US" sz="5600" b="1">
                <a:latin typeface="Raleway"/>
              </a:rPr>
              <a:t>The simplest and best way to prevent JE virus infection and other mosquito-borne diseases </a:t>
            </a:r>
            <a:r>
              <a:rPr lang="en-US" sz="5600" b="1">
                <a:latin typeface="Raleway"/>
                <a:hlinkClick r:id="rId3"/>
              </a:rPr>
              <a:t>is to avoid mosquito bites</a:t>
            </a:r>
            <a:r>
              <a:rPr lang="en-US" sz="5600" b="1">
                <a:latin typeface="Raleway"/>
              </a:rPr>
              <a:t>. </a:t>
            </a:r>
            <a:endParaRPr lang="en-US" sz="5600">
              <a:latin typeface="Raleway"/>
            </a:endParaRPr>
          </a:p>
          <a:p>
            <a:r>
              <a:rPr lang="en-US" sz="5600">
                <a:latin typeface="Raleway"/>
              </a:rPr>
              <a:t>Those that are engaged in the prolonged outdoor recovery efforts (clean up) of stagnant waters following floods*</a:t>
            </a:r>
          </a:p>
          <a:p>
            <a:pPr lvl="1"/>
            <a:r>
              <a:rPr lang="en-US" sz="5400" i="1">
                <a:latin typeface="Raleway"/>
              </a:rPr>
              <a:t>*Vaccination can be administered after arrival in flood affected areas to those from other regions deployed for prolonged recovery efforts</a:t>
            </a:r>
            <a:endParaRPr lang="en-US" sz="5400">
              <a:latin typeface="Raleway"/>
            </a:endParaRPr>
          </a:p>
          <a:p>
            <a:pPr lvl="1">
              <a:lnSpc>
                <a:spcPct val="170000"/>
              </a:lnSpc>
            </a:pPr>
            <a:endParaRPr lang="en-US" sz="5600"/>
          </a:p>
          <a:p>
            <a:endParaRPr lang="en-US"/>
          </a:p>
        </p:txBody>
      </p:sp>
      <p:pic>
        <p:nvPicPr>
          <p:cNvPr id="5" name="Picture 5">
            <a:extLst>
              <a:ext uri="{FF2B5EF4-FFF2-40B4-BE49-F238E27FC236}">
                <a16:creationId xmlns:a16="http://schemas.microsoft.com/office/drawing/2014/main" id="{061CFD19-C35D-045A-4642-749BDB7F6E87}"/>
              </a:ext>
            </a:extLst>
          </p:cNvPr>
          <p:cNvPicPr>
            <a:picLocks noChangeAspect="1"/>
          </p:cNvPicPr>
          <p:nvPr/>
        </p:nvPicPr>
        <p:blipFill>
          <a:blip r:embed="rId4"/>
          <a:stretch>
            <a:fillRect/>
          </a:stretch>
        </p:blipFill>
        <p:spPr>
          <a:xfrm>
            <a:off x="8798870" y="380875"/>
            <a:ext cx="2743200" cy="1540180"/>
          </a:xfrm>
          <a:prstGeom prst="rect">
            <a:avLst/>
          </a:prstGeom>
        </p:spPr>
      </p:pic>
      <p:pic>
        <p:nvPicPr>
          <p:cNvPr id="7" name="Picture 6">
            <a:extLst>
              <a:ext uri="{FF2B5EF4-FFF2-40B4-BE49-F238E27FC236}">
                <a16:creationId xmlns:a16="http://schemas.microsoft.com/office/drawing/2014/main" id="{9D13CD1A-0D71-C714-77A1-E57021CB5A45}"/>
              </a:ext>
            </a:extLst>
          </p:cNvPr>
          <p:cNvPicPr>
            <a:picLocks noChangeAspect="1"/>
          </p:cNvPicPr>
          <p:nvPr/>
        </p:nvPicPr>
        <p:blipFill>
          <a:blip r:embed="rId5"/>
          <a:stretch>
            <a:fillRect/>
          </a:stretch>
        </p:blipFill>
        <p:spPr>
          <a:xfrm>
            <a:off x="8798870" y="2683923"/>
            <a:ext cx="2817181" cy="2337661"/>
          </a:xfrm>
          <a:prstGeom prst="rect">
            <a:avLst/>
          </a:prstGeom>
        </p:spPr>
      </p:pic>
      <p:pic>
        <p:nvPicPr>
          <p:cNvPr id="10" name="Picture 9">
            <a:extLst>
              <a:ext uri="{FF2B5EF4-FFF2-40B4-BE49-F238E27FC236}">
                <a16:creationId xmlns:a16="http://schemas.microsoft.com/office/drawing/2014/main" id="{08E00CA8-3F2D-38D3-8283-AD835AFD2140}"/>
              </a:ext>
            </a:extLst>
          </p:cNvPr>
          <p:cNvPicPr>
            <a:picLocks noChangeAspect="1"/>
          </p:cNvPicPr>
          <p:nvPr/>
        </p:nvPicPr>
        <p:blipFill>
          <a:blip r:embed="rId6"/>
          <a:stretch>
            <a:fillRect/>
          </a:stretch>
        </p:blipFill>
        <p:spPr>
          <a:xfrm>
            <a:off x="8798870" y="2150811"/>
            <a:ext cx="2817181" cy="533112"/>
          </a:xfrm>
          <a:prstGeom prst="rect">
            <a:avLst/>
          </a:prstGeom>
        </p:spPr>
      </p:pic>
      <p:sp>
        <p:nvSpPr>
          <p:cNvPr id="11" name="Rectangle 10">
            <a:extLst>
              <a:ext uri="{FF2B5EF4-FFF2-40B4-BE49-F238E27FC236}">
                <a16:creationId xmlns:a16="http://schemas.microsoft.com/office/drawing/2014/main" id="{2AC35769-97B5-AE6A-B164-45580E7030D8}"/>
              </a:ext>
            </a:extLst>
          </p:cNvPr>
          <p:cNvSpPr/>
          <p:nvPr/>
        </p:nvSpPr>
        <p:spPr>
          <a:xfrm>
            <a:off x="8710856" y="5164079"/>
            <a:ext cx="3229612" cy="3906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chemeClr val="bg1"/>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Japanese encephalitis virus (health.vic.gov.au)</a:t>
            </a:r>
            <a:endParaRPr kumimoji="0" lang="en-US" sz="1200" b="0" i="0" u="none" strike="noStrike" kern="1200" cap="none" spc="0" normalizeH="0" baseline="0" noProof="0">
              <a:ln>
                <a:noFill/>
              </a:ln>
              <a:solidFill>
                <a:schemeClr val="bg1"/>
              </a:solidFill>
              <a:effectLst/>
              <a:uLnTx/>
              <a:uFillTx/>
              <a:latin typeface="Raleway"/>
              <a:ea typeface="+mn-ea"/>
              <a:cs typeface="+mn-cs"/>
            </a:endParaRPr>
          </a:p>
        </p:txBody>
      </p:sp>
    </p:spTree>
    <p:extLst>
      <p:ext uri="{BB962C8B-B14F-4D97-AF65-F5344CB8AC3E}">
        <p14:creationId xmlns:p14="http://schemas.microsoft.com/office/powerpoint/2010/main" val="2950021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2C0C3-6029-3E1B-4C88-28052D7B72B3}"/>
              </a:ext>
            </a:extLst>
          </p:cNvPr>
          <p:cNvSpPr>
            <a:spLocks noGrp="1"/>
          </p:cNvSpPr>
          <p:nvPr>
            <p:ph type="title"/>
          </p:nvPr>
        </p:nvSpPr>
        <p:spPr>
          <a:xfrm>
            <a:off x="720000" y="540000"/>
            <a:ext cx="10672200" cy="515901"/>
          </a:xfrm>
        </p:spPr>
        <p:txBody>
          <a:bodyPr wrap="square" anchor="t">
            <a:normAutofit/>
          </a:bodyPr>
          <a:lstStyle/>
          <a:p>
            <a:r>
              <a:rPr lang="en-US">
                <a:latin typeface="Raleway"/>
              </a:rPr>
              <a:t>Buruli ulcer</a:t>
            </a:r>
            <a:endParaRPr lang="en-US"/>
          </a:p>
        </p:txBody>
      </p:sp>
      <p:pic>
        <p:nvPicPr>
          <p:cNvPr id="4" name="Picture 4" descr="A picture containing cloth, different, arranged&#10;&#10;Description automatically generated">
            <a:extLst>
              <a:ext uri="{FF2B5EF4-FFF2-40B4-BE49-F238E27FC236}">
                <a16:creationId xmlns:a16="http://schemas.microsoft.com/office/drawing/2014/main" id="{22CC6FEE-1C63-60DD-34E7-075A0C186EF7}"/>
              </a:ext>
            </a:extLst>
          </p:cNvPr>
          <p:cNvPicPr>
            <a:picLocks noChangeAspect="1"/>
          </p:cNvPicPr>
          <p:nvPr/>
        </p:nvPicPr>
        <p:blipFill>
          <a:blip r:embed="rId3"/>
          <a:stretch>
            <a:fillRect/>
          </a:stretch>
        </p:blipFill>
        <p:spPr>
          <a:xfrm>
            <a:off x="5784290" y="2658356"/>
            <a:ext cx="5458274" cy="2745230"/>
          </a:xfrm>
          <a:prstGeom prst="rect">
            <a:avLst/>
          </a:prstGeom>
          <a:noFill/>
        </p:spPr>
      </p:pic>
      <p:sp>
        <p:nvSpPr>
          <p:cNvPr id="3" name="Content Placeholder 2">
            <a:extLst>
              <a:ext uri="{FF2B5EF4-FFF2-40B4-BE49-F238E27FC236}">
                <a16:creationId xmlns:a16="http://schemas.microsoft.com/office/drawing/2014/main" id="{5F4128DD-A687-A99C-85BC-3D370019D0D4}"/>
              </a:ext>
            </a:extLst>
          </p:cNvPr>
          <p:cNvSpPr>
            <a:spLocks noGrp="1"/>
          </p:cNvSpPr>
          <p:nvPr>
            <p:ph idx="13"/>
          </p:nvPr>
        </p:nvSpPr>
        <p:spPr>
          <a:xfrm>
            <a:off x="778616" y="1313000"/>
            <a:ext cx="8180076" cy="4900538"/>
          </a:xfrm>
        </p:spPr>
        <p:txBody>
          <a:bodyPr vert="horz" lIns="0" tIns="36000" rIns="0" bIns="36000" rtlCol="0" anchor="t">
            <a:normAutofit/>
          </a:bodyPr>
          <a:lstStyle/>
          <a:p>
            <a:r>
              <a:rPr lang="en-US" sz="1700">
                <a:latin typeface="Raleway"/>
              </a:rPr>
              <a:t>Health Alert - Increase in spread of locations for detection. Not just in coastal areas. Geelong area of note.</a:t>
            </a:r>
            <a:endParaRPr lang="en-US"/>
          </a:p>
          <a:p>
            <a:r>
              <a:rPr lang="en-US" sz="1700">
                <a:hlinkClick r:id="rId4"/>
              </a:rPr>
              <a:t>Buruli ulcer (health.vic.gov.au)</a:t>
            </a:r>
            <a:endParaRPr lang="en-US" sz="1700"/>
          </a:p>
          <a:p>
            <a:r>
              <a:rPr lang="en-US" sz="1700">
                <a:hlinkClick r:id="rId5"/>
              </a:rPr>
              <a:t>Beating Buruli in Victoria (health.vic.gov.au)</a:t>
            </a:r>
            <a:endParaRPr lang="en-US" sz="1700"/>
          </a:p>
          <a:p>
            <a:r>
              <a:rPr lang="en-US" sz="1700">
                <a:hlinkClick r:id="rId6"/>
              </a:rPr>
              <a:t>Buruli ulcer (who.int)</a:t>
            </a:r>
            <a:endParaRPr lang="en-US"/>
          </a:p>
          <a:p>
            <a:endParaRPr lang="en-US" sz="1700"/>
          </a:p>
          <a:p>
            <a:endParaRPr lang="en-US" sz="1700"/>
          </a:p>
        </p:txBody>
      </p:sp>
    </p:spTree>
    <p:extLst>
      <p:ext uri="{BB962C8B-B14F-4D97-AF65-F5344CB8AC3E}">
        <p14:creationId xmlns:p14="http://schemas.microsoft.com/office/powerpoint/2010/main" val="2417107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4400"/>
              <a:t>An update on </a:t>
            </a:r>
            <a:r>
              <a:rPr lang="en-AU" sz="4400" err="1"/>
              <a:t>Buruli</a:t>
            </a:r>
            <a:r>
              <a:rPr lang="en-AU" sz="4400"/>
              <a:t> ulcer epidemiology</a:t>
            </a:r>
          </a:p>
        </p:txBody>
      </p:sp>
      <p:sp>
        <p:nvSpPr>
          <p:cNvPr id="3" name="Subtitle 2"/>
          <p:cNvSpPr>
            <a:spLocks noGrp="1"/>
          </p:cNvSpPr>
          <p:nvPr>
            <p:ph type="subTitle" idx="1"/>
          </p:nvPr>
        </p:nvSpPr>
        <p:spPr>
          <a:xfrm>
            <a:off x="1154955" y="4777380"/>
            <a:ext cx="8825658" cy="1581856"/>
          </a:xfrm>
        </p:spPr>
        <p:txBody>
          <a:bodyPr>
            <a:normAutofit/>
          </a:bodyPr>
          <a:lstStyle/>
          <a:p>
            <a:r>
              <a:rPr lang="en-AU"/>
              <a:t>Naomi Clarke  ·   Public health registrar  ·   Barwon South West LPHU</a:t>
            </a:r>
          </a:p>
          <a:p>
            <a:r>
              <a:rPr lang="en-AU"/>
              <a:t>9</a:t>
            </a:r>
            <a:r>
              <a:rPr lang="en-AU" baseline="30000"/>
              <a:t>th</a:t>
            </a:r>
            <a:r>
              <a:rPr lang="en-AU"/>
              <a:t> November 2022</a:t>
            </a:r>
          </a:p>
        </p:txBody>
      </p:sp>
    </p:spTree>
    <p:extLst>
      <p:ext uri="{BB962C8B-B14F-4D97-AF65-F5344CB8AC3E}">
        <p14:creationId xmlns:p14="http://schemas.microsoft.com/office/powerpoint/2010/main" val="23437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78" y="973668"/>
            <a:ext cx="9847338" cy="706964"/>
          </a:xfrm>
        </p:spPr>
        <p:txBody>
          <a:bodyPr/>
          <a:lstStyle/>
          <a:p>
            <a:r>
              <a:rPr lang="en-AU"/>
              <a:t>BURULI ULCER IN AUSTRALIA </a:t>
            </a:r>
          </a:p>
        </p:txBody>
      </p:sp>
      <p:sp>
        <p:nvSpPr>
          <p:cNvPr id="3" name="Content Placeholder 2"/>
          <p:cNvSpPr>
            <a:spLocks noGrp="1"/>
          </p:cNvSpPr>
          <p:nvPr>
            <p:ph idx="1"/>
          </p:nvPr>
        </p:nvSpPr>
        <p:spPr>
          <a:xfrm>
            <a:off x="632589" y="2501900"/>
            <a:ext cx="10538805" cy="3937000"/>
          </a:xfrm>
        </p:spPr>
        <p:txBody>
          <a:bodyPr>
            <a:normAutofit/>
          </a:bodyPr>
          <a:lstStyle/>
          <a:p>
            <a:pPr>
              <a:lnSpc>
                <a:spcPct val="110000"/>
              </a:lnSpc>
              <a:spcBef>
                <a:spcPts val="0"/>
              </a:spcBef>
              <a:spcAft>
                <a:spcPts val="1400"/>
              </a:spcAft>
            </a:pPr>
            <a:r>
              <a:rPr lang="en-AU" err="1">
                <a:solidFill>
                  <a:schemeClr val="tx1"/>
                </a:solidFill>
              </a:rPr>
              <a:t>Buruli</a:t>
            </a:r>
            <a:r>
              <a:rPr lang="en-AU">
                <a:solidFill>
                  <a:schemeClr val="tx1"/>
                </a:solidFill>
              </a:rPr>
              <a:t> ulcer (“Bairnsdale ulcer”) first described in Bairnsdale, Victoria in 1930s</a:t>
            </a:r>
          </a:p>
          <a:p>
            <a:pPr>
              <a:lnSpc>
                <a:spcPct val="110000"/>
              </a:lnSpc>
              <a:spcBef>
                <a:spcPts val="0"/>
              </a:spcBef>
              <a:spcAft>
                <a:spcPts val="1400"/>
              </a:spcAft>
            </a:pPr>
            <a:r>
              <a:rPr lang="en-AU" i="1">
                <a:solidFill>
                  <a:schemeClr val="tx1"/>
                </a:solidFill>
              </a:rPr>
              <a:t>Mycobacterium </a:t>
            </a:r>
            <a:r>
              <a:rPr lang="en-AU" i="1" err="1">
                <a:solidFill>
                  <a:schemeClr val="tx1"/>
                </a:solidFill>
              </a:rPr>
              <a:t>ulcerans</a:t>
            </a:r>
            <a:r>
              <a:rPr lang="en-AU" i="1">
                <a:solidFill>
                  <a:schemeClr val="tx1"/>
                </a:solidFill>
              </a:rPr>
              <a:t> </a:t>
            </a:r>
            <a:r>
              <a:rPr lang="en-AU">
                <a:solidFill>
                  <a:schemeClr val="tx1"/>
                </a:solidFill>
              </a:rPr>
              <a:t>identified as causative organism in Melbourne in 1940s</a:t>
            </a:r>
          </a:p>
          <a:p>
            <a:pPr>
              <a:lnSpc>
                <a:spcPct val="110000"/>
              </a:lnSpc>
              <a:spcBef>
                <a:spcPts val="0"/>
              </a:spcBef>
              <a:spcAft>
                <a:spcPts val="900"/>
              </a:spcAft>
            </a:pPr>
            <a:r>
              <a:rPr lang="en-AU" b="1">
                <a:solidFill>
                  <a:schemeClr val="tx1"/>
                </a:solidFill>
              </a:rPr>
              <a:t>In Victoria: </a:t>
            </a:r>
            <a:r>
              <a:rPr lang="en-AU">
                <a:solidFill>
                  <a:schemeClr val="tx1"/>
                </a:solidFill>
              </a:rPr>
              <a:t>epidemiology has evolved over time</a:t>
            </a:r>
          </a:p>
          <a:p>
            <a:pPr lvl="1">
              <a:lnSpc>
                <a:spcPct val="110000"/>
              </a:lnSpc>
              <a:spcBef>
                <a:spcPts val="0"/>
              </a:spcBef>
              <a:spcAft>
                <a:spcPts val="900"/>
              </a:spcAft>
            </a:pPr>
            <a:r>
              <a:rPr lang="en-AU">
                <a:solidFill>
                  <a:schemeClr val="tx1"/>
                </a:solidFill>
              </a:rPr>
              <a:t>Gradually moving from East to West along mainly coastal areas</a:t>
            </a:r>
          </a:p>
          <a:p>
            <a:pPr lvl="1">
              <a:lnSpc>
                <a:spcPct val="110000"/>
              </a:lnSpc>
              <a:spcBef>
                <a:spcPts val="0"/>
              </a:spcBef>
              <a:spcAft>
                <a:spcPts val="1400"/>
              </a:spcAft>
            </a:pPr>
            <a:r>
              <a:rPr lang="en-AU">
                <a:solidFill>
                  <a:schemeClr val="tx1"/>
                </a:solidFill>
              </a:rPr>
              <a:t>East Gippsland </a:t>
            </a:r>
            <a:r>
              <a:rPr lang="en-AU">
                <a:solidFill>
                  <a:schemeClr val="tx1"/>
                </a:solidFill>
                <a:sym typeface="Wingdings" panose="05000000000000000000" pitchFamily="2" charset="2"/>
              </a:rPr>
              <a:t> Mornington Peninsula  Bellarine Peninsula  Surf Coast / inner Melbourne</a:t>
            </a:r>
            <a:endParaRPr lang="en-AU">
              <a:solidFill>
                <a:schemeClr val="tx1"/>
              </a:solidFill>
            </a:endParaRPr>
          </a:p>
          <a:p>
            <a:pPr>
              <a:lnSpc>
                <a:spcPct val="110000"/>
              </a:lnSpc>
              <a:spcBef>
                <a:spcPts val="0"/>
              </a:spcBef>
              <a:spcAft>
                <a:spcPts val="1400"/>
              </a:spcAft>
            </a:pPr>
            <a:r>
              <a:rPr lang="en-AU" b="1">
                <a:solidFill>
                  <a:schemeClr val="tx1"/>
                </a:solidFill>
              </a:rPr>
              <a:t>Outside Victoria: </a:t>
            </a:r>
            <a:r>
              <a:rPr lang="en-AU">
                <a:solidFill>
                  <a:schemeClr val="tx1"/>
                </a:solidFill>
              </a:rPr>
              <a:t>found in northern Queensland; not present in other States and Territories</a:t>
            </a:r>
          </a:p>
          <a:p>
            <a:pPr>
              <a:lnSpc>
                <a:spcPct val="110000"/>
              </a:lnSpc>
              <a:spcBef>
                <a:spcPts val="0"/>
              </a:spcBef>
              <a:spcAft>
                <a:spcPts val="1200"/>
              </a:spcAft>
            </a:pPr>
            <a:r>
              <a:rPr lang="en-AU" b="1">
                <a:solidFill>
                  <a:schemeClr val="tx1"/>
                </a:solidFill>
              </a:rPr>
              <a:t>Globally: </a:t>
            </a:r>
            <a:r>
              <a:rPr lang="en-AU">
                <a:solidFill>
                  <a:schemeClr val="tx1"/>
                </a:solidFill>
              </a:rPr>
              <a:t>33 endemic countries worldwide, almost all tropical/subtropical and low-to-middle income countries</a:t>
            </a:r>
          </a:p>
          <a:p>
            <a:endParaRPr lang="en-AU">
              <a:solidFill>
                <a:schemeClr val="tx1"/>
              </a:solidFill>
            </a:endParaRPr>
          </a:p>
          <a:p>
            <a:endParaRPr lang="en-AU" i="1">
              <a:solidFill>
                <a:schemeClr val="tx1"/>
              </a:solidFill>
            </a:endParaRPr>
          </a:p>
        </p:txBody>
      </p:sp>
    </p:spTree>
    <p:extLst>
      <p:ext uri="{BB962C8B-B14F-4D97-AF65-F5344CB8AC3E}">
        <p14:creationId xmlns:p14="http://schemas.microsoft.com/office/powerpoint/2010/main" val="1751248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14168" y="261886"/>
            <a:ext cx="10515600" cy="663575"/>
          </a:xfrm>
          <a:prstGeom prst="rect">
            <a:avLst/>
          </a:prstGeom>
        </p:spPr>
        <p:txBody>
          <a:bodyP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entury Gothic" panose="020B0502020202020204"/>
                <a:ea typeface="+mj-ea"/>
                <a:cs typeface="+mj-cs"/>
              </a:rPr>
              <a:t>EPIDEMIOLOGY IN VICTORIA</a:t>
            </a:r>
            <a:endParaRPr kumimoji="0" lang="en-AU" sz="3600" b="0" i="0" u="none" strike="noStrike" kern="1200" cap="none" spc="0" normalizeH="0" baseline="0" noProof="0">
              <a:ln>
                <a:noFill/>
              </a:ln>
              <a:solidFill>
                <a:prstClr val="black"/>
              </a:solidFill>
              <a:effectLst/>
              <a:uLnTx/>
              <a:uFillTx/>
              <a:latin typeface="Century Gothic" panose="020B0502020202020204"/>
              <a:ea typeface="+mj-ea"/>
              <a:cs typeface="+mj-cs"/>
            </a:endParaRPr>
          </a:p>
        </p:txBody>
      </p:sp>
      <p:pic>
        <p:nvPicPr>
          <p:cNvPr id="27" name="Picture 2" descr="Map of Victoria showing high-, medium- and low-risk areas for transmission of Buruli ulc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68" y="1106518"/>
            <a:ext cx="7531101" cy="5307212"/>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p:cNvSpPr txBox="1">
            <a:spLocks/>
          </p:cNvSpPr>
          <p:nvPr/>
        </p:nvSpPr>
        <p:spPr>
          <a:xfrm>
            <a:off x="7962080" y="1467696"/>
            <a:ext cx="4115619" cy="494603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AU" sz="1800" b="1" i="0" u="none" strike="noStrike" kern="1200" cap="none" spc="0" normalizeH="0" baseline="0" noProof="0">
                <a:ln>
                  <a:noFill/>
                </a:ln>
                <a:solidFill>
                  <a:prstClr val="black"/>
                </a:solidFill>
                <a:effectLst/>
                <a:uLnTx/>
                <a:uFillTx/>
                <a:latin typeface="Century Gothic" panose="020B0502020202020204"/>
                <a:ea typeface="+mn-ea"/>
                <a:cs typeface="+mn-cs"/>
              </a:rPr>
              <a:t>Current endemic and emerging areas (Department of Health):</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n-AU" sz="1800" b="0" i="0" u="none" strike="noStrike" kern="1200" cap="none" spc="0" normalizeH="0" baseline="0" noProof="0">
                <a:ln>
                  <a:noFill/>
                </a:ln>
                <a:solidFill>
                  <a:prstClr val="black"/>
                </a:solidFill>
                <a:effectLst/>
                <a:uLnTx/>
                <a:uFillTx/>
                <a:latin typeface="Century Gothic" panose="020B0502020202020204"/>
                <a:ea typeface="+mn-ea"/>
                <a:cs typeface="+mn-cs"/>
              </a:rPr>
              <a:t>Mornington Peninsula</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n-AU" sz="1800" b="1" i="0" u="none" strike="noStrike" kern="1200" cap="none" spc="0" normalizeH="0" baseline="0" noProof="0">
                <a:ln>
                  <a:noFill/>
                </a:ln>
                <a:solidFill>
                  <a:prstClr val="black"/>
                </a:solidFill>
                <a:effectLst/>
                <a:uLnTx/>
                <a:uFillTx/>
                <a:latin typeface="Century Gothic" panose="020B0502020202020204"/>
                <a:ea typeface="+mn-ea"/>
                <a:cs typeface="+mn-cs"/>
              </a:rPr>
              <a:t>Bellarine Peninsula</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n-AU" sz="1800" b="0" i="0" u="none" strike="noStrike" kern="1200" cap="none" spc="0" normalizeH="0" baseline="0" noProof="0">
                <a:ln>
                  <a:noFill/>
                </a:ln>
                <a:solidFill>
                  <a:prstClr val="black"/>
                </a:solidFill>
                <a:effectLst/>
                <a:uLnTx/>
                <a:uFillTx/>
                <a:latin typeface="Century Gothic" panose="020B0502020202020204"/>
                <a:ea typeface="+mn-ea"/>
                <a:cs typeface="+mn-cs"/>
              </a:rPr>
              <a:t>Frankston and Seaford</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n-AU" sz="1800" b="0" i="0" u="none" strike="noStrike" kern="1200" cap="none" spc="0" normalizeH="0" baseline="0" noProof="0">
                <a:ln>
                  <a:noFill/>
                </a:ln>
                <a:solidFill>
                  <a:prstClr val="black"/>
                </a:solidFill>
                <a:effectLst/>
                <a:uLnTx/>
                <a:uFillTx/>
                <a:latin typeface="Century Gothic" panose="020B0502020202020204"/>
                <a:ea typeface="+mn-ea"/>
                <a:cs typeface="+mn-cs"/>
              </a:rPr>
              <a:t>South Eastern Bayside suburbs</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n-AU" sz="1800" b="0" i="0" u="none" strike="noStrike" kern="1200" cap="none" spc="0" normalizeH="0" baseline="0" noProof="0">
                <a:ln>
                  <a:noFill/>
                </a:ln>
                <a:solidFill>
                  <a:prstClr val="black"/>
                </a:solidFill>
                <a:effectLst/>
                <a:uLnTx/>
                <a:uFillTx/>
                <a:latin typeface="Century Gothic" panose="020B0502020202020204"/>
                <a:ea typeface="+mn-ea"/>
                <a:cs typeface="+mn-cs"/>
              </a:rPr>
              <a:t>East Gippsland</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n-AU" sz="1800" b="0" i="0" u="none" strike="noStrike" kern="1200" cap="none" spc="0" normalizeH="0" baseline="0" noProof="0">
                <a:ln>
                  <a:noFill/>
                </a:ln>
                <a:solidFill>
                  <a:prstClr val="black"/>
                </a:solidFill>
                <a:effectLst/>
                <a:uLnTx/>
                <a:uFillTx/>
                <a:latin typeface="Century Gothic" panose="020B0502020202020204"/>
                <a:ea typeface="+mn-ea"/>
                <a:cs typeface="+mn-cs"/>
              </a:rPr>
              <a:t>Phillip Island</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n-AU" sz="1800" b="1" i="0" u="none" strike="noStrike" kern="1200" cap="none" spc="0" normalizeH="0" baseline="0" noProof="0">
                <a:ln>
                  <a:noFill/>
                </a:ln>
                <a:solidFill>
                  <a:prstClr val="black"/>
                </a:solidFill>
                <a:effectLst/>
                <a:uLnTx/>
                <a:uFillTx/>
                <a:latin typeface="Century Gothic" panose="020B0502020202020204"/>
                <a:ea typeface="+mn-ea"/>
                <a:cs typeface="+mn-cs"/>
              </a:rPr>
              <a:t>Surf Coast and Aireys Inlet</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n-AU" sz="1800" b="0" i="0" u="none" strike="noStrike" kern="1200" cap="none" spc="0" normalizeH="0" baseline="0" noProof="0">
                <a:ln>
                  <a:noFill/>
                </a:ln>
                <a:solidFill>
                  <a:prstClr val="black"/>
                </a:solidFill>
                <a:effectLst/>
                <a:uLnTx/>
                <a:uFillTx/>
                <a:latin typeface="Century Gothic" panose="020B0502020202020204"/>
                <a:ea typeface="+mn-ea"/>
                <a:cs typeface="+mn-cs"/>
              </a:rPr>
              <a:t>Inner Melbourne (Essendon, Moonee Ponds, Brunswick West, Pascoe Vale South, Strathmore)</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n-AU" sz="1800" b="1" i="0" u="none" strike="noStrike" kern="1200" cap="none" spc="0" normalizeH="0" baseline="0" noProof="0">
                <a:ln>
                  <a:noFill/>
                </a:ln>
                <a:solidFill>
                  <a:prstClr val="black"/>
                </a:solidFill>
                <a:effectLst/>
                <a:uLnTx/>
                <a:uFillTx/>
                <a:latin typeface="Century Gothic" panose="020B0502020202020204"/>
                <a:ea typeface="+mn-ea"/>
                <a:cs typeface="+mn-cs"/>
              </a:rPr>
              <a:t>Geelong suburb of Belmont</a:t>
            </a:r>
          </a:p>
        </p:txBody>
      </p:sp>
    </p:spTree>
    <p:extLst>
      <p:ext uri="{BB962C8B-B14F-4D97-AF65-F5344CB8AC3E}">
        <p14:creationId xmlns:p14="http://schemas.microsoft.com/office/powerpoint/2010/main" val="100409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78" y="973668"/>
            <a:ext cx="9847338" cy="706964"/>
          </a:xfrm>
        </p:spPr>
        <p:txBody>
          <a:bodyPr/>
          <a:lstStyle/>
          <a:p>
            <a:r>
              <a:rPr lang="en-AU"/>
              <a:t>TRANSMISSION</a:t>
            </a:r>
          </a:p>
        </p:txBody>
      </p:sp>
      <p:sp>
        <p:nvSpPr>
          <p:cNvPr id="3" name="Content Placeholder 2"/>
          <p:cNvSpPr>
            <a:spLocks noGrp="1"/>
          </p:cNvSpPr>
          <p:nvPr>
            <p:ph idx="1"/>
          </p:nvPr>
        </p:nvSpPr>
        <p:spPr>
          <a:xfrm>
            <a:off x="632589" y="2501900"/>
            <a:ext cx="5082411" cy="3937000"/>
          </a:xfrm>
        </p:spPr>
        <p:txBody>
          <a:bodyPr>
            <a:normAutofit/>
          </a:bodyPr>
          <a:lstStyle/>
          <a:p>
            <a:r>
              <a:rPr lang="en-AU">
                <a:solidFill>
                  <a:schemeClr val="tx1"/>
                </a:solidFill>
              </a:rPr>
              <a:t>Incubation period: 4.5 months (range 1-9 months) </a:t>
            </a:r>
          </a:p>
          <a:p>
            <a:r>
              <a:rPr lang="en-AU">
                <a:solidFill>
                  <a:schemeClr val="tx1"/>
                </a:solidFill>
              </a:rPr>
              <a:t>Environmental acquisition but exact mechanisms unknown</a:t>
            </a:r>
          </a:p>
          <a:p>
            <a:r>
              <a:rPr lang="en-AU" b="1">
                <a:solidFill>
                  <a:schemeClr val="tx1"/>
                </a:solidFill>
              </a:rPr>
              <a:t>Possums</a:t>
            </a:r>
            <a:r>
              <a:rPr lang="en-AU">
                <a:solidFill>
                  <a:schemeClr val="tx1"/>
                </a:solidFill>
              </a:rPr>
              <a:t> implicated as potential primary reservoir</a:t>
            </a:r>
          </a:p>
          <a:p>
            <a:r>
              <a:rPr lang="en-AU" b="1">
                <a:solidFill>
                  <a:schemeClr val="tx1"/>
                </a:solidFill>
              </a:rPr>
              <a:t>Mosquitoes</a:t>
            </a:r>
            <a:r>
              <a:rPr lang="en-AU">
                <a:solidFill>
                  <a:schemeClr val="tx1"/>
                </a:solidFill>
              </a:rPr>
              <a:t> possible mechanical vector</a:t>
            </a:r>
          </a:p>
          <a:p>
            <a:r>
              <a:rPr lang="en-AU">
                <a:solidFill>
                  <a:schemeClr val="tx1"/>
                </a:solidFill>
              </a:rPr>
              <a:t>Insect repellent, wearing long clothing, washing of minor skin wounds protective in case-control studies; mosquito bites associated with increased risk</a:t>
            </a:r>
            <a:r>
              <a:rPr lang="en-AU" baseline="30000">
                <a:solidFill>
                  <a:schemeClr val="tx1"/>
                </a:solidFill>
              </a:rPr>
              <a:t>1</a:t>
            </a:r>
            <a:endParaRPr lang="en-AU">
              <a:solidFill>
                <a:schemeClr val="tx1"/>
              </a:solidFill>
            </a:endParaRPr>
          </a:p>
          <a:p>
            <a:endParaRPr lang="en-AU">
              <a:solidFill>
                <a:schemeClr val="tx1"/>
              </a:solidFill>
            </a:endParaRPr>
          </a:p>
          <a:p>
            <a:endParaRPr lang="en-AU" i="1">
              <a:solidFill>
                <a:schemeClr val="tx1"/>
              </a:solidFill>
            </a:endParaRPr>
          </a:p>
        </p:txBody>
      </p:sp>
      <p:pic>
        <p:nvPicPr>
          <p:cNvPr id="2050" name="Picture 2" descr="https://journals.plos.org/plosntds/article/figure/image?size=large&amp;id=10.1371/journal.pntd.0009678.g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501900"/>
            <a:ext cx="5789305" cy="2908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43600" y="5422900"/>
            <a:ext cx="6019800"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srgbClr val="202020"/>
                </a:solidFill>
                <a:effectLst/>
                <a:uLnTx/>
                <a:uFillTx/>
                <a:latin typeface="Calibri" panose="020F0502020204030204" pitchFamily="34" charset="0"/>
                <a:ea typeface="+mn-ea"/>
                <a:cs typeface="Calibri" panose="020F0502020204030204" pitchFamily="34" charset="0"/>
              </a:rPr>
              <a:t>Muleta</a:t>
            </a:r>
            <a:r>
              <a:rPr kumimoji="0" lang="en-AU" sz="1100" b="0" i="0" u="none" strike="noStrike" kern="1200" cap="none" spc="0" normalizeH="0" baseline="0" noProof="0">
                <a:ln>
                  <a:noFill/>
                </a:ln>
                <a:solidFill>
                  <a:srgbClr val="202020"/>
                </a:solidFill>
                <a:effectLst/>
                <a:uLnTx/>
                <a:uFillTx/>
                <a:latin typeface="Calibri" panose="020F0502020204030204" pitchFamily="34" charset="0"/>
                <a:ea typeface="+mn-ea"/>
                <a:cs typeface="Calibri" panose="020F0502020204030204" pitchFamily="34" charset="0"/>
              </a:rPr>
              <a:t> AJ, </a:t>
            </a:r>
            <a:r>
              <a:rPr kumimoji="0" lang="en-AU" sz="1100" b="0" i="0" u="none" strike="noStrike" kern="1200" cap="none" spc="0" normalizeH="0" baseline="0" noProof="0" err="1">
                <a:ln>
                  <a:noFill/>
                </a:ln>
                <a:solidFill>
                  <a:srgbClr val="202020"/>
                </a:solidFill>
                <a:effectLst/>
                <a:uLnTx/>
                <a:uFillTx/>
                <a:latin typeface="Calibri" panose="020F0502020204030204" pitchFamily="34" charset="0"/>
                <a:ea typeface="+mn-ea"/>
                <a:cs typeface="Calibri" panose="020F0502020204030204" pitchFamily="34" charset="0"/>
              </a:rPr>
              <a:t>Lappan</a:t>
            </a:r>
            <a:r>
              <a:rPr kumimoji="0" lang="en-AU" sz="1100" b="0" i="0" u="none" strike="noStrike" kern="1200" cap="none" spc="0" normalizeH="0" baseline="0" noProof="0">
                <a:ln>
                  <a:noFill/>
                </a:ln>
                <a:solidFill>
                  <a:srgbClr val="202020"/>
                </a:solidFill>
                <a:effectLst/>
                <a:uLnTx/>
                <a:uFillTx/>
                <a:latin typeface="Calibri" panose="020F0502020204030204" pitchFamily="34" charset="0"/>
                <a:ea typeface="+mn-ea"/>
                <a:cs typeface="Calibri" panose="020F0502020204030204" pitchFamily="34" charset="0"/>
              </a:rPr>
              <a:t> R, </a:t>
            </a:r>
            <a:r>
              <a:rPr kumimoji="0" lang="en-AU" sz="1100" b="0" i="0" u="none" strike="noStrike" kern="1200" cap="none" spc="0" normalizeH="0" baseline="0" noProof="0" err="1">
                <a:ln>
                  <a:noFill/>
                </a:ln>
                <a:solidFill>
                  <a:srgbClr val="202020"/>
                </a:solidFill>
                <a:effectLst/>
                <a:uLnTx/>
                <a:uFillTx/>
                <a:latin typeface="Calibri" panose="020F0502020204030204" pitchFamily="34" charset="0"/>
                <a:ea typeface="+mn-ea"/>
                <a:cs typeface="Calibri" panose="020F0502020204030204" pitchFamily="34" charset="0"/>
              </a:rPr>
              <a:t>Stinear</a:t>
            </a:r>
            <a:r>
              <a:rPr kumimoji="0" lang="en-AU" sz="1100" b="0" i="0" u="none" strike="noStrike" kern="1200" cap="none" spc="0" normalizeH="0" baseline="0" noProof="0">
                <a:ln>
                  <a:noFill/>
                </a:ln>
                <a:solidFill>
                  <a:srgbClr val="202020"/>
                </a:solidFill>
                <a:effectLst/>
                <a:uLnTx/>
                <a:uFillTx/>
                <a:latin typeface="Calibri" panose="020F0502020204030204" pitchFamily="34" charset="0"/>
                <a:ea typeface="+mn-ea"/>
                <a:cs typeface="Calibri" panose="020F0502020204030204" pitchFamily="34" charset="0"/>
              </a:rPr>
              <a:t> TP, Greening C (2021) Understanding the transmission of </a:t>
            </a:r>
            <a:r>
              <a:rPr kumimoji="0" lang="en-AU" sz="1100" b="0" i="1" u="none" strike="noStrike" kern="1200" cap="none" spc="0" normalizeH="0" baseline="0" noProof="0">
                <a:ln>
                  <a:noFill/>
                </a:ln>
                <a:solidFill>
                  <a:srgbClr val="202020"/>
                </a:solidFill>
                <a:effectLst/>
                <a:uLnTx/>
                <a:uFillTx/>
                <a:latin typeface="Calibri" panose="020F0502020204030204" pitchFamily="34" charset="0"/>
                <a:ea typeface="+mn-ea"/>
                <a:cs typeface="Calibri" panose="020F0502020204030204" pitchFamily="34" charset="0"/>
              </a:rPr>
              <a:t>Mycobacterium </a:t>
            </a:r>
            <a:r>
              <a:rPr kumimoji="0" lang="en-AU" sz="1100" b="0" i="1" u="none" strike="noStrike" kern="1200" cap="none" spc="0" normalizeH="0" baseline="0" noProof="0" err="1">
                <a:ln>
                  <a:noFill/>
                </a:ln>
                <a:solidFill>
                  <a:srgbClr val="202020"/>
                </a:solidFill>
                <a:effectLst/>
                <a:uLnTx/>
                <a:uFillTx/>
                <a:latin typeface="Calibri" panose="020F0502020204030204" pitchFamily="34" charset="0"/>
                <a:ea typeface="+mn-ea"/>
                <a:cs typeface="Calibri" panose="020F0502020204030204" pitchFamily="34" charset="0"/>
              </a:rPr>
              <a:t>ulcerans</a:t>
            </a:r>
            <a:r>
              <a:rPr kumimoji="0" lang="en-AU" sz="1100" b="0" i="0" u="none" strike="noStrike" kern="1200" cap="none" spc="0" normalizeH="0" baseline="0" noProof="0">
                <a:ln>
                  <a:noFill/>
                </a:ln>
                <a:solidFill>
                  <a:srgbClr val="202020"/>
                </a:solidFill>
                <a:effectLst/>
                <a:uLnTx/>
                <a:uFillTx/>
                <a:latin typeface="Calibri" panose="020F0502020204030204" pitchFamily="34" charset="0"/>
                <a:ea typeface="+mn-ea"/>
                <a:cs typeface="Calibri" panose="020F0502020204030204" pitchFamily="34" charset="0"/>
              </a:rPr>
              <a:t>: A step towards controlling </a:t>
            </a:r>
            <a:r>
              <a:rPr kumimoji="0" lang="en-AU" sz="1100" b="0" i="0" u="none" strike="noStrike" kern="1200" cap="none" spc="0" normalizeH="0" baseline="0" noProof="0" err="1">
                <a:ln>
                  <a:noFill/>
                </a:ln>
                <a:solidFill>
                  <a:srgbClr val="202020"/>
                </a:solidFill>
                <a:effectLst/>
                <a:uLnTx/>
                <a:uFillTx/>
                <a:latin typeface="Calibri" panose="020F0502020204030204" pitchFamily="34" charset="0"/>
                <a:ea typeface="+mn-ea"/>
                <a:cs typeface="Calibri" panose="020F0502020204030204" pitchFamily="34" charset="0"/>
              </a:rPr>
              <a:t>Buruli</a:t>
            </a:r>
            <a:r>
              <a:rPr kumimoji="0" lang="en-AU" sz="1100" b="0" i="0" u="none" strike="noStrike" kern="1200" cap="none" spc="0" normalizeH="0" baseline="0" noProof="0">
                <a:ln>
                  <a:noFill/>
                </a:ln>
                <a:solidFill>
                  <a:srgbClr val="202020"/>
                </a:solidFill>
                <a:effectLst/>
                <a:uLnTx/>
                <a:uFillTx/>
                <a:latin typeface="Calibri" panose="020F0502020204030204" pitchFamily="34" charset="0"/>
                <a:ea typeface="+mn-ea"/>
                <a:cs typeface="Calibri" panose="020F0502020204030204" pitchFamily="34" charset="0"/>
              </a:rPr>
              <a:t> ulcer. </a:t>
            </a:r>
            <a:r>
              <a:rPr kumimoji="0" lang="en-AU" sz="1100" b="0" i="0" u="none" strike="noStrike" kern="1200" cap="none" spc="0" normalizeH="0" baseline="0" noProof="0" err="1">
                <a:ln>
                  <a:noFill/>
                </a:ln>
                <a:solidFill>
                  <a:srgbClr val="202020"/>
                </a:solidFill>
                <a:effectLst/>
                <a:uLnTx/>
                <a:uFillTx/>
                <a:latin typeface="Calibri" panose="020F0502020204030204" pitchFamily="34" charset="0"/>
                <a:ea typeface="+mn-ea"/>
                <a:cs typeface="Calibri" panose="020F0502020204030204" pitchFamily="34" charset="0"/>
              </a:rPr>
              <a:t>PLoS</a:t>
            </a:r>
            <a:r>
              <a:rPr kumimoji="0" lang="en-AU" sz="1100" b="0" i="0" u="none" strike="noStrike" kern="1200" cap="none" spc="0" normalizeH="0" baseline="0" noProof="0">
                <a:ln>
                  <a:noFill/>
                </a:ln>
                <a:solidFill>
                  <a:srgbClr val="202020"/>
                </a:solidFill>
                <a:effectLst/>
                <a:uLnTx/>
                <a:uFillTx/>
                <a:latin typeface="Calibri" panose="020F0502020204030204" pitchFamily="34" charset="0"/>
                <a:ea typeface="+mn-ea"/>
                <a:cs typeface="Calibri" panose="020F0502020204030204" pitchFamily="34" charset="0"/>
              </a:rPr>
              <a:t> </a:t>
            </a:r>
            <a:r>
              <a:rPr kumimoji="0" lang="en-AU" sz="1100" b="0" i="0" u="none" strike="noStrike" kern="1200" cap="none" spc="0" normalizeH="0" baseline="0" noProof="0" err="1">
                <a:ln>
                  <a:noFill/>
                </a:ln>
                <a:solidFill>
                  <a:srgbClr val="202020"/>
                </a:solidFill>
                <a:effectLst/>
                <a:uLnTx/>
                <a:uFillTx/>
                <a:latin typeface="Calibri" panose="020F0502020204030204" pitchFamily="34" charset="0"/>
                <a:ea typeface="+mn-ea"/>
                <a:cs typeface="Calibri" panose="020F0502020204030204" pitchFamily="34" charset="0"/>
              </a:rPr>
              <a:t>Negl</a:t>
            </a:r>
            <a:r>
              <a:rPr kumimoji="0" lang="en-AU" sz="1100" b="0" i="0" u="none" strike="noStrike" kern="1200" cap="none" spc="0" normalizeH="0" baseline="0" noProof="0">
                <a:ln>
                  <a:noFill/>
                </a:ln>
                <a:solidFill>
                  <a:srgbClr val="202020"/>
                </a:solidFill>
                <a:effectLst/>
                <a:uLnTx/>
                <a:uFillTx/>
                <a:latin typeface="Calibri" panose="020F0502020204030204" pitchFamily="34" charset="0"/>
                <a:ea typeface="+mn-ea"/>
                <a:cs typeface="Calibri" panose="020F0502020204030204" pitchFamily="34" charset="0"/>
              </a:rPr>
              <a:t> Trop Dis 15(8): e0009678.</a:t>
            </a:r>
            <a:endParaRPr kumimoji="0" lang="en-AU"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p:cNvSpPr/>
          <p:nvPr/>
        </p:nvSpPr>
        <p:spPr>
          <a:xfrm>
            <a:off x="31750" y="6570077"/>
            <a:ext cx="11976100"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1. </a:t>
            </a:r>
            <a:r>
              <a:rPr kumimoji="0" lang="en-AU" sz="1100" b="0" i="0" u="none" strike="noStrike" kern="1200" cap="none" spc="0" normalizeH="0" baseline="0" noProof="0" err="1">
                <a:ln>
                  <a:noFill/>
                </a:ln>
                <a:solidFill>
                  <a:srgbClr val="333333"/>
                </a:solidFill>
                <a:effectLst/>
                <a:uLnTx/>
                <a:uFillTx/>
                <a:latin typeface="Calibri" panose="020F0502020204030204" pitchFamily="34" charset="0"/>
                <a:ea typeface="+mn-ea"/>
                <a:cs typeface="Calibri" panose="020F0502020204030204" pitchFamily="34" charset="0"/>
              </a:rPr>
              <a:t>Quek</a:t>
            </a:r>
            <a:r>
              <a:rPr kumimoji="0" lang="en-AU" sz="11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TY, </a:t>
            </a:r>
            <a:r>
              <a:rPr kumimoji="0" lang="en-AU" sz="1100" b="0" i="0" u="none" strike="noStrike" kern="1200" cap="none" spc="0" normalizeH="0" baseline="0" noProof="0" err="1">
                <a:ln>
                  <a:noFill/>
                </a:ln>
                <a:solidFill>
                  <a:srgbClr val="333333"/>
                </a:solidFill>
                <a:effectLst/>
                <a:uLnTx/>
                <a:uFillTx/>
                <a:latin typeface="Calibri" panose="020F0502020204030204" pitchFamily="34" charset="0"/>
                <a:ea typeface="+mn-ea"/>
                <a:cs typeface="Calibri" panose="020F0502020204030204" pitchFamily="34" charset="0"/>
              </a:rPr>
              <a:t>Athan</a:t>
            </a:r>
            <a:r>
              <a:rPr kumimoji="0" lang="en-AU" sz="11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E, Henry MJ, Pasco JA, Redden-Hoare J, Hughes A et al (2007) Risk factors for Mycobacterium </a:t>
            </a:r>
            <a:r>
              <a:rPr kumimoji="0" lang="en-AU" sz="1100" b="0" i="0" u="none" strike="noStrike" kern="1200" cap="none" spc="0" normalizeH="0" baseline="0" noProof="0" err="1">
                <a:ln>
                  <a:noFill/>
                </a:ln>
                <a:solidFill>
                  <a:srgbClr val="333333"/>
                </a:solidFill>
                <a:effectLst/>
                <a:uLnTx/>
                <a:uFillTx/>
                <a:latin typeface="Calibri" panose="020F0502020204030204" pitchFamily="34" charset="0"/>
                <a:ea typeface="+mn-ea"/>
                <a:cs typeface="Calibri" panose="020F0502020204030204" pitchFamily="34" charset="0"/>
              </a:rPr>
              <a:t>ulcerans</a:t>
            </a:r>
            <a:r>
              <a:rPr kumimoji="0" lang="en-AU" sz="11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infection, </a:t>
            </a:r>
            <a:r>
              <a:rPr kumimoji="0" lang="en-AU" sz="1100" b="0" i="0" u="none" strike="noStrike" kern="1200" cap="none" spc="0" normalizeH="0" baseline="0" noProof="0" err="1">
                <a:ln>
                  <a:noFill/>
                </a:ln>
                <a:solidFill>
                  <a:srgbClr val="333333"/>
                </a:solidFill>
                <a:effectLst/>
                <a:uLnTx/>
                <a:uFillTx/>
                <a:latin typeface="Calibri" panose="020F0502020204030204" pitchFamily="34" charset="0"/>
                <a:ea typeface="+mn-ea"/>
                <a:cs typeface="Calibri" panose="020F0502020204030204" pitchFamily="34" charset="0"/>
              </a:rPr>
              <a:t>southeastern</a:t>
            </a:r>
            <a:r>
              <a:rPr kumimoji="0" lang="en-AU" sz="11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Australia. </a:t>
            </a:r>
            <a:r>
              <a:rPr kumimoji="0" lang="en-AU" sz="1100" b="0" i="0" u="none" strike="noStrike" kern="1200" cap="none" spc="0" normalizeH="0" baseline="0" noProof="0" err="1">
                <a:ln>
                  <a:noFill/>
                </a:ln>
                <a:solidFill>
                  <a:srgbClr val="333333"/>
                </a:solidFill>
                <a:effectLst/>
                <a:uLnTx/>
                <a:uFillTx/>
                <a:latin typeface="Calibri" panose="020F0502020204030204" pitchFamily="34" charset="0"/>
                <a:ea typeface="+mn-ea"/>
                <a:cs typeface="Calibri" panose="020F0502020204030204" pitchFamily="34" charset="0"/>
              </a:rPr>
              <a:t>Emerg</a:t>
            </a:r>
            <a:r>
              <a:rPr kumimoji="0" lang="en-AU" sz="11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Infect Dis 13(11):1661–1666.</a:t>
            </a:r>
            <a:endParaRPr kumimoji="0" lang="en-AU" sz="1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165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14168" y="261886"/>
            <a:ext cx="10515600" cy="663575"/>
          </a:xfrm>
          <a:prstGeom prst="rect">
            <a:avLst/>
          </a:prstGeom>
        </p:spPr>
        <p:txBody>
          <a:bodyP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entury Gothic" panose="020B0502020202020204"/>
                <a:ea typeface="+mj-ea"/>
                <a:cs typeface="+mj-cs"/>
              </a:rPr>
              <a:t>EPIDEMIOLOGY IN VICTORIA</a:t>
            </a:r>
            <a:endParaRPr kumimoji="0" lang="en-AU" sz="3600" b="0" i="0" u="none" strike="noStrike" kern="1200" cap="none" spc="0" normalizeH="0" baseline="0" noProof="0">
              <a:ln>
                <a:noFill/>
              </a:ln>
              <a:solidFill>
                <a:prstClr val="black"/>
              </a:solidFill>
              <a:effectLst/>
              <a:uLnTx/>
              <a:uFillTx/>
              <a:latin typeface="Century Gothic" panose="020B0502020202020204"/>
              <a:ea typeface="+mj-ea"/>
              <a:cs typeface="+mj-cs"/>
            </a:endParaRPr>
          </a:p>
        </p:txBody>
      </p:sp>
      <p:sp>
        <p:nvSpPr>
          <p:cNvPr id="7" name="TextBox 6"/>
          <p:cNvSpPr txBox="1"/>
          <p:nvPr/>
        </p:nvSpPr>
        <p:spPr>
          <a:xfrm>
            <a:off x="6698509" y="1971931"/>
            <a:ext cx="413125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a:ea typeface="+mn-ea"/>
                <a:cs typeface="+mn-cs"/>
              </a:rPr>
              <a:t>Number of reported cases per year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a:ea typeface="+mn-ea"/>
                <a:cs typeface="+mn-cs"/>
              </a:rPr>
              <a:t>in Victoria, 2001-2022 (YTD)</a:t>
            </a:r>
            <a:endParaRPr kumimoji="0" lang="en-AU" sz="1800" b="1"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TextBox 11"/>
          <p:cNvSpPr txBox="1"/>
          <p:nvPr/>
        </p:nvSpPr>
        <p:spPr>
          <a:xfrm>
            <a:off x="6698509" y="4969131"/>
            <a:ext cx="522290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a:ea typeface="+mn-ea"/>
                <a:cs typeface="+mn-cs"/>
              </a:rPr>
              <a:t>Number of reported cases per year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panose="020B0502020202020204"/>
                <a:ea typeface="+mn-ea"/>
                <a:cs typeface="+mn-cs"/>
              </a:rPr>
              <a:t>in Barwon South West region, 2001-2022 (YTD)</a:t>
            </a:r>
            <a:endParaRPr kumimoji="0" lang="en-AU" sz="1800" b="1"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nvGrpSpPr>
          <p:cNvPr id="3" name="Group 2"/>
          <p:cNvGrpSpPr/>
          <p:nvPr/>
        </p:nvGrpSpPr>
        <p:grpSpPr>
          <a:xfrm>
            <a:off x="219677" y="952658"/>
            <a:ext cx="5992437" cy="2926779"/>
            <a:chOff x="219677" y="952658"/>
            <a:chExt cx="5992437" cy="2926779"/>
          </a:xfrm>
        </p:grpSpPr>
        <p:pic>
          <p:nvPicPr>
            <p:cNvPr id="10" name="Picture 9"/>
            <p:cNvPicPr>
              <a:picLocks noChangeAspect="1"/>
            </p:cNvPicPr>
            <p:nvPr/>
          </p:nvPicPr>
          <p:blipFill>
            <a:blip r:embed="rId3"/>
            <a:stretch>
              <a:fillRect/>
            </a:stretch>
          </p:blipFill>
          <p:spPr>
            <a:xfrm>
              <a:off x="417287" y="952658"/>
              <a:ext cx="5794827" cy="2926779"/>
            </a:xfrm>
            <a:prstGeom prst="rect">
              <a:avLst/>
            </a:prstGeom>
          </p:spPr>
        </p:pic>
        <p:sp>
          <p:nvSpPr>
            <p:cNvPr id="2" name="TextBox 1"/>
            <p:cNvSpPr txBox="1"/>
            <p:nvPr/>
          </p:nvSpPr>
          <p:spPr>
            <a:xfrm>
              <a:off x="219677" y="1117213"/>
              <a:ext cx="482824"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350</a:t>
              </a:r>
            </a:p>
          </p:txBody>
        </p:sp>
        <p:sp>
          <p:nvSpPr>
            <p:cNvPr id="13" name="TextBox 12"/>
            <p:cNvSpPr txBox="1"/>
            <p:nvPr/>
          </p:nvSpPr>
          <p:spPr>
            <a:xfrm>
              <a:off x="219677" y="1453328"/>
              <a:ext cx="482824"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300</a:t>
              </a:r>
            </a:p>
          </p:txBody>
        </p:sp>
        <p:sp>
          <p:nvSpPr>
            <p:cNvPr id="14" name="TextBox 13"/>
            <p:cNvSpPr txBox="1"/>
            <p:nvPr/>
          </p:nvSpPr>
          <p:spPr>
            <a:xfrm>
              <a:off x="226937" y="1794411"/>
              <a:ext cx="482824"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250</a:t>
              </a:r>
            </a:p>
          </p:txBody>
        </p:sp>
        <p:sp>
          <p:nvSpPr>
            <p:cNvPr id="15" name="TextBox 14"/>
            <p:cNvSpPr txBox="1"/>
            <p:nvPr/>
          </p:nvSpPr>
          <p:spPr>
            <a:xfrm>
              <a:off x="219677" y="2122784"/>
              <a:ext cx="482824"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200</a:t>
              </a:r>
            </a:p>
          </p:txBody>
        </p:sp>
        <p:sp>
          <p:nvSpPr>
            <p:cNvPr id="16" name="TextBox 15"/>
            <p:cNvSpPr txBox="1"/>
            <p:nvPr/>
          </p:nvSpPr>
          <p:spPr>
            <a:xfrm>
              <a:off x="234192" y="2469775"/>
              <a:ext cx="482824"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150</a:t>
              </a:r>
            </a:p>
          </p:txBody>
        </p:sp>
        <p:sp>
          <p:nvSpPr>
            <p:cNvPr id="17" name="TextBox 16"/>
            <p:cNvSpPr txBox="1"/>
            <p:nvPr/>
          </p:nvSpPr>
          <p:spPr>
            <a:xfrm>
              <a:off x="239632" y="2799509"/>
              <a:ext cx="482824"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100</a:t>
              </a:r>
            </a:p>
          </p:txBody>
        </p:sp>
        <p:sp>
          <p:nvSpPr>
            <p:cNvPr id="18" name="TextBox 17"/>
            <p:cNvSpPr txBox="1"/>
            <p:nvPr/>
          </p:nvSpPr>
          <p:spPr>
            <a:xfrm>
              <a:off x="323092" y="3144061"/>
              <a:ext cx="383438"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50</a:t>
              </a:r>
            </a:p>
          </p:txBody>
        </p:sp>
        <p:sp>
          <p:nvSpPr>
            <p:cNvPr id="19" name="TextBox 18"/>
            <p:cNvSpPr txBox="1"/>
            <p:nvPr/>
          </p:nvSpPr>
          <p:spPr>
            <a:xfrm>
              <a:off x="414131" y="3477464"/>
              <a:ext cx="284052"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0</a:t>
              </a:r>
            </a:p>
          </p:txBody>
        </p:sp>
      </p:grpSp>
      <p:sp>
        <p:nvSpPr>
          <p:cNvPr id="4" name="TextBox 3"/>
          <p:cNvSpPr txBox="1"/>
          <p:nvPr/>
        </p:nvSpPr>
        <p:spPr>
          <a:xfrm>
            <a:off x="633195" y="3629595"/>
            <a:ext cx="5575565" cy="207749"/>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750" b="0" i="0" u="none" strike="noStrike" kern="1200" cap="none" spc="0" normalizeH="0" baseline="0" noProof="0">
                <a:ln>
                  <a:noFill/>
                </a:ln>
                <a:solidFill>
                  <a:prstClr val="black"/>
                </a:solidFill>
                <a:effectLst/>
                <a:uLnTx/>
                <a:uFillTx/>
                <a:latin typeface="Century Gothic" panose="020B0502020202020204"/>
                <a:ea typeface="+mn-ea"/>
                <a:cs typeface="+mn-cs"/>
              </a:rPr>
              <a:t>2001 2002 2003  2004 2005 2006  2007 2008 2009 2010  2011 2012  2013 2014 2015  2016 2017  2018 2019 2020 2021 2022</a:t>
            </a:r>
          </a:p>
        </p:txBody>
      </p:sp>
      <p:grpSp>
        <p:nvGrpSpPr>
          <p:cNvPr id="29" name="Group 28"/>
          <p:cNvGrpSpPr/>
          <p:nvPr/>
        </p:nvGrpSpPr>
        <p:grpSpPr>
          <a:xfrm>
            <a:off x="338889" y="3978661"/>
            <a:ext cx="5941788" cy="2771775"/>
            <a:chOff x="338889" y="4042161"/>
            <a:chExt cx="5941788" cy="2771775"/>
          </a:xfrm>
        </p:grpSpPr>
        <p:pic>
          <p:nvPicPr>
            <p:cNvPr id="11" name="Picture 10"/>
            <p:cNvPicPr>
              <a:picLocks noChangeAspect="1"/>
            </p:cNvPicPr>
            <p:nvPr/>
          </p:nvPicPr>
          <p:blipFill>
            <a:blip r:embed="rId4"/>
            <a:stretch>
              <a:fillRect/>
            </a:stretch>
          </p:blipFill>
          <p:spPr>
            <a:xfrm>
              <a:off x="417287" y="4042161"/>
              <a:ext cx="5794827" cy="2771775"/>
            </a:xfrm>
            <a:prstGeom prst="rect">
              <a:avLst/>
            </a:prstGeom>
          </p:spPr>
        </p:pic>
        <p:sp>
          <p:nvSpPr>
            <p:cNvPr id="21" name="TextBox 20"/>
            <p:cNvSpPr txBox="1"/>
            <p:nvPr/>
          </p:nvSpPr>
          <p:spPr>
            <a:xfrm>
              <a:off x="568857" y="6596149"/>
              <a:ext cx="5711820" cy="207749"/>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750" b="0" i="0" u="none" strike="noStrike" kern="1200" cap="none" spc="0" normalizeH="0" baseline="0" noProof="0">
                  <a:ln>
                    <a:noFill/>
                  </a:ln>
                  <a:solidFill>
                    <a:prstClr val="black"/>
                  </a:solidFill>
                  <a:effectLst/>
                  <a:uLnTx/>
                  <a:uFillTx/>
                  <a:latin typeface="Century Gothic" panose="020B0502020202020204"/>
                  <a:ea typeface="+mn-ea"/>
                  <a:cs typeface="+mn-cs"/>
                </a:rPr>
                <a:t>2001 2002  2003 2004  2005  2006 2007 2008  2009  2010  2011 2012  2013 2014  2015 2016  2017 2018  2019 2020  2021 2022</a:t>
              </a:r>
            </a:p>
          </p:txBody>
        </p:sp>
        <p:sp>
          <p:nvSpPr>
            <p:cNvPr id="22" name="TextBox 21"/>
            <p:cNvSpPr txBox="1"/>
            <p:nvPr/>
          </p:nvSpPr>
          <p:spPr>
            <a:xfrm>
              <a:off x="348724" y="4101927"/>
              <a:ext cx="383438"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50</a:t>
              </a:r>
            </a:p>
          </p:txBody>
        </p:sp>
        <p:sp>
          <p:nvSpPr>
            <p:cNvPr id="23" name="TextBox 22"/>
            <p:cNvSpPr txBox="1"/>
            <p:nvPr/>
          </p:nvSpPr>
          <p:spPr>
            <a:xfrm>
              <a:off x="348492" y="4533038"/>
              <a:ext cx="383438"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40</a:t>
              </a:r>
            </a:p>
          </p:txBody>
        </p:sp>
        <p:sp>
          <p:nvSpPr>
            <p:cNvPr id="24" name="TextBox 23"/>
            <p:cNvSpPr txBox="1"/>
            <p:nvPr/>
          </p:nvSpPr>
          <p:spPr>
            <a:xfrm>
              <a:off x="348724" y="5021839"/>
              <a:ext cx="383438"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30</a:t>
              </a:r>
            </a:p>
          </p:txBody>
        </p:sp>
        <p:sp>
          <p:nvSpPr>
            <p:cNvPr id="25" name="TextBox 24"/>
            <p:cNvSpPr txBox="1"/>
            <p:nvPr/>
          </p:nvSpPr>
          <p:spPr>
            <a:xfrm>
              <a:off x="348492" y="5452950"/>
              <a:ext cx="383438" cy="307777"/>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20</a:t>
              </a:r>
            </a:p>
          </p:txBody>
        </p:sp>
        <p:sp>
          <p:nvSpPr>
            <p:cNvPr id="26" name="TextBox 25"/>
            <p:cNvSpPr txBox="1"/>
            <p:nvPr/>
          </p:nvSpPr>
          <p:spPr>
            <a:xfrm>
              <a:off x="338889" y="5950004"/>
              <a:ext cx="308811" cy="307777"/>
            </a:xfrm>
            <a:prstGeom prst="rect">
              <a:avLst/>
            </a:prstGeom>
            <a:solidFill>
              <a:srgbClr val="FFFFFF"/>
            </a:solidFill>
          </p:spPr>
          <p:txBody>
            <a:bodyPr wrap="square"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10</a:t>
              </a:r>
            </a:p>
          </p:txBody>
        </p:sp>
        <p:sp>
          <p:nvSpPr>
            <p:cNvPr id="28" name="TextBox 27"/>
            <p:cNvSpPr txBox="1"/>
            <p:nvPr/>
          </p:nvSpPr>
          <p:spPr>
            <a:xfrm>
              <a:off x="351589" y="6369104"/>
              <a:ext cx="308811" cy="307777"/>
            </a:xfrm>
            <a:prstGeom prst="rect">
              <a:avLst/>
            </a:prstGeom>
            <a:solidFill>
              <a:srgbClr val="FFFFFF"/>
            </a:solidFill>
          </p:spPr>
          <p:txBody>
            <a:bodyPr wrap="square"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Century Gothic" panose="020B0502020202020204"/>
                  <a:ea typeface="+mn-ea"/>
                  <a:cs typeface="+mn-cs"/>
                </a:rPr>
                <a:t> 0</a:t>
              </a:r>
            </a:p>
          </p:txBody>
        </p:sp>
      </p:grpSp>
      <p:sp>
        <p:nvSpPr>
          <p:cNvPr id="30" name="Bent Arrow 29"/>
          <p:cNvSpPr/>
          <p:nvPr/>
        </p:nvSpPr>
        <p:spPr>
          <a:xfrm rot="10800000">
            <a:off x="6787409" y="2708885"/>
            <a:ext cx="438891" cy="489024"/>
          </a:xfrm>
          <a:prstGeom prst="ben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Bent Arrow 30"/>
          <p:cNvSpPr/>
          <p:nvPr/>
        </p:nvSpPr>
        <p:spPr>
          <a:xfrm rot="10800000">
            <a:off x="6787408" y="5699789"/>
            <a:ext cx="438891" cy="489024"/>
          </a:xfrm>
          <a:prstGeom prst="bent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5453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78" y="973668"/>
            <a:ext cx="9847338" cy="706964"/>
          </a:xfrm>
        </p:spPr>
        <p:txBody>
          <a:bodyPr/>
          <a:lstStyle/>
          <a:p>
            <a:r>
              <a:rPr lang="en-AU"/>
              <a:t>EMERGING AREAS OF TRANSMISSION</a:t>
            </a:r>
          </a:p>
        </p:txBody>
      </p:sp>
      <p:sp>
        <p:nvSpPr>
          <p:cNvPr id="8" name="Content Placeholder 2"/>
          <p:cNvSpPr txBox="1">
            <a:spLocks/>
          </p:cNvSpPr>
          <p:nvPr/>
        </p:nvSpPr>
        <p:spPr>
          <a:xfrm>
            <a:off x="580292" y="2788266"/>
            <a:ext cx="11611708" cy="39370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r>
              <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rPr>
              <a:t>In the last 3-4 years, clear picture emerging of local transmission of </a:t>
            </a:r>
            <a:r>
              <a:rPr kumimoji="0" lang="en-AU" sz="2000" b="0" i="0" u="none" strike="noStrike" kern="1200" cap="none" spc="0" normalizeH="0" baseline="0" noProof="0" err="1">
                <a:ln>
                  <a:noFill/>
                </a:ln>
                <a:solidFill>
                  <a:prstClr val="black"/>
                </a:solidFill>
                <a:effectLst/>
                <a:uLnTx/>
                <a:uFillTx/>
                <a:latin typeface="Century Gothic" panose="020B0502020202020204"/>
                <a:ea typeface="+mn-ea"/>
                <a:cs typeface="+mn-cs"/>
              </a:rPr>
              <a:t>Buruli</a:t>
            </a:r>
            <a:r>
              <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rPr>
              <a:t> ulcer </a:t>
            </a:r>
            <a:br>
              <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rPr>
            </a:br>
            <a:r>
              <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rPr>
              <a:t>in Greater Geelong</a:t>
            </a:r>
          </a:p>
          <a:p>
            <a:pPr marL="342900" marR="0" lvl="0" indent="-342900" algn="l" defTabSz="457200" rtl="0" eaLnBrk="1" fontAlgn="auto" latinLnBrk="0" hangingPunct="1">
              <a:lnSpc>
                <a:spcPct val="100000"/>
              </a:lnSpc>
              <a:spcBef>
                <a:spcPts val="1200"/>
              </a:spcBef>
              <a:spcAft>
                <a:spcPts val="0"/>
              </a:spcAft>
              <a:buClr>
                <a:srgbClr val="B31166"/>
              </a:buClr>
              <a:buSzPct val="80000"/>
              <a:buFont typeface="Wingdings 3" charset="2"/>
              <a:buChar char=""/>
              <a:tabLst/>
              <a:defRPr/>
            </a:pPr>
            <a:r>
              <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rPr>
              <a:t>Particularly Belmont and Highton; also Newtown, </a:t>
            </a:r>
            <a:r>
              <a:rPr kumimoji="0" lang="en-AU" sz="2000" b="0" i="0" u="none" strike="noStrike" kern="1200" cap="none" spc="0" normalizeH="0" baseline="0" noProof="0" err="1">
                <a:ln>
                  <a:noFill/>
                </a:ln>
                <a:solidFill>
                  <a:prstClr val="black"/>
                </a:solidFill>
                <a:effectLst/>
                <a:uLnTx/>
                <a:uFillTx/>
                <a:latin typeface="Century Gothic" panose="020B0502020202020204"/>
                <a:ea typeface="+mn-ea"/>
                <a:cs typeface="+mn-cs"/>
              </a:rPr>
              <a:t>Wandana</a:t>
            </a:r>
            <a:r>
              <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rPr>
              <a:t> Heights, Grovedale, Marshall</a:t>
            </a:r>
          </a:p>
          <a:p>
            <a:pPr marL="342900" marR="0" lvl="0" indent="-342900" algn="l" defTabSz="457200" rtl="0" eaLnBrk="1" fontAlgn="auto" latinLnBrk="0" hangingPunct="1">
              <a:lnSpc>
                <a:spcPct val="100000"/>
              </a:lnSpc>
              <a:spcBef>
                <a:spcPts val="1200"/>
              </a:spcBef>
              <a:spcAft>
                <a:spcPts val="0"/>
              </a:spcAft>
              <a:buClr>
                <a:srgbClr val="B31166"/>
              </a:buClr>
              <a:buSzPct val="80000"/>
              <a:buFont typeface="Wingdings 3" charset="2"/>
              <a:buChar char=""/>
              <a:tabLst/>
              <a:defRPr/>
            </a:pPr>
            <a:r>
              <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rPr>
              <a:t>Significant increase in case numbers compared with previous years</a:t>
            </a:r>
          </a:p>
          <a:p>
            <a:pPr marL="342900" marR="0" lvl="0" indent="-342900" algn="l" defTabSz="457200" rtl="0" eaLnBrk="1" fontAlgn="auto" latinLnBrk="0" hangingPunct="1">
              <a:lnSpc>
                <a:spcPct val="100000"/>
              </a:lnSpc>
              <a:spcBef>
                <a:spcPts val="1200"/>
              </a:spcBef>
              <a:spcAft>
                <a:spcPts val="0"/>
              </a:spcAft>
              <a:buClr>
                <a:srgbClr val="B31166"/>
              </a:buClr>
              <a:buSzPct val="80000"/>
              <a:buFont typeface="Wingdings 3" charset="2"/>
              <a:buChar char=""/>
              <a:tabLst/>
              <a:defRPr/>
            </a:pPr>
            <a:r>
              <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rPr>
              <a:t>Analysis of possum faeces from 2020-2022: positive </a:t>
            </a:r>
            <a:r>
              <a:rPr kumimoji="0" lang="en-AU" sz="2000" b="0" i="1" u="none" strike="noStrike" kern="1200" cap="none" spc="0" normalizeH="0" baseline="0" noProof="0">
                <a:ln>
                  <a:noFill/>
                </a:ln>
                <a:solidFill>
                  <a:prstClr val="black"/>
                </a:solidFill>
                <a:effectLst/>
                <a:uLnTx/>
                <a:uFillTx/>
                <a:latin typeface="Century Gothic" panose="020B0502020202020204"/>
                <a:ea typeface="+mn-ea"/>
                <a:cs typeface="+mn-cs"/>
              </a:rPr>
              <a:t>M. </a:t>
            </a:r>
            <a:r>
              <a:rPr kumimoji="0" lang="en-AU" sz="2000" b="0" i="1" u="none" strike="noStrike" kern="1200" cap="none" spc="0" normalizeH="0" baseline="0" noProof="0" err="1">
                <a:ln>
                  <a:noFill/>
                </a:ln>
                <a:solidFill>
                  <a:prstClr val="black"/>
                </a:solidFill>
                <a:effectLst/>
                <a:uLnTx/>
                <a:uFillTx/>
                <a:latin typeface="Century Gothic" panose="020B0502020202020204"/>
                <a:ea typeface="+mn-ea"/>
                <a:cs typeface="+mn-cs"/>
              </a:rPr>
              <a:t>ulcerans</a:t>
            </a:r>
            <a:r>
              <a:rPr kumimoji="0" lang="en-AU" sz="2000" b="0" i="1" u="none" strike="noStrike" kern="1200" cap="none" spc="0" normalizeH="0" baseline="0" noProof="0">
                <a:ln>
                  <a:noFill/>
                </a:ln>
                <a:solidFill>
                  <a:prstClr val="black"/>
                </a:solidFill>
                <a:effectLst/>
                <a:uLnTx/>
                <a:uFillTx/>
                <a:latin typeface="Century Gothic" panose="020B0502020202020204"/>
                <a:ea typeface="+mn-ea"/>
                <a:cs typeface="+mn-cs"/>
              </a:rPr>
              <a:t> </a:t>
            </a:r>
            <a:r>
              <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rPr>
              <a:t>samples in Belmont and Highton, in close proximity to case locations </a:t>
            </a:r>
          </a:p>
          <a:p>
            <a:pPr marL="342900" marR="0" lvl="0" indent="-342900" algn="l" defTabSz="457200" rtl="0" eaLnBrk="1" fontAlgn="auto" latinLnBrk="0" hangingPunct="1">
              <a:lnSpc>
                <a:spcPct val="100000"/>
              </a:lnSpc>
              <a:spcBef>
                <a:spcPts val="1200"/>
              </a:spcBef>
              <a:spcAft>
                <a:spcPts val="0"/>
              </a:spcAft>
              <a:buClr>
                <a:srgbClr val="B31166"/>
              </a:buClr>
              <a:buSzPct val="80000"/>
              <a:buFont typeface="Wingdings 3" charset="2"/>
              <a:buChar char=""/>
              <a:tabLst/>
              <a:defRPr/>
            </a:pPr>
            <a:r>
              <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rPr>
              <a:t>Numerous cases with no or minimal time spent in known endemic areas</a:t>
            </a:r>
          </a:p>
          <a:p>
            <a:pPr marL="0" marR="0" lvl="0" indent="0" algn="l" defTabSz="457200" rtl="0" eaLnBrk="1" fontAlgn="auto" latinLnBrk="0" hangingPunct="1">
              <a:lnSpc>
                <a:spcPct val="100000"/>
              </a:lnSpc>
              <a:spcBef>
                <a:spcPts val="2400"/>
              </a:spcBef>
              <a:spcAft>
                <a:spcPts val="0"/>
              </a:spcAft>
              <a:buClr>
                <a:srgbClr val="B31166"/>
              </a:buClr>
              <a:buSzPct val="80000"/>
              <a:buFont typeface="Wingdings 3" charset="2"/>
              <a:buNone/>
              <a:tabLst/>
              <a:defRPr/>
            </a:pPr>
            <a:r>
              <a:rPr kumimoji="0" lang="en-AU" sz="2000" b="1" i="0" u="none" strike="noStrike" kern="1200" cap="none" spc="0" normalizeH="0" baseline="0" noProof="0">
                <a:ln>
                  <a:noFill/>
                </a:ln>
                <a:solidFill>
                  <a:srgbClr val="830949"/>
                </a:solidFill>
                <a:effectLst/>
                <a:uLnTx/>
                <a:uFillTx/>
                <a:latin typeface="Century Gothic" panose="020B0502020202020204"/>
                <a:ea typeface="+mn-ea"/>
                <a:cs typeface="+mn-cs"/>
              </a:rPr>
              <a:t>          </a:t>
            </a:r>
            <a:r>
              <a:rPr kumimoji="0" lang="en-AU" sz="2000" b="1" i="0" u="sng" strike="noStrike" kern="1200" cap="none" spc="0" normalizeH="0" baseline="0" noProof="0">
                <a:ln>
                  <a:noFill/>
                </a:ln>
                <a:solidFill>
                  <a:srgbClr val="830949"/>
                </a:solidFill>
                <a:effectLst/>
                <a:uLnTx/>
                <a:uFillTx/>
                <a:latin typeface="Century Gothic" panose="020B0502020202020204"/>
                <a:ea typeface="+mn-ea"/>
                <a:cs typeface="+mn-cs"/>
                <a:hlinkClick r:id="rId3"/>
              </a:rPr>
              <a:t>https://www.health.vic.gov.au/health-advisories/buruli-ulcer-is-spreading</a:t>
            </a:r>
            <a:endParaRPr kumimoji="0" lang="en-AU" sz="2000" b="0" i="0" u="none" strike="noStrike" kern="1200" cap="none" spc="0" normalizeH="0" baseline="0" noProof="0">
              <a:ln>
                <a:noFill/>
              </a:ln>
              <a:solidFill>
                <a:prstClr val="black"/>
              </a:solidFill>
              <a:effectLst/>
              <a:uLnTx/>
              <a:uFillTx/>
              <a:latin typeface="Century Gothic" panose="020B0502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AU" sz="2000" b="0" i="1"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5780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EDDB-3DF3-A849-A830-968DDD6C35FA}"/>
              </a:ext>
            </a:extLst>
          </p:cNvPr>
          <p:cNvSpPr>
            <a:spLocks noGrp="1"/>
          </p:cNvSpPr>
          <p:nvPr>
            <p:ph type="title"/>
          </p:nvPr>
        </p:nvSpPr>
        <p:spPr>
          <a:xfrm>
            <a:off x="720000" y="540000"/>
            <a:ext cx="10672200" cy="515901"/>
          </a:xfrm>
        </p:spPr>
        <p:txBody>
          <a:bodyPr/>
          <a:lstStyle/>
          <a:p>
            <a:r>
              <a:rPr lang="en-US">
                <a:latin typeface="Raleway"/>
              </a:rPr>
              <a:t>Acknowledgement of Countries  </a:t>
            </a:r>
            <a:endParaRPr lang="en-US"/>
          </a:p>
        </p:txBody>
      </p:sp>
      <p:sp>
        <p:nvSpPr>
          <p:cNvPr id="3" name="Content Placeholder 2">
            <a:extLst>
              <a:ext uri="{FF2B5EF4-FFF2-40B4-BE49-F238E27FC236}">
                <a16:creationId xmlns:a16="http://schemas.microsoft.com/office/drawing/2014/main" id="{F5147A43-71AC-DF46-A813-6D35533E2AFF}"/>
              </a:ext>
            </a:extLst>
          </p:cNvPr>
          <p:cNvSpPr>
            <a:spLocks noGrp="1"/>
          </p:cNvSpPr>
          <p:nvPr>
            <p:ph idx="13"/>
          </p:nvPr>
        </p:nvSpPr>
        <p:spPr>
          <a:xfrm>
            <a:off x="4097130" y="1314245"/>
            <a:ext cx="7787932" cy="4500000"/>
          </a:xfrm>
        </p:spPr>
        <p:txBody>
          <a:bodyPr vert="horz" lIns="0" tIns="36000" rIns="0" bIns="36000" rtlCol="0" anchor="t">
            <a:normAutofit fontScale="55000" lnSpcReduction="20000"/>
          </a:bodyPr>
          <a:lstStyle/>
          <a:p>
            <a:pPr marL="0" indent="0">
              <a:lnSpc>
                <a:spcPct val="160000"/>
              </a:lnSpc>
              <a:buNone/>
            </a:pPr>
            <a:r>
              <a:rPr lang="en-AU" sz="2900" b="1">
                <a:solidFill>
                  <a:schemeClr val="accent1">
                    <a:lumMod val="50000"/>
                  </a:schemeClr>
                </a:solidFill>
                <a:latin typeface="Raleway"/>
              </a:rPr>
              <a:t>I’d like to begin by acknowledging the Traditional Owners and custodians of the lands and waterways from which we are all zooming in from today. </a:t>
            </a:r>
            <a:endParaRPr lang="en-AU" sz="2900" b="1">
              <a:solidFill>
                <a:schemeClr val="accent1">
                  <a:lumMod val="50000"/>
                </a:schemeClr>
              </a:solidFill>
            </a:endParaRPr>
          </a:p>
          <a:p>
            <a:pPr>
              <a:lnSpc>
                <a:spcPct val="160000"/>
              </a:lnSpc>
              <a:buFont typeface="Arial"/>
              <a:buChar char="•"/>
            </a:pPr>
            <a:r>
              <a:rPr lang="en-AU" sz="2200" b="1">
                <a:solidFill>
                  <a:srgbClr val="003D64"/>
                </a:solidFill>
                <a:latin typeface="Raleway"/>
              </a:rPr>
              <a:t>the </a:t>
            </a:r>
            <a:r>
              <a:rPr lang="en-AU" sz="2200" b="1" err="1">
                <a:solidFill>
                  <a:srgbClr val="003D64"/>
                </a:solidFill>
                <a:latin typeface="Raleway"/>
              </a:rPr>
              <a:t>Wadda</a:t>
            </a:r>
            <a:r>
              <a:rPr lang="en-AU" sz="2200" b="1">
                <a:solidFill>
                  <a:srgbClr val="003D64"/>
                </a:solidFill>
                <a:latin typeface="Raleway"/>
              </a:rPr>
              <a:t> Wurrung, </a:t>
            </a:r>
            <a:r>
              <a:rPr lang="en-AU" sz="2200" b="1" err="1">
                <a:solidFill>
                  <a:srgbClr val="003D64"/>
                </a:solidFill>
                <a:latin typeface="Raleway"/>
              </a:rPr>
              <a:t>Gulidjan</a:t>
            </a:r>
            <a:r>
              <a:rPr lang="en-AU" sz="2200" b="1">
                <a:solidFill>
                  <a:srgbClr val="003D64"/>
                </a:solidFill>
                <a:latin typeface="Raleway"/>
              </a:rPr>
              <a:t>, </a:t>
            </a:r>
            <a:r>
              <a:rPr lang="en-AU" sz="2200" b="1" err="1">
                <a:solidFill>
                  <a:srgbClr val="003D64"/>
                </a:solidFill>
                <a:latin typeface="Raleway"/>
              </a:rPr>
              <a:t>Gadubanud</a:t>
            </a:r>
            <a:r>
              <a:rPr lang="en-AU" sz="2200" b="1">
                <a:solidFill>
                  <a:srgbClr val="003D64"/>
                </a:solidFill>
                <a:latin typeface="Raleway"/>
              </a:rPr>
              <a:t>, </a:t>
            </a:r>
            <a:r>
              <a:rPr lang="en-AU" sz="2200" b="1" err="1">
                <a:solidFill>
                  <a:srgbClr val="003D64"/>
                </a:solidFill>
                <a:latin typeface="Raleway"/>
              </a:rPr>
              <a:t>Keeray</a:t>
            </a:r>
            <a:r>
              <a:rPr lang="en-AU" sz="2200" b="1">
                <a:solidFill>
                  <a:srgbClr val="003D64"/>
                </a:solidFill>
                <a:latin typeface="Raleway"/>
              </a:rPr>
              <a:t> Wurrung, Peek Wurrung, </a:t>
            </a:r>
            <a:r>
              <a:rPr lang="en-AU" sz="2200" b="1" err="1">
                <a:solidFill>
                  <a:srgbClr val="003D64"/>
                </a:solidFill>
                <a:latin typeface="Raleway"/>
              </a:rPr>
              <a:t>Gunditjmara</a:t>
            </a:r>
            <a:r>
              <a:rPr lang="en-AU" sz="2200" b="1">
                <a:solidFill>
                  <a:srgbClr val="003D64"/>
                </a:solidFill>
                <a:latin typeface="Raleway"/>
              </a:rPr>
              <a:t>, </a:t>
            </a:r>
            <a:r>
              <a:rPr lang="en-AU" sz="2200" b="1" err="1">
                <a:solidFill>
                  <a:srgbClr val="003D64"/>
                </a:solidFill>
                <a:latin typeface="Raleway"/>
              </a:rPr>
              <a:t>Djab</a:t>
            </a:r>
            <a:r>
              <a:rPr lang="en-AU" sz="2200" b="1">
                <a:solidFill>
                  <a:srgbClr val="003D64"/>
                </a:solidFill>
                <a:latin typeface="Raleway"/>
              </a:rPr>
              <a:t> Wurrung, </a:t>
            </a:r>
            <a:r>
              <a:rPr lang="en-AU" sz="2200" b="1" err="1">
                <a:solidFill>
                  <a:srgbClr val="003D64"/>
                </a:solidFill>
                <a:latin typeface="Raleway"/>
              </a:rPr>
              <a:t>Wotjobaluk</a:t>
            </a:r>
            <a:r>
              <a:rPr lang="en-AU" sz="2200" b="1">
                <a:solidFill>
                  <a:srgbClr val="003D64"/>
                </a:solidFill>
                <a:latin typeface="Raleway"/>
              </a:rPr>
              <a:t>, </a:t>
            </a:r>
            <a:r>
              <a:rPr lang="en-AU" sz="2200" b="1" err="1">
                <a:solidFill>
                  <a:srgbClr val="003D64"/>
                </a:solidFill>
                <a:latin typeface="Raleway"/>
              </a:rPr>
              <a:t>Dja</a:t>
            </a:r>
            <a:r>
              <a:rPr lang="en-AU" sz="2200" b="1">
                <a:solidFill>
                  <a:srgbClr val="003D64"/>
                </a:solidFill>
                <a:latin typeface="Raleway"/>
              </a:rPr>
              <a:t> </a:t>
            </a:r>
            <a:r>
              <a:rPr lang="en-AU" sz="2200" b="1" err="1">
                <a:solidFill>
                  <a:srgbClr val="003D64"/>
                </a:solidFill>
                <a:latin typeface="Raleway"/>
              </a:rPr>
              <a:t>Dja</a:t>
            </a:r>
            <a:r>
              <a:rPr lang="en-AU" sz="2200" b="1">
                <a:solidFill>
                  <a:srgbClr val="003D64"/>
                </a:solidFill>
                <a:latin typeface="Raleway"/>
              </a:rPr>
              <a:t> Wurrung, </a:t>
            </a:r>
            <a:r>
              <a:rPr lang="en-AU" sz="2200" b="1" err="1">
                <a:solidFill>
                  <a:srgbClr val="003D64"/>
                </a:solidFill>
                <a:latin typeface="Raleway"/>
              </a:rPr>
              <a:t>Jadawadjarli</a:t>
            </a:r>
            <a:r>
              <a:rPr lang="en-AU" sz="2200" b="1">
                <a:solidFill>
                  <a:srgbClr val="003D64"/>
                </a:solidFill>
                <a:latin typeface="Raleway"/>
              </a:rPr>
              <a:t>, </a:t>
            </a:r>
            <a:r>
              <a:rPr lang="en-AU" sz="2200" b="1" err="1">
                <a:solidFill>
                  <a:srgbClr val="003D64"/>
                </a:solidFill>
                <a:latin typeface="Raleway"/>
              </a:rPr>
              <a:t>Wergaia</a:t>
            </a:r>
            <a:r>
              <a:rPr lang="en-AU" sz="2200" b="1">
                <a:solidFill>
                  <a:srgbClr val="003D64"/>
                </a:solidFill>
                <a:latin typeface="Raleway"/>
              </a:rPr>
              <a:t>, </a:t>
            </a:r>
            <a:r>
              <a:rPr lang="en-AU" sz="2200" b="1" err="1">
                <a:solidFill>
                  <a:srgbClr val="003D64"/>
                </a:solidFill>
                <a:latin typeface="Raleway"/>
              </a:rPr>
              <a:t>Jaadwa</a:t>
            </a:r>
            <a:r>
              <a:rPr lang="en-AU" sz="2200" b="1">
                <a:solidFill>
                  <a:srgbClr val="003D64"/>
                </a:solidFill>
                <a:latin typeface="Raleway"/>
              </a:rPr>
              <a:t> and </a:t>
            </a:r>
            <a:r>
              <a:rPr lang="en-AU" sz="2200" b="1" err="1">
                <a:solidFill>
                  <a:srgbClr val="003D64"/>
                </a:solidFill>
                <a:latin typeface="Raleway"/>
              </a:rPr>
              <a:t>Jupagalk</a:t>
            </a:r>
            <a:r>
              <a:rPr lang="en-AU" sz="2200" b="1">
                <a:solidFill>
                  <a:srgbClr val="003D64"/>
                </a:solidFill>
                <a:latin typeface="Raleway"/>
              </a:rPr>
              <a:t> peoples</a:t>
            </a:r>
          </a:p>
          <a:p>
            <a:pPr marL="0" indent="0">
              <a:lnSpc>
                <a:spcPct val="160000"/>
              </a:lnSpc>
              <a:buNone/>
            </a:pPr>
            <a:r>
              <a:rPr lang="en-AU" sz="2900" b="1">
                <a:solidFill>
                  <a:schemeClr val="accent1">
                    <a:lumMod val="50000"/>
                  </a:schemeClr>
                </a:solidFill>
                <a:latin typeface="Raleway"/>
              </a:rPr>
              <a:t>We recognise their diversity, resilience, and the ongoing place that First Peoples hold in our communities. </a:t>
            </a:r>
            <a:endParaRPr lang="en-AU" sz="2900" b="1">
              <a:solidFill>
                <a:schemeClr val="accent1">
                  <a:lumMod val="50000"/>
                </a:schemeClr>
              </a:solidFill>
            </a:endParaRPr>
          </a:p>
          <a:p>
            <a:pPr marL="0" indent="0">
              <a:lnSpc>
                <a:spcPct val="160000"/>
              </a:lnSpc>
              <a:buNone/>
            </a:pPr>
            <a:r>
              <a:rPr lang="en-AU" sz="2900" b="1">
                <a:solidFill>
                  <a:schemeClr val="accent1">
                    <a:lumMod val="50000"/>
                  </a:schemeClr>
                </a:solidFill>
                <a:latin typeface="Raleway"/>
              </a:rPr>
              <a:t>We pay our respects to the Elders, both past and present and commit to working together in the spirit of mutual understanding, respect and reconciliation. </a:t>
            </a:r>
            <a:endParaRPr lang="en-AU" sz="2900" b="1">
              <a:solidFill>
                <a:schemeClr val="accent1">
                  <a:lumMod val="50000"/>
                </a:schemeClr>
              </a:solidFill>
            </a:endParaRPr>
          </a:p>
          <a:p>
            <a:pPr marL="0" indent="0">
              <a:lnSpc>
                <a:spcPct val="160000"/>
              </a:lnSpc>
              <a:buNone/>
            </a:pPr>
            <a:r>
              <a:rPr lang="en-AU" sz="2900" b="1">
                <a:solidFill>
                  <a:srgbClr val="003D64"/>
                </a:solidFill>
                <a:latin typeface="Raleway"/>
              </a:rPr>
              <a:t>We support self-determination for First Nations Peoples and organisations and will work together on Closing the Gap.</a:t>
            </a:r>
            <a:endParaRPr lang="en-AU" b="1">
              <a:solidFill>
                <a:srgbClr val="003D64"/>
              </a:solidFill>
            </a:endParaRPr>
          </a:p>
          <a:p>
            <a:pPr marL="0" indent="0">
              <a:lnSpc>
                <a:spcPct val="160000"/>
              </a:lnSpc>
              <a:buNone/>
            </a:pPr>
            <a:endParaRPr lang="en-AU" sz="2900" b="1">
              <a:solidFill>
                <a:schemeClr val="accent1">
                  <a:lumMod val="50000"/>
                </a:schemeClr>
              </a:solidFill>
              <a:latin typeface="Raleway"/>
            </a:endParaRPr>
          </a:p>
        </p:txBody>
      </p:sp>
      <p:pic>
        <p:nvPicPr>
          <p:cNvPr id="5" name="Picture 4" descr="Background pattern&#10;&#10;Description automatically generated with low confidence">
            <a:extLst>
              <a:ext uri="{FF2B5EF4-FFF2-40B4-BE49-F238E27FC236}">
                <a16:creationId xmlns:a16="http://schemas.microsoft.com/office/drawing/2014/main" id="{E96F2173-D3A0-4A19-9ED7-1A712052E8F6}"/>
              </a:ext>
            </a:extLst>
          </p:cNvPr>
          <p:cNvPicPr>
            <a:picLocks noChangeAspect="1"/>
          </p:cNvPicPr>
          <p:nvPr/>
        </p:nvPicPr>
        <p:blipFill>
          <a:blip r:embed="rId3"/>
          <a:stretch>
            <a:fillRect/>
          </a:stretch>
        </p:blipFill>
        <p:spPr>
          <a:xfrm>
            <a:off x="306938" y="1675132"/>
            <a:ext cx="3516125" cy="3079749"/>
          </a:xfrm>
          <a:prstGeom prst="rect">
            <a:avLst/>
          </a:prstGeom>
        </p:spPr>
      </p:pic>
      <p:pic>
        <p:nvPicPr>
          <p:cNvPr id="4" name="Picture 6">
            <a:extLst>
              <a:ext uri="{FF2B5EF4-FFF2-40B4-BE49-F238E27FC236}">
                <a16:creationId xmlns:a16="http://schemas.microsoft.com/office/drawing/2014/main" id="{479D80F5-493D-462F-AEB0-84FCB4885697}"/>
              </a:ext>
            </a:extLst>
          </p:cNvPr>
          <p:cNvPicPr>
            <a:picLocks noChangeAspect="1"/>
          </p:cNvPicPr>
          <p:nvPr/>
        </p:nvPicPr>
        <p:blipFill rotWithShape="1">
          <a:blip r:embed="rId4"/>
          <a:srcRect r="1188"/>
          <a:stretch/>
        </p:blipFill>
        <p:spPr>
          <a:xfrm>
            <a:off x="246814" y="4957762"/>
            <a:ext cx="946372" cy="1093187"/>
          </a:xfrm>
          <a:prstGeom prst="rect">
            <a:avLst/>
          </a:prstGeom>
        </p:spPr>
      </p:pic>
      <p:sp>
        <p:nvSpPr>
          <p:cNvPr id="8" name="Rectangle 7">
            <a:extLst>
              <a:ext uri="{FF2B5EF4-FFF2-40B4-BE49-F238E27FC236}">
                <a16:creationId xmlns:a16="http://schemas.microsoft.com/office/drawing/2014/main" id="{A1581579-9783-4B92-8C4A-F235996F72DF}"/>
              </a:ext>
            </a:extLst>
          </p:cNvPr>
          <p:cNvSpPr/>
          <p:nvPr/>
        </p:nvSpPr>
        <p:spPr>
          <a:xfrm>
            <a:off x="1271048" y="5032220"/>
            <a:ext cx="2552016" cy="1018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Raleway" panose="020B0503030101060003" pitchFamily="34" charset="77"/>
                <a:ea typeface="+mn-ea"/>
                <a:cs typeface="+mn-cs"/>
              </a:rPr>
              <a:t>Ask the question. Do you identify as Aboriginal or Torres Strait Islander?</a:t>
            </a:r>
          </a:p>
        </p:txBody>
      </p:sp>
      <p:pic>
        <p:nvPicPr>
          <p:cNvPr id="7" name="Picture 6" descr="A drawing of a face&#10;&#10;Description automatically generated">
            <a:extLst>
              <a:ext uri="{FF2B5EF4-FFF2-40B4-BE49-F238E27FC236}">
                <a16:creationId xmlns:a16="http://schemas.microsoft.com/office/drawing/2014/main" id="{67871AB1-D703-570C-B562-F069EDD98033}"/>
              </a:ext>
            </a:extLst>
          </p:cNvPr>
          <p:cNvPicPr>
            <a:picLocks noChangeAspect="1"/>
          </p:cNvPicPr>
          <p:nvPr/>
        </p:nvPicPr>
        <p:blipFill>
          <a:blip r:embed="rId5"/>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36490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78" y="973668"/>
            <a:ext cx="9847338" cy="706964"/>
          </a:xfrm>
        </p:spPr>
        <p:txBody>
          <a:bodyPr/>
          <a:lstStyle/>
          <a:p>
            <a:r>
              <a:rPr lang="en-AU"/>
              <a:t>KEY MESSAGES</a:t>
            </a:r>
          </a:p>
        </p:txBody>
      </p:sp>
      <p:sp>
        <p:nvSpPr>
          <p:cNvPr id="3" name="Content Placeholder 2"/>
          <p:cNvSpPr>
            <a:spLocks noGrp="1"/>
          </p:cNvSpPr>
          <p:nvPr>
            <p:ph idx="1"/>
          </p:nvPr>
        </p:nvSpPr>
        <p:spPr>
          <a:xfrm>
            <a:off x="632589" y="2549033"/>
            <a:ext cx="11026011" cy="4209985"/>
          </a:xfrm>
        </p:spPr>
        <p:txBody>
          <a:bodyPr>
            <a:normAutofit/>
          </a:bodyPr>
          <a:lstStyle/>
          <a:p>
            <a:r>
              <a:rPr lang="en-AU" sz="2000">
                <a:solidFill>
                  <a:schemeClr val="tx1"/>
                </a:solidFill>
              </a:rPr>
              <a:t>Epidemiology of </a:t>
            </a:r>
            <a:r>
              <a:rPr lang="en-AU" sz="2000" err="1">
                <a:solidFill>
                  <a:schemeClr val="tx1"/>
                </a:solidFill>
              </a:rPr>
              <a:t>Buruli</a:t>
            </a:r>
            <a:r>
              <a:rPr lang="en-AU" sz="2000">
                <a:solidFill>
                  <a:schemeClr val="tx1"/>
                </a:solidFill>
              </a:rPr>
              <a:t> ulcer continues to evolve in Victoria</a:t>
            </a:r>
          </a:p>
          <a:p>
            <a:pPr>
              <a:spcBef>
                <a:spcPts val="1600"/>
              </a:spcBef>
            </a:pPr>
            <a:r>
              <a:rPr lang="en-AU" sz="2000">
                <a:solidFill>
                  <a:schemeClr val="tx1"/>
                </a:solidFill>
              </a:rPr>
              <a:t>Consider as a diagnosis for anyone in Barwon South West region with a clinically compatible illness </a:t>
            </a:r>
          </a:p>
          <a:p>
            <a:pPr>
              <a:spcBef>
                <a:spcPts val="1600"/>
              </a:spcBef>
            </a:pPr>
            <a:r>
              <a:rPr lang="en-AU" sz="2000">
                <a:solidFill>
                  <a:schemeClr val="tx1"/>
                </a:solidFill>
              </a:rPr>
              <a:t>Key emerging area of transmission: 3216 postcode (particularly Belmont and Highton)</a:t>
            </a:r>
          </a:p>
          <a:p>
            <a:pPr>
              <a:spcBef>
                <a:spcPts val="1600"/>
              </a:spcBef>
            </a:pPr>
            <a:r>
              <a:rPr lang="en-AU" sz="2000">
                <a:solidFill>
                  <a:schemeClr val="tx1"/>
                </a:solidFill>
              </a:rPr>
              <a:t>Important to consider more broadly in Greater Geelong, in addition to known endemic areas on Bellarine Peninsula and Surf Coast</a:t>
            </a:r>
          </a:p>
          <a:p>
            <a:pPr>
              <a:spcBef>
                <a:spcPts val="1600"/>
              </a:spcBef>
            </a:pPr>
            <a:r>
              <a:rPr lang="en-AU" sz="2000">
                <a:solidFill>
                  <a:schemeClr val="tx1"/>
                </a:solidFill>
              </a:rPr>
              <a:t>Thanks to GP specialist colleagues for assisting Public Health Unit with surveillance data for </a:t>
            </a:r>
            <a:r>
              <a:rPr lang="en-AU" sz="2000" err="1">
                <a:solidFill>
                  <a:schemeClr val="tx1"/>
                </a:solidFill>
              </a:rPr>
              <a:t>Buruli</a:t>
            </a:r>
            <a:r>
              <a:rPr lang="en-AU" sz="2000">
                <a:solidFill>
                  <a:schemeClr val="tx1"/>
                </a:solidFill>
              </a:rPr>
              <a:t> ulcer cases in our region – helps to understand patterns of spread</a:t>
            </a:r>
          </a:p>
          <a:p>
            <a:pPr marL="0" indent="0">
              <a:spcBef>
                <a:spcPts val="600"/>
              </a:spcBef>
              <a:buNone/>
            </a:pPr>
            <a:endParaRPr lang="en-AU" sz="2200" b="1">
              <a:hlinkClick r:id="rId3"/>
            </a:endParaRPr>
          </a:p>
          <a:p>
            <a:pPr marL="0" indent="0">
              <a:spcBef>
                <a:spcPts val="600"/>
              </a:spcBef>
              <a:buNone/>
            </a:pPr>
            <a:r>
              <a:rPr lang="en-AU" sz="2200" b="1">
                <a:solidFill>
                  <a:srgbClr val="830949"/>
                </a:solidFill>
              </a:rPr>
              <a:t>   </a:t>
            </a:r>
            <a:endParaRPr lang="en-AU" sz="2200" b="1" u="sng">
              <a:solidFill>
                <a:srgbClr val="830949"/>
              </a:solidFill>
            </a:endParaRPr>
          </a:p>
        </p:txBody>
      </p:sp>
    </p:spTree>
    <p:extLst>
      <p:ext uri="{BB962C8B-B14F-4D97-AF65-F5344CB8AC3E}">
        <p14:creationId xmlns:p14="http://schemas.microsoft.com/office/powerpoint/2010/main" val="1476735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THANK YOU!</a:t>
            </a:r>
          </a:p>
        </p:txBody>
      </p:sp>
      <p:sp>
        <p:nvSpPr>
          <p:cNvPr id="4" name="Content Placeholder 3"/>
          <p:cNvSpPr>
            <a:spLocks noGrp="1"/>
          </p:cNvSpPr>
          <p:nvPr>
            <p:ph idx="1"/>
          </p:nvPr>
        </p:nvSpPr>
        <p:spPr>
          <a:xfrm>
            <a:off x="1337834" y="3441700"/>
            <a:ext cx="8825659" cy="3416300"/>
          </a:xfrm>
        </p:spPr>
        <p:txBody>
          <a:bodyPr/>
          <a:lstStyle/>
          <a:p>
            <a:pPr marL="0" indent="0" algn="ctr">
              <a:buNone/>
            </a:pPr>
            <a:r>
              <a:rPr lang="en-AU" sz="7200" b="1"/>
              <a:t>Questions?</a:t>
            </a:r>
            <a:endParaRPr lang="en-AU" b="1"/>
          </a:p>
        </p:txBody>
      </p:sp>
    </p:spTree>
    <p:extLst>
      <p:ext uri="{BB962C8B-B14F-4D97-AF65-F5344CB8AC3E}">
        <p14:creationId xmlns:p14="http://schemas.microsoft.com/office/powerpoint/2010/main" val="3284364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Approach to </a:t>
            </a:r>
            <a:br>
              <a:rPr lang="en-US"/>
            </a:br>
            <a:r>
              <a:rPr lang="en-US"/>
              <a:t>Mycobacterium </a:t>
            </a:r>
            <a:r>
              <a:rPr lang="en-US" err="1"/>
              <a:t>Ulcerans</a:t>
            </a:r>
            <a:r>
              <a:rPr lang="en-US"/>
              <a:t> </a:t>
            </a:r>
          </a:p>
        </p:txBody>
      </p:sp>
      <p:sp>
        <p:nvSpPr>
          <p:cNvPr id="3" name="Subtitle 2"/>
          <p:cNvSpPr>
            <a:spLocks noGrp="1"/>
          </p:cNvSpPr>
          <p:nvPr>
            <p:ph type="subTitle" idx="1"/>
          </p:nvPr>
        </p:nvSpPr>
        <p:spPr>
          <a:xfrm>
            <a:off x="914400" y="3852572"/>
            <a:ext cx="7528477" cy="973265"/>
          </a:xfrm>
        </p:spPr>
        <p:txBody>
          <a:bodyPr>
            <a:normAutofit fontScale="62500" lnSpcReduction="20000"/>
          </a:bodyPr>
          <a:lstStyle/>
          <a:p>
            <a:r>
              <a:rPr lang="en-US"/>
              <a:t>Jess O’Keeffe </a:t>
            </a:r>
          </a:p>
          <a:p>
            <a:r>
              <a:rPr lang="en-US"/>
              <a:t>Infectious Diseases Registrar </a:t>
            </a:r>
          </a:p>
          <a:p>
            <a:r>
              <a:rPr lang="en-US"/>
              <a:t>University Hospital Geelong </a:t>
            </a:r>
          </a:p>
        </p:txBody>
      </p:sp>
    </p:spTree>
    <p:extLst>
      <p:ext uri="{BB962C8B-B14F-4D97-AF65-F5344CB8AC3E}">
        <p14:creationId xmlns:p14="http://schemas.microsoft.com/office/powerpoint/2010/main" val="3434534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Diagnosis</a:t>
            </a:r>
            <a:endParaRPr lang="en-AU"/>
          </a:p>
        </p:txBody>
      </p:sp>
      <p:sp>
        <p:nvSpPr>
          <p:cNvPr id="3" name="Content Placeholder 2"/>
          <p:cNvSpPr>
            <a:spLocks noGrp="1"/>
          </p:cNvSpPr>
          <p:nvPr>
            <p:ph idx="1"/>
          </p:nvPr>
        </p:nvSpPr>
        <p:spPr>
          <a:xfrm>
            <a:off x="609601" y="1812323"/>
            <a:ext cx="5375563" cy="4030347"/>
          </a:xfrm>
        </p:spPr>
        <p:txBody>
          <a:bodyPr>
            <a:normAutofit fontScale="85000" lnSpcReduction="10000"/>
          </a:bodyPr>
          <a:lstStyle/>
          <a:p>
            <a:r>
              <a:rPr lang="en-US" sz="3200" i="1"/>
              <a:t>M. </a:t>
            </a:r>
            <a:r>
              <a:rPr lang="en-US" sz="3200" i="1" err="1"/>
              <a:t>ulcerans</a:t>
            </a:r>
            <a:r>
              <a:rPr lang="en-US" sz="3200" i="1"/>
              <a:t> </a:t>
            </a:r>
            <a:r>
              <a:rPr lang="en-US" sz="3200"/>
              <a:t>PCR (approaches 100% specificity and sensitivity) </a:t>
            </a:r>
          </a:p>
          <a:p>
            <a:pPr lvl="1"/>
            <a:r>
              <a:rPr lang="en-US" sz="2667"/>
              <a:t>PCR can essential detect a single bacterium</a:t>
            </a:r>
            <a:endParaRPr lang="en-US" sz="3200"/>
          </a:p>
          <a:p>
            <a:r>
              <a:rPr lang="en-US" sz="3200"/>
              <a:t>Testing can be performed on swab, aspirate or tissue</a:t>
            </a:r>
          </a:p>
          <a:p>
            <a:r>
              <a:rPr lang="en-US" sz="3200"/>
              <a:t>Culture</a:t>
            </a:r>
          </a:p>
          <a:p>
            <a:pPr lvl="1"/>
            <a:r>
              <a:rPr lang="en-US" sz="2489"/>
              <a:t>Smear positive for acid-fast bacilli</a:t>
            </a:r>
          </a:p>
          <a:p>
            <a:pPr lvl="1"/>
            <a:r>
              <a:rPr lang="en-US" sz="2489"/>
              <a:t>Slow growing, can take months to identify </a:t>
            </a:r>
          </a:p>
          <a:p>
            <a:endParaRPr lang="en-AU"/>
          </a:p>
        </p:txBody>
      </p:sp>
      <p:sp>
        <p:nvSpPr>
          <p:cNvPr id="4" name="TextBox 3">
            <a:extLst>
              <a:ext uri="{FF2B5EF4-FFF2-40B4-BE49-F238E27FC236}">
                <a16:creationId xmlns:a16="http://schemas.microsoft.com/office/drawing/2014/main" id="{B57DB1A2-9BD4-407A-ED31-0AC11972846F}"/>
              </a:ext>
            </a:extLst>
          </p:cNvPr>
          <p:cNvSpPr txBox="1"/>
          <p:nvPr/>
        </p:nvSpPr>
        <p:spPr>
          <a:xfrm>
            <a:off x="6720284" y="3150450"/>
            <a:ext cx="4019929" cy="2500172"/>
          </a:xfrm>
          <a:prstGeom prst="rect">
            <a:avLst/>
          </a:prstGeom>
          <a:noFill/>
          <a:ln>
            <a:solidFill>
              <a:srgbClr val="94004B"/>
            </a:solidFill>
          </a:ln>
        </p:spPr>
        <p:txBody>
          <a:bodyPr wrap="square" rtlCol="0">
            <a:spAutoFit/>
          </a:bodyPr>
          <a:lstStyle/>
          <a:p>
            <a:pPr defTabSz="609585"/>
            <a:r>
              <a:rPr lang="en-US" sz="1956">
                <a:solidFill>
                  <a:srgbClr val="000000"/>
                </a:solidFill>
                <a:latin typeface="Calibri"/>
              </a:rPr>
              <a:t>Pitfalls of testing </a:t>
            </a:r>
          </a:p>
          <a:p>
            <a:pPr marL="507974" indent="-507974" defTabSz="609585">
              <a:buFont typeface="Wingdings" pitchFamily="2" charset="2"/>
              <a:buChar char="q"/>
            </a:pPr>
            <a:r>
              <a:rPr lang="en-US" sz="1956">
                <a:solidFill>
                  <a:srgbClr val="000000"/>
                </a:solidFill>
                <a:latin typeface="Calibri"/>
              </a:rPr>
              <a:t>Swabbing non-ulcerative lesions</a:t>
            </a:r>
          </a:p>
          <a:p>
            <a:pPr marL="507974" indent="-507974" defTabSz="609585">
              <a:buFont typeface="Wingdings" pitchFamily="2" charset="2"/>
              <a:buChar char="q"/>
            </a:pPr>
            <a:r>
              <a:rPr lang="en-US" sz="1956">
                <a:solidFill>
                  <a:srgbClr val="000000"/>
                </a:solidFill>
                <a:latin typeface="Calibri"/>
              </a:rPr>
              <a:t>Paediatric population </a:t>
            </a:r>
          </a:p>
          <a:p>
            <a:pPr marL="507974" indent="-507974" defTabSz="609585">
              <a:buFont typeface="Wingdings" pitchFamily="2" charset="2"/>
              <a:buChar char="q"/>
            </a:pPr>
            <a:r>
              <a:rPr lang="en-US" sz="1956">
                <a:solidFill>
                  <a:srgbClr val="000000"/>
                </a:solidFill>
                <a:latin typeface="Calibri"/>
              </a:rPr>
              <a:t>Failure to swab the entire undermined edge of the lesion and ensure clinical material is present on the swab</a:t>
            </a:r>
          </a:p>
          <a:p>
            <a:pPr marL="507974" indent="-507974" defTabSz="609585">
              <a:buFont typeface="Wingdings" pitchFamily="2" charset="2"/>
              <a:buChar char="q"/>
            </a:pPr>
            <a:r>
              <a:rPr lang="en-US" sz="1956">
                <a:solidFill>
                  <a:srgbClr val="000000"/>
                </a:solidFill>
                <a:latin typeface="Calibri"/>
              </a:rPr>
              <a:t>Sending a single swab only  </a:t>
            </a:r>
          </a:p>
        </p:txBody>
      </p:sp>
      <p:sp>
        <p:nvSpPr>
          <p:cNvPr id="5" name="TextBox 4">
            <a:extLst>
              <a:ext uri="{FF2B5EF4-FFF2-40B4-BE49-F238E27FC236}">
                <a16:creationId xmlns:a16="http://schemas.microsoft.com/office/drawing/2014/main" id="{C330ED3E-E3A2-E730-EA7B-B078B0FF7FDC}"/>
              </a:ext>
            </a:extLst>
          </p:cNvPr>
          <p:cNvSpPr txBox="1"/>
          <p:nvPr/>
        </p:nvSpPr>
        <p:spPr>
          <a:xfrm>
            <a:off x="4752655" y="6228951"/>
            <a:ext cx="7270044" cy="461665"/>
          </a:xfrm>
          <a:prstGeom prst="rect">
            <a:avLst/>
          </a:prstGeom>
          <a:noFill/>
        </p:spPr>
        <p:txBody>
          <a:bodyPr wrap="square" rtlCol="0">
            <a:spAutoFit/>
          </a:bodyPr>
          <a:lstStyle/>
          <a:p>
            <a:pPr defTabSz="609585"/>
            <a:r>
              <a:rPr lang="en-GB" sz="800">
                <a:solidFill>
                  <a:srgbClr val="000000"/>
                </a:solidFill>
                <a:latin typeface="Calibri" panose="020F0502020204030204" pitchFamily="34" charset="0"/>
                <a:ea typeface="Calibri" panose="020F0502020204030204" pitchFamily="34" charset="0"/>
              </a:rPr>
              <a:t>Ross B C, Marino L, </a:t>
            </a:r>
            <a:r>
              <a:rPr lang="en-GB" sz="800" err="1">
                <a:solidFill>
                  <a:srgbClr val="000000"/>
                </a:solidFill>
                <a:latin typeface="Calibri" panose="020F0502020204030204" pitchFamily="34" charset="0"/>
                <a:ea typeface="Calibri" panose="020F0502020204030204" pitchFamily="34" charset="0"/>
              </a:rPr>
              <a:t>Oppedisano</a:t>
            </a:r>
            <a:r>
              <a:rPr lang="en-GB" sz="800">
                <a:solidFill>
                  <a:srgbClr val="000000"/>
                </a:solidFill>
                <a:latin typeface="Calibri" panose="020F0502020204030204" pitchFamily="34" charset="0"/>
                <a:ea typeface="Calibri" panose="020F0502020204030204" pitchFamily="34" charset="0"/>
              </a:rPr>
              <a:t> F, Edwards R, Robins-Browne R M, Johnson P D. Development of a PCR assay for rapid diagnosis of Mycobacterium </a:t>
            </a:r>
            <a:r>
              <a:rPr lang="en-GB" sz="800" err="1">
                <a:solidFill>
                  <a:srgbClr val="000000"/>
                </a:solidFill>
                <a:latin typeface="Calibri" panose="020F0502020204030204" pitchFamily="34" charset="0"/>
                <a:ea typeface="Calibri" panose="020F0502020204030204" pitchFamily="34" charset="0"/>
              </a:rPr>
              <a:t>ulcerans</a:t>
            </a:r>
            <a:r>
              <a:rPr lang="en-GB" sz="800">
                <a:solidFill>
                  <a:srgbClr val="000000"/>
                </a:solidFill>
                <a:latin typeface="Calibri" panose="020F0502020204030204" pitchFamily="34" charset="0"/>
                <a:ea typeface="Calibri" panose="020F0502020204030204" pitchFamily="34" charset="0"/>
              </a:rPr>
              <a:t> infection. J Clin </a:t>
            </a:r>
            <a:r>
              <a:rPr lang="en-GB" sz="800" err="1">
                <a:solidFill>
                  <a:srgbClr val="000000"/>
                </a:solidFill>
                <a:latin typeface="Calibri" panose="020F0502020204030204" pitchFamily="34" charset="0"/>
                <a:ea typeface="Calibri" panose="020F0502020204030204" pitchFamily="34" charset="0"/>
              </a:rPr>
              <a:t>Microbiol</a:t>
            </a:r>
            <a:r>
              <a:rPr lang="en-GB" sz="800">
                <a:solidFill>
                  <a:srgbClr val="000000"/>
                </a:solidFill>
                <a:latin typeface="Calibri" panose="020F0502020204030204" pitchFamily="34" charset="0"/>
                <a:ea typeface="Calibri" panose="020F0502020204030204" pitchFamily="34" charset="0"/>
              </a:rPr>
              <a:t>. 1997 Jul 1;35(7):1696–700. </a:t>
            </a:r>
          </a:p>
          <a:p>
            <a:pPr defTabSz="609585"/>
            <a:r>
              <a:rPr lang="en-GB" sz="800">
                <a:solidFill>
                  <a:srgbClr val="000000"/>
                </a:solidFill>
                <a:latin typeface="Calibri" panose="020F0502020204030204" pitchFamily="34" charset="0"/>
                <a:ea typeface="Calibri" panose="020F0502020204030204" pitchFamily="34" charset="0"/>
              </a:rPr>
              <a:t>O’Brien DP, </a:t>
            </a:r>
            <a:r>
              <a:rPr lang="en-GB" sz="800" err="1">
                <a:solidFill>
                  <a:srgbClr val="000000"/>
                </a:solidFill>
                <a:latin typeface="Calibri" panose="020F0502020204030204" pitchFamily="34" charset="0"/>
                <a:ea typeface="Calibri" panose="020F0502020204030204" pitchFamily="34" charset="0"/>
              </a:rPr>
              <a:t>Globan</a:t>
            </a:r>
            <a:r>
              <a:rPr lang="en-GB" sz="800">
                <a:solidFill>
                  <a:srgbClr val="000000"/>
                </a:solidFill>
                <a:latin typeface="Calibri" panose="020F0502020204030204" pitchFamily="34" charset="0"/>
                <a:ea typeface="Calibri" panose="020F0502020204030204" pitchFamily="34" charset="0"/>
              </a:rPr>
              <a:t> M, Fyfe JM et al. Diagnosis of Mycobacterium </a:t>
            </a:r>
            <a:r>
              <a:rPr lang="en-GB" sz="800" err="1">
                <a:solidFill>
                  <a:srgbClr val="000000"/>
                </a:solidFill>
                <a:latin typeface="Calibri" panose="020F0502020204030204" pitchFamily="34" charset="0"/>
                <a:ea typeface="Calibri" panose="020F0502020204030204" pitchFamily="34" charset="0"/>
              </a:rPr>
              <a:t>ulcerans</a:t>
            </a:r>
            <a:r>
              <a:rPr lang="en-GB" sz="800">
                <a:solidFill>
                  <a:srgbClr val="000000"/>
                </a:solidFill>
                <a:latin typeface="Calibri" panose="020F0502020204030204" pitchFamily="34" charset="0"/>
                <a:ea typeface="Calibri" panose="020F0502020204030204" pitchFamily="34" charset="0"/>
              </a:rPr>
              <a:t> disease: be alert to the possibility of negative initial PCR results. Med J Aust. 2019;210(9):416. </a:t>
            </a:r>
            <a:endParaRPr lang="en-US" sz="800">
              <a:solidFill>
                <a:srgbClr val="000000"/>
              </a:solidFill>
              <a:latin typeface="Calibri"/>
            </a:endParaRPr>
          </a:p>
        </p:txBody>
      </p:sp>
      <p:pic>
        <p:nvPicPr>
          <p:cNvPr id="1026" name="Picture 2" descr="RACGP - What GPs need to know about the flesh-eating Buruli ul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891" y="362106"/>
            <a:ext cx="2486716" cy="236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168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F480C-E0B3-9D35-8028-931653463F6A}"/>
              </a:ext>
            </a:extLst>
          </p:cNvPr>
          <p:cNvSpPr>
            <a:spLocks noGrp="1"/>
          </p:cNvSpPr>
          <p:nvPr>
            <p:ph type="title"/>
          </p:nvPr>
        </p:nvSpPr>
        <p:spPr/>
        <p:txBody>
          <a:bodyPr>
            <a:normAutofit fontScale="90000"/>
          </a:bodyPr>
          <a:lstStyle/>
          <a:p>
            <a:r>
              <a:rPr lang="en-US"/>
              <a:t>World Health Organization Categories </a:t>
            </a:r>
          </a:p>
        </p:txBody>
      </p:sp>
      <p:sp>
        <p:nvSpPr>
          <p:cNvPr id="3" name="Content Placeholder 2">
            <a:extLst>
              <a:ext uri="{FF2B5EF4-FFF2-40B4-BE49-F238E27FC236}">
                <a16:creationId xmlns:a16="http://schemas.microsoft.com/office/drawing/2014/main" id="{492A35A4-9804-F9C6-12B7-4892BA1A34E2}"/>
              </a:ext>
            </a:extLst>
          </p:cNvPr>
          <p:cNvSpPr>
            <a:spLocks noGrp="1"/>
          </p:cNvSpPr>
          <p:nvPr>
            <p:ph idx="1"/>
          </p:nvPr>
        </p:nvSpPr>
        <p:spPr>
          <a:xfrm>
            <a:off x="368597" y="1755617"/>
            <a:ext cx="4579088" cy="4521657"/>
          </a:xfrm>
        </p:spPr>
        <p:txBody>
          <a:bodyPr>
            <a:normAutofit/>
          </a:bodyPr>
          <a:lstStyle/>
          <a:p>
            <a:endParaRPr lang="en-US" sz="2133"/>
          </a:p>
          <a:p>
            <a:endParaRPr lang="en-US" sz="2133"/>
          </a:p>
        </p:txBody>
      </p:sp>
      <p:graphicFrame>
        <p:nvGraphicFramePr>
          <p:cNvPr id="4" name="Table 4">
            <a:extLst>
              <a:ext uri="{FF2B5EF4-FFF2-40B4-BE49-F238E27FC236}">
                <a16:creationId xmlns:a16="http://schemas.microsoft.com/office/drawing/2014/main" id="{0329A803-E1B7-58FA-D051-95C927077370}"/>
              </a:ext>
            </a:extLst>
          </p:cNvPr>
          <p:cNvGraphicFramePr>
            <a:graphicFrameLocks noGrp="1"/>
          </p:cNvGraphicFramePr>
          <p:nvPr/>
        </p:nvGraphicFramePr>
        <p:xfrm>
          <a:off x="368599" y="2097090"/>
          <a:ext cx="5455350" cy="3306104"/>
        </p:xfrm>
        <a:graphic>
          <a:graphicData uri="http://schemas.openxmlformats.org/drawingml/2006/table">
            <a:tbl>
              <a:tblPr firstRow="1" bandRow="1">
                <a:tableStyleId>{5C22544A-7EE6-4342-B048-85BDC9FD1C3A}</a:tableStyleId>
              </a:tblPr>
              <a:tblGrid>
                <a:gridCol w="1325187">
                  <a:extLst>
                    <a:ext uri="{9D8B030D-6E8A-4147-A177-3AD203B41FA5}">
                      <a16:colId xmlns:a16="http://schemas.microsoft.com/office/drawing/2014/main" val="3538057100"/>
                    </a:ext>
                  </a:extLst>
                </a:gridCol>
                <a:gridCol w="4130163">
                  <a:extLst>
                    <a:ext uri="{9D8B030D-6E8A-4147-A177-3AD203B41FA5}">
                      <a16:colId xmlns:a16="http://schemas.microsoft.com/office/drawing/2014/main" val="657367616"/>
                    </a:ext>
                  </a:extLst>
                </a:gridCol>
              </a:tblGrid>
              <a:tr h="690880">
                <a:tc>
                  <a:txBody>
                    <a:bodyPr/>
                    <a:lstStyle/>
                    <a:p>
                      <a:r>
                        <a:rPr lang="en-US" sz="1900"/>
                        <a:t>WHO Category </a:t>
                      </a:r>
                    </a:p>
                  </a:txBody>
                  <a:tcPr marL="121920" marR="121920" marT="60960" marB="60960"/>
                </a:tc>
                <a:tc>
                  <a:txBody>
                    <a:bodyPr/>
                    <a:lstStyle/>
                    <a:p>
                      <a:r>
                        <a:rPr lang="en-US" sz="1900"/>
                        <a:t>Definition </a:t>
                      </a:r>
                    </a:p>
                  </a:txBody>
                  <a:tcPr marL="121920" marR="121920" marT="60960" marB="60960"/>
                </a:tc>
                <a:extLst>
                  <a:ext uri="{0D108BD9-81ED-4DB2-BD59-A6C34878D82A}">
                    <a16:rowId xmlns:a16="http://schemas.microsoft.com/office/drawing/2014/main" val="3531671384"/>
                  </a:ext>
                </a:extLst>
              </a:tr>
              <a:tr h="465833">
                <a:tc>
                  <a:txBody>
                    <a:bodyPr/>
                    <a:lstStyle/>
                    <a:p>
                      <a:r>
                        <a:rPr lang="en-US" sz="1900"/>
                        <a:t>I</a:t>
                      </a:r>
                    </a:p>
                  </a:txBody>
                  <a:tcPr marL="121920" marR="121920" marT="60960" marB="60960"/>
                </a:tc>
                <a:tc>
                  <a:txBody>
                    <a:bodyPr/>
                    <a:lstStyle/>
                    <a:p>
                      <a:r>
                        <a:rPr lang="en-US" sz="1900"/>
                        <a:t>Single lesion &lt;5cm </a:t>
                      </a:r>
                    </a:p>
                  </a:txBody>
                  <a:tcPr marL="121920" marR="121920" marT="60960" marB="60960"/>
                </a:tc>
                <a:extLst>
                  <a:ext uri="{0D108BD9-81ED-4DB2-BD59-A6C34878D82A}">
                    <a16:rowId xmlns:a16="http://schemas.microsoft.com/office/drawing/2014/main" val="3805886455"/>
                  </a:ext>
                </a:extLst>
              </a:tr>
              <a:tr h="804041">
                <a:tc>
                  <a:txBody>
                    <a:bodyPr/>
                    <a:lstStyle/>
                    <a:p>
                      <a:r>
                        <a:rPr lang="en-US" sz="1900"/>
                        <a:t>II</a:t>
                      </a:r>
                    </a:p>
                  </a:txBody>
                  <a:tcPr marL="121920" marR="121920" marT="60960" marB="60960"/>
                </a:tc>
                <a:tc>
                  <a:txBody>
                    <a:bodyPr/>
                    <a:lstStyle/>
                    <a:p>
                      <a:r>
                        <a:rPr lang="en-US" sz="1900"/>
                        <a:t>Single lesion (non-ulcerative or ulcerative plaque with oedema) 5-15cm </a:t>
                      </a:r>
                    </a:p>
                  </a:txBody>
                  <a:tcPr marL="121920" marR="121920" marT="60960" marB="60960"/>
                </a:tc>
                <a:extLst>
                  <a:ext uri="{0D108BD9-81ED-4DB2-BD59-A6C34878D82A}">
                    <a16:rowId xmlns:a16="http://schemas.microsoft.com/office/drawing/2014/main" val="495468047"/>
                  </a:ext>
                </a:extLst>
              </a:tr>
              <a:tr h="1148631">
                <a:tc>
                  <a:txBody>
                    <a:bodyPr/>
                    <a:lstStyle/>
                    <a:p>
                      <a:r>
                        <a:rPr lang="en-US" sz="1900"/>
                        <a:t>III</a:t>
                      </a:r>
                    </a:p>
                  </a:txBody>
                  <a:tcPr marL="121920" marR="121920" marT="60960" marB="60960"/>
                </a:tc>
                <a:tc>
                  <a:txBody>
                    <a:bodyPr/>
                    <a:lstStyle/>
                    <a:p>
                      <a:r>
                        <a:rPr lang="en-US" sz="1900"/>
                        <a:t>Single lesion &gt;15cm</a:t>
                      </a:r>
                      <a:r>
                        <a:rPr lang="en-US" sz="1900" baseline="0"/>
                        <a:t> or</a:t>
                      </a:r>
                      <a:r>
                        <a:rPr lang="en-US" sz="1900"/>
                        <a:t> multiple lesions, or disease affecting critical sites (eyes, genitalia, breast or bone) </a:t>
                      </a:r>
                    </a:p>
                  </a:txBody>
                  <a:tcPr marL="121920" marR="121920" marT="60960" marB="60960"/>
                </a:tc>
                <a:extLst>
                  <a:ext uri="{0D108BD9-81ED-4DB2-BD59-A6C34878D82A}">
                    <a16:rowId xmlns:a16="http://schemas.microsoft.com/office/drawing/2014/main" val="2633840679"/>
                  </a:ext>
                </a:extLst>
              </a:tr>
            </a:tbl>
          </a:graphicData>
        </a:graphic>
      </p:graphicFrame>
      <p:sp>
        <p:nvSpPr>
          <p:cNvPr id="5" name="TextBox 4">
            <a:extLst>
              <a:ext uri="{FF2B5EF4-FFF2-40B4-BE49-F238E27FC236}">
                <a16:creationId xmlns:a16="http://schemas.microsoft.com/office/drawing/2014/main" id="{A2D98BEF-CC79-74D9-0EB0-8B24302A01E5}"/>
              </a:ext>
            </a:extLst>
          </p:cNvPr>
          <p:cNvSpPr txBox="1"/>
          <p:nvPr/>
        </p:nvSpPr>
        <p:spPr>
          <a:xfrm>
            <a:off x="5160334" y="5911703"/>
            <a:ext cx="6904073" cy="584968"/>
          </a:xfrm>
          <a:prstGeom prst="rect">
            <a:avLst/>
          </a:prstGeom>
          <a:noFill/>
        </p:spPr>
        <p:txBody>
          <a:bodyPr wrap="square" rtlCol="0">
            <a:spAutoFit/>
          </a:bodyPr>
          <a:lstStyle/>
          <a:p>
            <a:pPr defTabSz="609585"/>
            <a:r>
              <a:rPr lang="en-GB" sz="1067">
                <a:solidFill>
                  <a:srgbClr val="000000"/>
                </a:solidFill>
                <a:latin typeface="Calibri" panose="020F0502020204030204" pitchFamily="34" charset="0"/>
                <a:ea typeface="Calibri" panose="020F0502020204030204" pitchFamily="34" charset="0"/>
              </a:rPr>
              <a:t>World Health </a:t>
            </a:r>
            <a:r>
              <a:rPr lang="en-GB" sz="1067" err="1">
                <a:solidFill>
                  <a:srgbClr val="000000"/>
                </a:solidFill>
                <a:latin typeface="Calibri" panose="020F0502020204030204" pitchFamily="34" charset="0"/>
                <a:ea typeface="Calibri" panose="020F0502020204030204" pitchFamily="34" charset="0"/>
              </a:rPr>
              <a:t>Organizaiton</a:t>
            </a:r>
            <a:r>
              <a:rPr lang="en-GB" sz="1067">
                <a:solidFill>
                  <a:srgbClr val="000000"/>
                </a:solidFill>
                <a:latin typeface="Calibri" panose="020F0502020204030204" pitchFamily="34" charset="0"/>
                <a:ea typeface="Calibri" panose="020F0502020204030204" pitchFamily="34" charset="0"/>
              </a:rPr>
              <a:t>. Buruli Ulcer (Mycobacterium </a:t>
            </a:r>
            <a:r>
              <a:rPr lang="en-GB" sz="1067" err="1">
                <a:solidFill>
                  <a:srgbClr val="000000"/>
                </a:solidFill>
                <a:latin typeface="Calibri" panose="020F0502020204030204" pitchFamily="34" charset="0"/>
                <a:ea typeface="Calibri" panose="020F0502020204030204" pitchFamily="34" charset="0"/>
              </a:rPr>
              <a:t>ulcerans</a:t>
            </a:r>
            <a:r>
              <a:rPr lang="en-GB" sz="1067">
                <a:solidFill>
                  <a:srgbClr val="000000"/>
                </a:solidFill>
                <a:latin typeface="Calibri" panose="020F0502020204030204" pitchFamily="34" charset="0"/>
                <a:ea typeface="Calibri" panose="020F0502020204030204" pitchFamily="34" charset="0"/>
              </a:rPr>
              <a:t> infection) [Internet]. World Health Organization; 2022. Available from: https://</a:t>
            </a:r>
            <a:r>
              <a:rPr lang="en-GB" sz="1067" err="1">
                <a:solidFill>
                  <a:srgbClr val="000000"/>
                </a:solidFill>
                <a:latin typeface="Calibri" panose="020F0502020204030204" pitchFamily="34" charset="0"/>
                <a:ea typeface="Calibri" panose="020F0502020204030204" pitchFamily="34" charset="0"/>
              </a:rPr>
              <a:t>www.who.int</a:t>
            </a:r>
            <a:r>
              <a:rPr lang="en-GB" sz="1067">
                <a:solidFill>
                  <a:srgbClr val="000000"/>
                </a:solidFill>
                <a:latin typeface="Calibri" panose="020F0502020204030204" pitchFamily="34" charset="0"/>
                <a:ea typeface="Calibri" panose="020F0502020204030204" pitchFamily="34" charset="0"/>
              </a:rPr>
              <a:t>/news-room/fact-sheets/detail/</a:t>
            </a:r>
            <a:r>
              <a:rPr lang="en-GB" sz="1067" err="1">
                <a:solidFill>
                  <a:srgbClr val="000000"/>
                </a:solidFill>
                <a:latin typeface="Calibri" panose="020F0502020204030204" pitchFamily="34" charset="0"/>
                <a:ea typeface="Calibri" panose="020F0502020204030204" pitchFamily="34" charset="0"/>
              </a:rPr>
              <a:t>buruli</a:t>
            </a:r>
            <a:r>
              <a:rPr lang="en-GB" sz="1067">
                <a:solidFill>
                  <a:srgbClr val="000000"/>
                </a:solidFill>
                <a:latin typeface="Calibri" panose="020F0502020204030204" pitchFamily="34" charset="0"/>
                <a:ea typeface="Calibri" panose="020F0502020204030204" pitchFamily="34" charset="0"/>
              </a:rPr>
              <a:t>-ulcer-(mycobacterium-</a:t>
            </a:r>
            <a:r>
              <a:rPr lang="en-GB" sz="1067" err="1">
                <a:solidFill>
                  <a:srgbClr val="000000"/>
                </a:solidFill>
                <a:latin typeface="Calibri" panose="020F0502020204030204" pitchFamily="34" charset="0"/>
                <a:ea typeface="Calibri" panose="020F0502020204030204" pitchFamily="34" charset="0"/>
              </a:rPr>
              <a:t>ulcerans</a:t>
            </a:r>
            <a:r>
              <a:rPr lang="en-GB" sz="1067">
                <a:solidFill>
                  <a:srgbClr val="000000"/>
                </a:solidFill>
                <a:latin typeface="Calibri" panose="020F0502020204030204" pitchFamily="34" charset="0"/>
                <a:ea typeface="Calibri" panose="020F0502020204030204" pitchFamily="34" charset="0"/>
              </a:rPr>
              <a:t>-infection)#:~:text=The%20disease%20has%20been%20classified,and%20joint%20involvement%20(33%25).</a:t>
            </a:r>
            <a:r>
              <a:rPr lang="en-AU" sz="1067">
                <a:solidFill>
                  <a:srgbClr val="000000"/>
                </a:solidFill>
                <a:latin typeface="Calibri"/>
              </a:rPr>
              <a:t> </a:t>
            </a:r>
            <a:endParaRPr lang="en-US" sz="1067">
              <a:solidFill>
                <a:srgbClr val="000000"/>
              </a:solidFill>
              <a:latin typeface="Calibri"/>
            </a:endParaRPr>
          </a:p>
        </p:txBody>
      </p:sp>
      <p:pic>
        <p:nvPicPr>
          <p:cNvPr id="8" name="Content Placeholder 6" descr="Kaitlyn 009.jpg"/>
          <p:cNvPicPr>
            <a:picLocks noChangeAspect="1"/>
          </p:cNvPicPr>
          <p:nvPr/>
        </p:nvPicPr>
        <p:blipFill>
          <a:blip r:embed="rId3" cstate="print"/>
          <a:srcRect/>
          <a:stretch>
            <a:fillRect/>
          </a:stretch>
        </p:blipFill>
        <p:spPr>
          <a:xfrm>
            <a:off x="9312417" y="2114127"/>
            <a:ext cx="1994841" cy="1496328"/>
          </a:xfrm>
          <a:prstGeom prst="rect">
            <a:avLst/>
          </a:prstGeom>
        </p:spPr>
      </p:pic>
      <p:pic>
        <p:nvPicPr>
          <p:cNvPr id="9" name="Content Placeholder 3" descr="16_11_15.jpg"/>
          <p:cNvPicPr>
            <a:picLocks noChangeAspect="1"/>
          </p:cNvPicPr>
          <p:nvPr/>
        </p:nvPicPr>
        <p:blipFill>
          <a:blip r:embed="rId4" cstate="print"/>
          <a:stretch>
            <a:fillRect/>
          </a:stretch>
        </p:blipFill>
        <p:spPr>
          <a:xfrm>
            <a:off x="9404548" y="4315683"/>
            <a:ext cx="1690115" cy="1440511"/>
          </a:xfrm>
          <a:prstGeom prst="rect">
            <a:avLst/>
          </a:prstGeom>
        </p:spPr>
      </p:pic>
      <p:pic>
        <p:nvPicPr>
          <p:cNvPr id="10" name="Content Placeholder 4" descr="plaque (1).jpg"/>
          <p:cNvPicPr>
            <a:picLocks noChangeAspect="1"/>
          </p:cNvPicPr>
          <p:nvPr/>
        </p:nvPicPr>
        <p:blipFill>
          <a:blip r:embed="rId5" cstate="print"/>
          <a:stretch>
            <a:fillRect/>
          </a:stretch>
        </p:blipFill>
        <p:spPr>
          <a:xfrm>
            <a:off x="6249656" y="2191311"/>
            <a:ext cx="1975784" cy="1481837"/>
          </a:xfrm>
          <a:prstGeom prst="rect">
            <a:avLst/>
          </a:prstGeom>
        </p:spPr>
      </p:pic>
      <p:pic>
        <p:nvPicPr>
          <p:cNvPr id="11" name="Picture 2"/>
          <p:cNvPicPr>
            <a:picLocks noChangeAspect="1" noChangeArrowheads="1"/>
          </p:cNvPicPr>
          <p:nvPr/>
        </p:nvPicPr>
        <p:blipFill>
          <a:blip r:embed="rId6" cstate="print"/>
          <a:srcRect/>
          <a:stretch>
            <a:fillRect/>
          </a:stretch>
        </p:blipFill>
        <p:spPr bwMode="auto">
          <a:xfrm>
            <a:off x="6278409" y="4363591"/>
            <a:ext cx="2333960" cy="1222700"/>
          </a:xfrm>
          <a:prstGeom prst="rect">
            <a:avLst/>
          </a:prstGeom>
          <a:noFill/>
          <a:ln w="9525">
            <a:noFill/>
            <a:miter lim="800000"/>
            <a:headEnd/>
            <a:tailEnd/>
          </a:ln>
        </p:spPr>
      </p:pic>
      <p:sp>
        <p:nvSpPr>
          <p:cNvPr id="6" name="TextBox 5"/>
          <p:cNvSpPr txBox="1"/>
          <p:nvPr/>
        </p:nvSpPr>
        <p:spPr>
          <a:xfrm>
            <a:off x="6716933" y="1901421"/>
            <a:ext cx="826235" cy="276999"/>
          </a:xfrm>
          <a:prstGeom prst="rect">
            <a:avLst/>
          </a:prstGeom>
          <a:noFill/>
        </p:spPr>
        <p:txBody>
          <a:bodyPr wrap="square" rtlCol="0">
            <a:spAutoFit/>
          </a:bodyPr>
          <a:lstStyle/>
          <a:p>
            <a:pPr defTabSz="609585"/>
            <a:r>
              <a:rPr lang="en-US" sz="1200" b="1">
                <a:solidFill>
                  <a:srgbClr val="000000"/>
                </a:solidFill>
                <a:latin typeface="Calibri"/>
              </a:rPr>
              <a:t>Plaque</a:t>
            </a:r>
            <a:endParaRPr lang="en-AU" sz="1200" b="1">
              <a:solidFill>
                <a:srgbClr val="000000"/>
              </a:solidFill>
              <a:latin typeface="Calibri"/>
            </a:endParaRPr>
          </a:p>
        </p:txBody>
      </p:sp>
      <p:sp>
        <p:nvSpPr>
          <p:cNvPr id="13" name="TextBox 12"/>
          <p:cNvSpPr txBox="1"/>
          <p:nvPr/>
        </p:nvSpPr>
        <p:spPr>
          <a:xfrm>
            <a:off x="6716933" y="4009912"/>
            <a:ext cx="1508507" cy="276999"/>
          </a:xfrm>
          <a:prstGeom prst="rect">
            <a:avLst/>
          </a:prstGeom>
          <a:noFill/>
        </p:spPr>
        <p:txBody>
          <a:bodyPr wrap="square" rtlCol="0">
            <a:spAutoFit/>
          </a:bodyPr>
          <a:lstStyle/>
          <a:p>
            <a:pPr defTabSz="609585"/>
            <a:r>
              <a:rPr lang="en-US" sz="1200" b="1" err="1">
                <a:solidFill>
                  <a:srgbClr val="000000"/>
                </a:solidFill>
                <a:latin typeface="Calibri"/>
              </a:rPr>
              <a:t>Oedematous</a:t>
            </a:r>
            <a:r>
              <a:rPr lang="en-US" sz="1200" b="1">
                <a:solidFill>
                  <a:srgbClr val="000000"/>
                </a:solidFill>
                <a:latin typeface="Calibri"/>
              </a:rPr>
              <a:t> lesion </a:t>
            </a:r>
            <a:endParaRPr lang="en-AU" sz="1200" b="1">
              <a:solidFill>
                <a:srgbClr val="000000"/>
              </a:solidFill>
              <a:latin typeface="Calibri"/>
            </a:endParaRPr>
          </a:p>
        </p:txBody>
      </p:sp>
      <p:sp>
        <p:nvSpPr>
          <p:cNvPr id="14" name="TextBox 13"/>
          <p:cNvSpPr txBox="1"/>
          <p:nvPr/>
        </p:nvSpPr>
        <p:spPr>
          <a:xfrm>
            <a:off x="9404548" y="1732967"/>
            <a:ext cx="1508507" cy="276999"/>
          </a:xfrm>
          <a:prstGeom prst="rect">
            <a:avLst/>
          </a:prstGeom>
          <a:noFill/>
        </p:spPr>
        <p:txBody>
          <a:bodyPr wrap="square" rtlCol="0">
            <a:spAutoFit/>
          </a:bodyPr>
          <a:lstStyle/>
          <a:p>
            <a:pPr defTabSz="609585"/>
            <a:r>
              <a:rPr lang="en-US" sz="1200" b="1">
                <a:solidFill>
                  <a:srgbClr val="000000"/>
                </a:solidFill>
                <a:latin typeface="Calibri"/>
              </a:rPr>
              <a:t>Ulcer</a:t>
            </a:r>
            <a:endParaRPr lang="en-AU" sz="1200" b="1">
              <a:solidFill>
                <a:srgbClr val="000000"/>
              </a:solidFill>
              <a:latin typeface="Calibri"/>
            </a:endParaRPr>
          </a:p>
        </p:txBody>
      </p:sp>
      <p:sp>
        <p:nvSpPr>
          <p:cNvPr id="15" name="TextBox 14"/>
          <p:cNvSpPr txBox="1"/>
          <p:nvPr/>
        </p:nvSpPr>
        <p:spPr>
          <a:xfrm>
            <a:off x="9404548" y="3990343"/>
            <a:ext cx="1508507" cy="276999"/>
          </a:xfrm>
          <a:prstGeom prst="rect">
            <a:avLst/>
          </a:prstGeom>
          <a:noFill/>
        </p:spPr>
        <p:txBody>
          <a:bodyPr wrap="square" rtlCol="0">
            <a:spAutoFit/>
          </a:bodyPr>
          <a:lstStyle/>
          <a:p>
            <a:pPr defTabSz="609585"/>
            <a:r>
              <a:rPr lang="en-US" sz="1200" b="1">
                <a:solidFill>
                  <a:srgbClr val="000000"/>
                </a:solidFill>
                <a:latin typeface="Calibri"/>
              </a:rPr>
              <a:t>Nodule</a:t>
            </a:r>
            <a:endParaRPr lang="en-AU" sz="1200" b="1">
              <a:solidFill>
                <a:srgbClr val="000000"/>
              </a:solidFill>
              <a:latin typeface="Calibri"/>
            </a:endParaRPr>
          </a:p>
        </p:txBody>
      </p:sp>
    </p:spTree>
    <p:extLst>
      <p:ext uri="{BB962C8B-B14F-4D97-AF65-F5344CB8AC3E}">
        <p14:creationId xmlns:p14="http://schemas.microsoft.com/office/powerpoint/2010/main" val="2606986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Painful lesion</a:t>
            </a:r>
            <a:endParaRPr lang="en-AU"/>
          </a:p>
        </p:txBody>
      </p:sp>
      <p:sp>
        <p:nvSpPr>
          <p:cNvPr id="3" name="Content Placeholder 2"/>
          <p:cNvSpPr>
            <a:spLocks noGrp="1"/>
          </p:cNvSpPr>
          <p:nvPr>
            <p:ph idx="1"/>
          </p:nvPr>
        </p:nvSpPr>
        <p:spPr/>
        <p:txBody>
          <a:bodyPr>
            <a:normAutofit/>
          </a:bodyPr>
          <a:lstStyle/>
          <a:p>
            <a:pPr marL="0" indent="0">
              <a:buNone/>
            </a:pPr>
            <a:endParaRPr lang="en-US" sz="2133"/>
          </a:p>
          <a:p>
            <a:r>
              <a:rPr lang="en-US" sz="2133"/>
              <a:t>76% of </a:t>
            </a:r>
            <a:r>
              <a:rPr lang="en-US" sz="2133" err="1"/>
              <a:t>oedematous</a:t>
            </a:r>
            <a:r>
              <a:rPr lang="en-US" sz="2133"/>
              <a:t> lesion present as WHO II or III</a:t>
            </a:r>
          </a:p>
          <a:p>
            <a:pPr marL="0" indent="0">
              <a:buNone/>
            </a:pPr>
            <a:endParaRPr lang="en-US" sz="2133"/>
          </a:p>
          <a:p>
            <a:r>
              <a:rPr lang="en-US" sz="2133"/>
              <a:t>Account for 7% of cases seen in the </a:t>
            </a:r>
            <a:r>
              <a:rPr lang="en-US" sz="2133" err="1"/>
              <a:t>Bellarine</a:t>
            </a:r>
            <a:r>
              <a:rPr lang="en-US" sz="2133"/>
              <a:t> Peninsula </a:t>
            </a:r>
          </a:p>
          <a:p>
            <a:pPr lvl="1"/>
            <a:r>
              <a:rPr lang="en-US" sz="2133"/>
              <a:t>Often rapidly progressive </a:t>
            </a:r>
          </a:p>
          <a:p>
            <a:pPr lvl="1"/>
            <a:r>
              <a:rPr lang="en-US" sz="2133"/>
              <a:t>Can lead to extensive ulceration within a few days </a:t>
            </a:r>
          </a:p>
          <a:p>
            <a:pPr lvl="1"/>
            <a:r>
              <a:rPr lang="en-US" sz="2133" b="1" u="sng"/>
              <a:t>Painful </a:t>
            </a:r>
          </a:p>
          <a:p>
            <a:pPr lvl="1"/>
            <a:r>
              <a:rPr lang="en-US" sz="2133"/>
              <a:t>Associated with systemic signs of infection including fever </a:t>
            </a:r>
          </a:p>
          <a:p>
            <a:pPr lvl="1"/>
            <a:r>
              <a:rPr lang="en-US" sz="2133"/>
              <a:t>PCR initial non-ulcerated swab – </a:t>
            </a:r>
          </a:p>
          <a:p>
            <a:pPr marL="609585" lvl="1" indent="0">
              <a:buNone/>
            </a:pPr>
            <a:r>
              <a:rPr lang="en-US" sz="2133"/>
              <a:t>	6.5% false negative </a:t>
            </a:r>
            <a:endParaRPr lang="en-US" sz="1867"/>
          </a:p>
          <a:p>
            <a:endParaRPr lang="en-US" sz="1867"/>
          </a:p>
          <a:p>
            <a:pPr marL="0" indent="0">
              <a:buNone/>
            </a:pPr>
            <a:endParaRPr lang="en-AU"/>
          </a:p>
        </p:txBody>
      </p:sp>
      <p:pic>
        <p:nvPicPr>
          <p:cNvPr id="4" name="Picture 3">
            <a:extLst>
              <a:ext uri="{FF2B5EF4-FFF2-40B4-BE49-F238E27FC236}">
                <a16:creationId xmlns:a16="http://schemas.microsoft.com/office/drawing/2014/main" id="{7EC9A786-82C5-61AD-7C73-5ECD3D6785C1}"/>
              </a:ext>
            </a:extLst>
          </p:cNvPr>
          <p:cNvPicPr>
            <a:picLocks noChangeAspect="1"/>
          </p:cNvPicPr>
          <p:nvPr/>
        </p:nvPicPr>
        <p:blipFill>
          <a:blip r:embed="rId2"/>
          <a:stretch>
            <a:fillRect/>
          </a:stretch>
        </p:blipFill>
        <p:spPr>
          <a:xfrm>
            <a:off x="9071663" y="1812324"/>
            <a:ext cx="2519317" cy="2410177"/>
          </a:xfrm>
          <a:prstGeom prst="rect">
            <a:avLst/>
          </a:prstGeom>
        </p:spPr>
      </p:pic>
      <p:pic>
        <p:nvPicPr>
          <p:cNvPr id="5" name="Picture 4">
            <a:extLst>
              <a:ext uri="{FF2B5EF4-FFF2-40B4-BE49-F238E27FC236}">
                <a16:creationId xmlns:a16="http://schemas.microsoft.com/office/drawing/2014/main" id="{9F718698-7F87-8D91-5C32-C68CA7637F9C}"/>
              </a:ext>
            </a:extLst>
          </p:cNvPr>
          <p:cNvPicPr>
            <a:picLocks noChangeAspect="1"/>
          </p:cNvPicPr>
          <p:nvPr/>
        </p:nvPicPr>
        <p:blipFill>
          <a:blip r:embed="rId3"/>
          <a:stretch>
            <a:fillRect/>
          </a:stretch>
        </p:blipFill>
        <p:spPr>
          <a:xfrm>
            <a:off x="8520828" y="4255031"/>
            <a:ext cx="3070153" cy="2308875"/>
          </a:xfrm>
          <a:prstGeom prst="rect">
            <a:avLst/>
          </a:prstGeom>
        </p:spPr>
      </p:pic>
    </p:spTree>
    <p:extLst>
      <p:ext uri="{BB962C8B-B14F-4D97-AF65-F5344CB8AC3E}">
        <p14:creationId xmlns:p14="http://schemas.microsoft.com/office/powerpoint/2010/main" val="136022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225A-B4CC-C456-FFD6-9EDA8897BBAB}"/>
              </a:ext>
            </a:extLst>
          </p:cNvPr>
          <p:cNvSpPr>
            <a:spLocks noGrp="1"/>
          </p:cNvSpPr>
          <p:nvPr>
            <p:ph type="title"/>
          </p:nvPr>
        </p:nvSpPr>
        <p:spPr/>
        <p:txBody>
          <a:bodyPr/>
          <a:lstStyle/>
          <a:p>
            <a:r>
              <a:rPr lang="en-US"/>
              <a:t>Treatment</a:t>
            </a:r>
          </a:p>
        </p:txBody>
      </p:sp>
      <p:sp>
        <p:nvSpPr>
          <p:cNvPr id="3" name="Content Placeholder 2">
            <a:extLst>
              <a:ext uri="{FF2B5EF4-FFF2-40B4-BE49-F238E27FC236}">
                <a16:creationId xmlns:a16="http://schemas.microsoft.com/office/drawing/2014/main" id="{96CD75B4-67F1-91F4-480F-B89BFCA10997}"/>
              </a:ext>
            </a:extLst>
          </p:cNvPr>
          <p:cNvSpPr>
            <a:spLocks noGrp="1"/>
          </p:cNvSpPr>
          <p:nvPr>
            <p:ph idx="1"/>
          </p:nvPr>
        </p:nvSpPr>
        <p:spPr>
          <a:xfrm>
            <a:off x="609600" y="1538883"/>
            <a:ext cx="6907120" cy="4606279"/>
          </a:xfrm>
        </p:spPr>
        <p:txBody>
          <a:bodyPr>
            <a:normAutofit lnSpcReduction="10000"/>
          </a:bodyPr>
          <a:lstStyle/>
          <a:p>
            <a:pPr>
              <a:lnSpc>
                <a:spcPct val="150000"/>
              </a:lnSpc>
            </a:pPr>
            <a:r>
              <a:rPr lang="en-US" sz="2133" err="1"/>
              <a:t>eTG</a:t>
            </a:r>
            <a:r>
              <a:rPr lang="en-US" sz="2133"/>
              <a:t> / WHO recommendation: </a:t>
            </a:r>
          </a:p>
          <a:p>
            <a:pPr lvl="1">
              <a:lnSpc>
                <a:spcPct val="150000"/>
              </a:lnSpc>
            </a:pPr>
            <a:r>
              <a:rPr lang="en-US" sz="2133"/>
              <a:t>Rifampicin 10mg/kg max 600mg daily + Clarithromycin 7.5mg/kg max 500mg BD </a:t>
            </a:r>
          </a:p>
          <a:p>
            <a:pPr lvl="1">
              <a:lnSpc>
                <a:spcPct val="150000"/>
              </a:lnSpc>
            </a:pPr>
            <a:r>
              <a:rPr lang="en-US" sz="2133"/>
              <a:t>Ciprofloxacin / </a:t>
            </a:r>
            <a:r>
              <a:rPr lang="en-US" sz="2133" err="1"/>
              <a:t>Moxifloxacin</a:t>
            </a:r>
            <a:r>
              <a:rPr lang="en-US" sz="2133"/>
              <a:t> can be used as alternatives to Clarithromycin</a:t>
            </a:r>
          </a:p>
          <a:p>
            <a:pPr>
              <a:lnSpc>
                <a:spcPct val="150000"/>
              </a:lnSpc>
            </a:pPr>
            <a:r>
              <a:rPr lang="en-US" sz="2133"/>
              <a:t>Treatment with antibiotics alone will lead to healing of BU lesions without recurrence – 98% cure rate </a:t>
            </a:r>
          </a:p>
          <a:p>
            <a:pPr>
              <a:lnSpc>
                <a:spcPct val="150000"/>
              </a:lnSpc>
            </a:pPr>
            <a:r>
              <a:rPr lang="en-US" sz="2133"/>
              <a:t>Surgery not routinely required but can be considered in certain circumstances </a:t>
            </a:r>
          </a:p>
          <a:p>
            <a:pPr>
              <a:lnSpc>
                <a:spcPct val="150000"/>
              </a:lnSpc>
            </a:pPr>
            <a:endParaRPr lang="en-US" sz="2133"/>
          </a:p>
          <a:p>
            <a:pPr lvl="1">
              <a:lnSpc>
                <a:spcPct val="150000"/>
              </a:lnSpc>
            </a:pPr>
            <a:endParaRPr lang="en-US" sz="2133"/>
          </a:p>
          <a:p>
            <a:pPr lvl="1"/>
            <a:endParaRPr lang="en-US" sz="1867"/>
          </a:p>
        </p:txBody>
      </p:sp>
      <p:sp>
        <p:nvSpPr>
          <p:cNvPr id="4" name="TextBox 3">
            <a:extLst>
              <a:ext uri="{FF2B5EF4-FFF2-40B4-BE49-F238E27FC236}">
                <a16:creationId xmlns:a16="http://schemas.microsoft.com/office/drawing/2014/main" id="{93CA430C-C09A-8F04-84A9-C283EADEF0DC}"/>
              </a:ext>
            </a:extLst>
          </p:cNvPr>
          <p:cNvSpPr txBox="1"/>
          <p:nvPr/>
        </p:nvSpPr>
        <p:spPr>
          <a:xfrm>
            <a:off x="0" y="5996225"/>
            <a:ext cx="12022667" cy="830997"/>
          </a:xfrm>
          <a:prstGeom prst="rect">
            <a:avLst/>
          </a:prstGeom>
          <a:noFill/>
        </p:spPr>
        <p:txBody>
          <a:bodyPr wrap="square" rtlCol="0">
            <a:spAutoFit/>
          </a:bodyPr>
          <a:lstStyle/>
          <a:p>
            <a:pPr defTabSz="609585"/>
            <a:r>
              <a:rPr lang="en-AU" sz="800">
                <a:solidFill>
                  <a:srgbClr val="000000"/>
                </a:solidFill>
                <a:latin typeface="Calibri"/>
              </a:rPr>
              <a:t>1. </a:t>
            </a:r>
            <a:r>
              <a:rPr lang="en-AU" sz="800" err="1">
                <a:solidFill>
                  <a:srgbClr val="000000"/>
                </a:solidFill>
                <a:latin typeface="Calibri"/>
              </a:rPr>
              <a:t>Chauty</a:t>
            </a:r>
            <a:r>
              <a:rPr lang="en-AU" sz="800">
                <a:solidFill>
                  <a:srgbClr val="000000"/>
                </a:solidFill>
                <a:latin typeface="Calibri"/>
              </a:rPr>
              <a:t> A, </a:t>
            </a:r>
            <a:r>
              <a:rPr lang="en-AU" sz="800" err="1">
                <a:solidFill>
                  <a:srgbClr val="000000"/>
                </a:solidFill>
                <a:latin typeface="Calibri"/>
              </a:rPr>
              <a:t>Ardant</a:t>
            </a:r>
            <a:r>
              <a:rPr lang="en-AU" sz="800">
                <a:solidFill>
                  <a:srgbClr val="000000"/>
                </a:solidFill>
                <a:latin typeface="Calibri"/>
              </a:rPr>
              <a:t> MF, </a:t>
            </a:r>
            <a:r>
              <a:rPr lang="en-AU" sz="800" err="1">
                <a:solidFill>
                  <a:srgbClr val="000000"/>
                </a:solidFill>
                <a:latin typeface="Calibri"/>
              </a:rPr>
              <a:t>Marsollier</a:t>
            </a:r>
            <a:r>
              <a:rPr lang="en-AU" sz="800">
                <a:solidFill>
                  <a:srgbClr val="000000"/>
                </a:solidFill>
                <a:latin typeface="Calibri"/>
              </a:rPr>
              <a:t> L, et al. Oral treatment for Mycobacterium </a:t>
            </a:r>
            <a:r>
              <a:rPr lang="en-AU" sz="800" err="1">
                <a:solidFill>
                  <a:srgbClr val="000000"/>
                </a:solidFill>
                <a:latin typeface="Calibri"/>
              </a:rPr>
              <a:t>ulcerans</a:t>
            </a:r>
            <a:r>
              <a:rPr lang="en-AU" sz="800">
                <a:solidFill>
                  <a:srgbClr val="000000"/>
                </a:solidFill>
                <a:latin typeface="Calibri"/>
              </a:rPr>
              <a:t> infection: results from a pilot study in Benin. Clin Infect Dis 2011;52:94–6.</a:t>
            </a:r>
          </a:p>
          <a:p>
            <a:pPr defTabSz="609585"/>
            <a:r>
              <a:rPr lang="en-AU" sz="800">
                <a:solidFill>
                  <a:srgbClr val="000000"/>
                </a:solidFill>
                <a:latin typeface="Calibri"/>
              </a:rPr>
              <a:t>2. </a:t>
            </a:r>
            <a:r>
              <a:rPr lang="en-AU" sz="800" err="1">
                <a:solidFill>
                  <a:srgbClr val="000000"/>
                </a:solidFill>
                <a:latin typeface="Calibri"/>
              </a:rPr>
              <a:t>Etuaful</a:t>
            </a:r>
            <a:r>
              <a:rPr lang="en-AU" sz="800">
                <a:solidFill>
                  <a:srgbClr val="000000"/>
                </a:solidFill>
                <a:latin typeface="Calibri"/>
              </a:rPr>
              <a:t> S, </a:t>
            </a:r>
            <a:r>
              <a:rPr lang="en-AU" sz="800" err="1">
                <a:solidFill>
                  <a:srgbClr val="000000"/>
                </a:solidFill>
                <a:latin typeface="Calibri"/>
              </a:rPr>
              <a:t>Carbonnelle</a:t>
            </a:r>
            <a:r>
              <a:rPr lang="en-AU" sz="800">
                <a:solidFill>
                  <a:srgbClr val="000000"/>
                </a:solidFill>
                <a:latin typeface="Calibri"/>
              </a:rPr>
              <a:t> B, </a:t>
            </a:r>
            <a:r>
              <a:rPr lang="en-AU" sz="800" err="1">
                <a:solidFill>
                  <a:srgbClr val="000000"/>
                </a:solidFill>
                <a:latin typeface="Calibri"/>
              </a:rPr>
              <a:t>Grosset</a:t>
            </a:r>
            <a:r>
              <a:rPr lang="en-AU" sz="800">
                <a:solidFill>
                  <a:srgbClr val="000000"/>
                </a:solidFill>
                <a:latin typeface="Calibri"/>
              </a:rPr>
              <a:t> J, et al. Efficacy of the combination </a:t>
            </a:r>
            <a:r>
              <a:rPr lang="en-AU" sz="800" err="1">
                <a:solidFill>
                  <a:srgbClr val="000000"/>
                </a:solidFill>
                <a:latin typeface="Calibri"/>
              </a:rPr>
              <a:t>rifampinstreptomycin</a:t>
            </a:r>
            <a:r>
              <a:rPr lang="en-AU" sz="800">
                <a:solidFill>
                  <a:srgbClr val="000000"/>
                </a:solidFill>
                <a:latin typeface="Calibri"/>
              </a:rPr>
              <a:t> in preventing growth of Mycobacterium </a:t>
            </a:r>
            <a:r>
              <a:rPr lang="en-AU" sz="800" err="1">
                <a:solidFill>
                  <a:srgbClr val="000000"/>
                </a:solidFill>
                <a:latin typeface="Calibri"/>
              </a:rPr>
              <a:t>ulcerans</a:t>
            </a:r>
            <a:r>
              <a:rPr lang="en-AU" sz="800">
                <a:solidFill>
                  <a:srgbClr val="000000"/>
                </a:solidFill>
                <a:latin typeface="Calibri"/>
              </a:rPr>
              <a:t> in early lesions of Buruli ulcer in humans. </a:t>
            </a:r>
            <a:r>
              <a:rPr lang="en-AU" sz="800" err="1">
                <a:solidFill>
                  <a:srgbClr val="000000"/>
                </a:solidFill>
                <a:latin typeface="Calibri"/>
              </a:rPr>
              <a:t>Antimicrob</a:t>
            </a:r>
            <a:r>
              <a:rPr lang="en-AU" sz="800">
                <a:solidFill>
                  <a:srgbClr val="000000"/>
                </a:solidFill>
                <a:latin typeface="Calibri"/>
              </a:rPr>
              <a:t> Agents </a:t>
            </a:r>
            <a:r>
              <a:rPr lang="en-AU" sz="800" err="1">
                <a:solidFill>
                  <a:srgbClr val="000000"/>
                </a:solidFill>
                <a:latin typeface="Calibri"/>
              </a:rPr>
              <a:t>Chemother</a:t>
            </a:r>
            <a:r>
              <a:rPr lang="en-AU" sz="800">
                <a:solidFill>
                  <a:srgbClr val="000000"/>
                </a:solidFill>
                <a:latin typeface="Calibri"/>
              </a:rPr>
              <a:t> 2005; 49:3182–6.</a:t>
            </a:r>
          </a:p>
          <a:p>
            <a:pPr defTabSz="609585"/>
            <a:r>
              <a:rPr lang="en-AU" sz="800">
                <a:solidFill>
                  <a:srgbClr val="000000"/>
                </a:solidFill>
                <a:latin typeface="Calibri"/>
              </a:rPr>
              <a:t>3. Gordon CL, Buntine JA, Hayman JA, et al. All-oral antibiotic treatment for </a:t>
            </a:r>
            <a:r>
              <a:rPr lang="en-AU" sz="800" err="1">
                <a:solidFill>
                  <a:srgbClr val="000000"/>
                </a:solidFill>
                <a:latin typeface="Calibri"/>
              </a:rPr>
              <a:t>buruli</a:t>
            </a:r>
            <a:r>
              <a:rPr lang="en-AU" sz="800">
                <a:solidFill>
                  <a:srgbClr val="000000"/>
                </a:solidFill>
                <a:latin typeface="Calibri"/>
              </a:rPr>
              <a:t> ulcer: a report of four patients. </a:t>
            </a:r>
            <a:r>
              <a:rPr lang="en-AU" sz="800" err="1">
                <a:solidFill>
                  <a:srgbClr val="000000"/>
                </a:solidFill>
                <a:latin typeface="Calibri"/>
              </a:rPr>
              <a:t>PLoS</a:t>
            </a:r>
            <a:r>
              <a:rPr lang="en-AU" sz="800">
                <a:solidFill>
                  <a:srgbClr val="000000"/>
                </a:solidFill>
                <a:latin typeface="Calibri"/>
              </a:rPr>
              <a:t> </a:t>
            </a:r>
            <a:r>
              <a:rPr lang="en-AU" sz="800" err="1">
                <a:solidFill>
                  <a:srgbClr val="000000"/>
                </a:solidFill>
                <a:latin typeface="Calibri"/>
              </a:rPr>
              <a:t>Negl</a:t>
            </a:r>
            <a:r>
              <a:rPr lang="en-AU" sz="800">
                <a:solidFill>
                  <a:srgbClr val="000000"/>
                </a:solidFill>
                <a:latin typeface="Calibri"/>
              </a:rPr>
              <a:t> Trop Dis 2010; 4:e770.</a:t>
            </a:r>
          </a:p>
          <a:p>
            <a:pPr defTabSz="609585"/>
            <a:r>
              <a:rPr lang="en-AU" sz="800">
                <a:solidFill>
                  <a:srgbClr val="000000"/>
                </a:solidFill>
                <a:latin typeface="Calibri"/>
              </a:rPr>
              <a:t>4. </a:t>
            </a:r>
            <a:r>
              <a:rPr lang="en-AU" sz="800" err="1">
                <a:solidFill>
                  <a:srgbClr val="000000"/>
                </a:solidFill>
                <a:latin typeface="Calibri"/>
              </a:rPr>
              <a:t>Nienhuis</a:t>
            </a:r>
            <a:r>
              <a:rPr lang="en-AU" sz="800">
                <a:solidFill>
                  <a:srgbClr val="000000"/>
                </a:solidFill>
                <a:latin typeface="Calibri"/>
              </a:rPr>
              <a:t> WA, Stienstra Y, Thompson WA, et al. Antimicrobial treatment for early, limited Mycobacterium </a:t>
            </a:r>
            <a:r>
              <a:rPr lang="en-AU" sz="800" err="1">
                <a:solidFill>
                  <a:srgbClr val="000000"/>
                </a:solidFill>
                <a:latin typeface="Calibri"/>
              </a:rPr>
              <a:t>ulcerans</a:t>
            </a:r>
            <a:r>
              <a:rPr lang="en-AU" sz="800">
                <a:solidFill>
                  <a:srgbClr val="000000"/>
                </a:solidFill>
                <a:latin typeface="Calibri"/>
              </a:rPr>
              <a:t> infection: a randomised controlled trial. Lancet 2010; 375:664–72.</a:t>
            </a:r>
          </a:p>
          <a:p>
            <a:pPr defTabSz="609585"/>
            <a:r>
              <a:rPr lang="en-AU" sz="800">
                <a:solidFill>
                  <a:srgbClr val="000000"/>
                </a:solidFill>
                <a:latin typeface="Calibri"/>
              </a:rPr>
              <a:t>5. Phillips RO, Sarfo FS, </a:t>
            </a:r>
            <a:r>
              <a:rPr lang="en-AU" sz="800" err="1">
                <a:solidFill>
                  <a:srgbClr val="000000"/>
                </a:solidFill>
                <a:latin typeface="Calibri"/>
              </a:rPr>
              <a:t>Abass</a:t>
            </a:r>
            <a:r>
              <a:rPr lang="en-AU" sz="800">
                <a:solidFill>
                  <a:srgbClr val="000000"/>
                </a:solidFill>
                <a:latin typeface="Calibri"/>
              </a:rPr>
              <a:t> MK, et al. Clinical and bacteriological efficacy of </a:t>
            </a:r>
            <a:r>
              <a:rPr lang="en-AU" sz="800" err="1">
                <a:solidFill>
                  <a:srgbClr val="000000"/>
                </a:solidFill>
                <a:latin typeface="Calibri"/>
              </a:rPr>
              <a:t>rifampin</a:t>
            </a:r>
            <a:r>
              <a:rPr lang="en-AU" sz="800">
                <a:solidFill>
                  <a:srgbClr val="000000"/>
                </a:solidFill>
                <a:latin typeface="Calibri"/>
              </a:rPr>
              <a:t>-streptomycin combination for two weeks followed by </a:t>
            </a:r>
            <a:r>
              <a:rPr lang="en-AU" sz="800" err="1">
                <a:solidFill>
                  <a:srgbClr val="000000"/>
                </a:solidFill>
                <a:latin typeface="Calibri"/>
              </a:rPr>
              <a:t>rifampin</a:t>
            </a:r>
            <a:r>
              <a:rPr lang="en-AU" sz="800">
                <a:solidFill>
                  <a:srgbClr val="000000"/>
                </a:solidFill>
                <a:latin typeface="Calibri"/>
              </a:rPr>
              <a:t> and clarithromycin for six weeks for treatment of Mycobacterium </a:t>
            </a:r>
            <a:r>
              <a:rPr lang="en-AU" sz="800" err="1">
                <a:solidFill>
                  <a:srgbClr val="000000"/>
                </a:solidFill>
                <a:latin typeface="Calibri"/>
              </a:rPr>
              <a:t>ulcerans</a:t>
            </a:r>
            <a:r>
              <a:rPr lang="en-AU" sz="800">
                <a:solidFill>
                  <a:srgbClr val="000000"/>
                </a:solidFill>
                <a:latin typeface="Calibri"/>
              </a:rPr>
              <a:t> disease. </a:t>
            </a:r>
            <a:r>
              <a:rPr lang="en-AU" sz="800" err="1">
                <a:solidFill>
                  <a:srgbClr val="000000"/>
                </a:solidFill>
                <a:latin typeface="Calibri"/>
              </a:rPr>
              <a:t>Antimicrob</a:t>
            </a:r>
            <a:r>
              <a:rPr lang="en-AU" sz="800">
                <a:solidFill>
                  <a:srgbClr val="000000"/>
                </a:solidFill>
                <a:latin typeface="Calibri"/>
              </a:rPr>
              <a:t> Agents </a:t>
            </a:r>
            <a:r>
              <a:rPr lang="en-AU" sz="800" err="1">
                <a:solidFill>
                  <a:srgbClr val="000000"/>
                </a:solidFill>
                <a:latin typeface="Calibri"/>
              </a:rPr>
              <a:t>Chemother</a:t>
            </a:r>
            <a:r>
              <a:rPr lang="en-AU" sz="800">
                <a:solidFill>
                  <a:srgbClr val="000000"/>
                </a:solidFill>
                <a:latin typeface="Calibri"/>
              </a:rPr>
              <a:t> 2014; 58:1161–6.</a:t>
            </a:r>
          </a:p>
          <a:p>
            <a:pPr defTabSz="609585"/>
            <a:r>
              <a:rPr lang="en-AU" sz="800">
                <a:solidFill>
                  <a:srgbClr val="000000"/>
                </a:solidFill>
                <a:latin typeface="Calibri"/>
              </a:rPr>
              <a:t>6. O’Brien DP, </a:t>
            </a:r>
            <a:r>
              <a:rPr lang="en-AU" sz="800" err="1">
                <a:solidFill>
                  <a:srgbClr val="000000"/>
                </a:solidFill>
                <a:latin typeface="Calibri"/>
              </a:rPr>
              <a:t>Murrie</a:t>
            </a:r>
            <a:r>
              <a:rPr lang="en-AU" sz="800">
                <a:solidFill>
                  <a:srgbClr val="000000"/>
                </a:solidFill>
                <a:latin typeface="Calibri"/>
              </a:rPr>
              <a:t> A, </a:t>
            </a:r>
            <a:r>
              <a:rPr lang="en-AU" sz="800" err="1">
                <a:solidFill>
                  <a:srgbClr val="000000"/>
                </a:solidFill>
                <a:latin typeface="Calibri"/>
              </a:rPr>
              <a:t>Meggyesy</a:t>
            </a:r>
            <a:r>
              <a:rPr lang="en-AU" sz="800">
                <a:solidFill>
                  <a:srgbClr val="000000"/>
                </a:solidFill>
                <a:latin typeface="Calibri"/>
              </a:rPr>
              <a:t> P, Priestley J, </a:t>
            </a:r>
            <a:r>
              <a:rPr lang="en-AU" sz="800" err="1">
                <a:solidFill>
                  <a:srgbClr val="000000"/>
                </a:solidFill>
                <a:latin typeface="Calibri"/>
              </a:rPr>
              <a:t>Rajcoomar</a:t>
            </a:r>
            <a:r>
              <a:rPr lang="en-AU" sz="800">
                <a:solidFill>
                  <a:srgbClr val="000000"/>
                </a:solidFill>
                <a:latin typeface="Calibri"/>
              </a:rPr>
              <a:t> A, </a:t>
            </a:r>
            <a:r>
              <a:rPr lang="en-AU" sz="800" err="1">
                <a:solidFill>
                  <a:srgbClr val="000000"/>
                </a:solidFill>
                <a:latin typeface="Calibri"/>
              </a:rPr>
              <a:t>Athan</a:t>
            </a:r>
            <a:r>
              <a:rPr lang="en-AU" sz="800">
                <a:solidFill>
                  <a:srgbClr val="000000"/>
                </a:solidFill>
                <a:latin typeface="Calibri"/>
              </a:rPr>
              <a:t> E. Spontaneous healing of Mycobacterium </a:t>
            </a:r>
            <a:r>
              <a:rPr lang="en-AU" sz="800" err="1">
                <a:solidFill>
                  <a:srgbClr val="000000"/>
                </a:solidFill>
                <a:latin typeface="Calibri"/>
              </a:rPr>
              <a:t>ulcerans</a:t>
            </a:r>
            <a:r>
              <a:rPr lang="en-AU" sz="800">
                <a:solidFill>
                  <a:srgbClr val="000000"/>
                </a:solidFill>
                <a:latin typeface="Calibri"/>
              </a:rPr>
              <a:t> disease in Australian patients. </a:t>
            </a:r>
            <a:r>
              <a:rPr lang="en-AU" sz="800" err="1">
                <a:solidFill>
                  <a:srgbClr val="000000"/>
                </a:solidFill>
                <a:latin typeface="Calibri"/>
              </a:rPr>
              <a:t>PLoS</a:t>
            </a:r>
            <a:r>
              <a:rPr lang="en-AU" sz="800">
                <a:solidFill>
                  <a:srgbClr val="000000"/>
                </a:solidFill>
                <a:latin typeface="Calibri"/>
              </a:rPr>
              <a:t> </a:t>
            </a:r>
            <a:r>
              <a:rPr lang="en-AU" sz="800" err="1">
                <a:solidFill>
                  <a:srgbClr val="000000"/>
                </a:solidFill>
                <a:latin typeface="Calibri"/>
              </a:rPr>
              <a:t>Negl</a:t>
            </a:r>
            <a:r>
              <a:rPr lang="en-AU" sz="800">
                <a:solidFill>
                  <a:srgbClr val="000000"/>
                </a:solidFill>
                <a:latin typeface="Calibri"/>
              </a:rPr>
              <a:t> Trop Dis 2019; 13:e0007178.</a:t>
            </a:r>
          </a:p>
        </p:txBody>
      </p:sp>
      <p:sp>
        <p:nvSpPr>
          <p:cNvPr id="5" name="Rectangle 4"/>
          <p:cNvSpPr/>
          <p:nvPr/>
        </p:nvSpPr>
        <p:spPr>
          <a:xfrm>
            <a:off x="8126321" y="3205949"/>
            <a:ext cx="2584503" cy="1241622"/>
          </a:xfrm>
          <a:prstGeom prst="rect">
            <a:avLst/>
          </a:prstGeom>
          <a:ln>
            <a:solidFill>
              <a:srgbClr val="94004B"/>
            </a:solidFill>
          </a:ln>
        </p:spPr>
        <p:txBody>
          <a:bodyPr wrap="square">
            <a:spAutoFit/>
          </a:bodyPr>
          <a:lstStyle/>
          <a:p>
            <a:pPr defTabSz="609585"/>
            <a:r>
              <a:rPr lang="en-US" sz="1867" b="1">
                <a:solidFill>
                  <a:srgbClr val="000000"/>
                </a:solidFill>
                <a:latin typeface="Calibri"/>
              </a:rPr>
              <a:t>Median time to healing</a:t>
            </a:r>
            <a:r>
              <a:rPr lang="en-US" sz="1867">
                <a:solidFill>
                  <a:srgbClr val="000000"/>
                </a:solidFill>
                <a:latin typeface="Calibri"/>
              </a:rPr>
              <a:t> </a:t>
            </a:r>
          </a:p>
          <a:p>
            <a:pPr defTabSz="609585">
              <a:buFontTx/>
              <a:buChar char="-"/>
            </a:pPr>
            <a:r>
              <a:rPr lang="en-US" sz="1867">
                <a:solidFill>
                  <a:srgbClr val="000000"/>
                </a:solidFill>
                <a:latin typeface="Calibri"/>
              </a:rPr>
              <a:t>WHO I: 119 days </a:t>
            </a:r>
          </a:p>
          <a:p>
            <a:pPr defTabSz="609585">
              <a:buFontTx/>
              <a:buChar char="-"/>
            </a:pPr>
            <a:r>
              <a:rPr lang="en-US" sz="1867">
                <a:solidFill>
                  <a:srgbClr val="000000"/>
                </a:solidFill>
                <a:latin typeface="Calibri"/>
              </a:rPr>
              <a:t>WHO II: 169 days </a:t>
            </a:r>
          </a:p>
          <a:p>
            <a:pPr defTabSz="609585">
              <a:buFontTx/>
              <a:buChar char="-"/>
            </a:pPr>
            <a:r>
              <a:rPr lang="en-US" sz="1867">
                <a:solidFill>
                  <a:srgbClr val="000000"/>
                </a:solidFill>
                <a:latin typeface="Calibri"/>
              </a:rPr>
              <a:t>WHO III: 175 days </a:t>
            </a:r>
          </a:p>
        </p:txBody>
      </p:sp>
      <p:pic>
        <p:nvPicPr>
          <p:cNvPr id="7" name="Picture 6">
            <a:extLst>
              <a:ext uri="{FF2B5EF4-FFF2-40B4-BE49-F238E27FC236}">
                <a16:creationId xmlns:a16="http://schemas.microsoft.com/office/drawing/2014/main" id="{CDCEDC76-99AB-0F03-0157-2F25C8C36E06}"/>
              </a:ext>
            </a:extLst>
          </p:cNvPr>
          <p:cNvPicPr>
            <a:picLocks noChangeAspect="1"/>
          </p:cNvPicPr>
          <p:nvPr/>
        </p:nvPicPr>
        <p:blipFill>
          <a:blip r:embed="rId3"/>
          <a:stretch>
            <a:fillRect/>
          </a:stretch>
        </p:blipFill>
        <p:spPr>
          <a:xfrm>
            <a:off x="5337350" y="10944"/>
            <a:ext cx="6735023" cy="2168552"/>
          </a:xfrm>
          <a:prstGeom prst="rect">
            <a:avLst/>
          </a:prstGeom>
        </p:spPr>
      </p:pic>
    </p:spTree>
    <p:extLst>
      <p:ext uri="{BB962C8B-B14F-4D97-AF65-F5344CB8AC3E}">
        <p14:creationId xmlns:p14="http://schemas.microsoft.com/office/powerpoint/2010/main" val="415531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Drug toxicity</a:t>
            </a:r>
            <a:endParaRPr lang="en-AU"/>
          </a:p>
        </p:txBody>
      </p:sp>
      <p:sp>
        <p:nvSpPr>
          <p:cNvPr id="3" name="Content Placeholder 2"/>
          <p:cNvSpPr>
            <a:spLocks noGrp="1"/>
          </p:cNvSpPr>
          <p:nvPr>
            <p:ph idx="1"/>
          </p:nvPr>
        </p:nvSpPr>
        <p:spPr>
          <a:xfrm>
            <a:off x="609600" y="2047436"/>
            <a:ext cx="7108643" cy="3641677"/>
          </a:xfrm>
        </p:spPr>
        <p:txBody>
          <a:bodyPr>
            <a:normAutofit fontScale="92500" lnSpcReduction="20000"/>
          </a:bodyPr>
          <a:lstStyle/>
          <a:p>
            <a:pPr>
              <a:lnSpc>
                <a:spcPct val="150000"/>
              </a:lnSpc>
            </a:pPr>
            <a:r>
              <a:rPr lang="en-US" sz="2133"/>
              <a:t>In Australia, median age of patients with </a:t>
            </a:r>
            <a:r>
              <a:rPr lang="en-US" sz="2133" err="1"/>
              <a:t>Buruli</a:t>
            </a:r>
            <a:r>
              <a:rPr lang="en-US" sz="2133"/>
              <a:t> ulcer is </a:t>
            </a:r>
            <a:r>
              <a:rPr lang="en-US" sz="2133" b="1"/>
              <a:t>55-60 years </a:t>
            </a:r>
            <a:endParaRPr lang="en-US" sz="2133"/>
          </a:p>
          <a:p>
            <a:pPr>
              <a:lnSpc>
                <a:spcPct val="150000"/>
              </a:lnSpc>
            </a:pPr>
            <a:r>
              <a:rPr lang="en-US" sz="2133"/>
              <a:t>Significantly higher rates of adverse events</a:t>
            </a:r>
          </a:p>
          <a:p>
            <a:pPr lvl="1">
              <a:lnSpc>
                <a:spcPct val="150000"/>
              </a:lnSpc>
            </a:pPr>
            <a:r>
              <a:rPr lang="en-US" sz="2133"/>
              <a:t>~40% of people &gt;65 years develop an antibiotic complication severe enough to require cessation of at least 1 antibiotic</a:t>
            </a:r>
          </a:p>
          <a:p>
            <a:pPr lvl="1">
              <a:lnSpc>
                <a:spcPct val="150000"/>
              </a:lnSpc>
            </a:pPr>
            <a:r>
              <a:rPr lang="en-US" sz="2133"/>
              <a:t>Up to 4% of people will be hospitalized due to antibiotic related complications</a:t>
            </a:r>
          </a:p>
          <a:p>
            <a:endParaRPr lang="en-AU"/>
          </a:p>
        </p:txBody>
      </p:sp>
      <p:sp>
        <p:nvSpPr>
          <p:cNvPr id="5" name="TextBox 4"/>
          <p:cNvSpPr txBox="1"/>
          <p:nvPr/>
        </p:nvSpPr>
        <p:spPr>
          <a:xfrm>
            <a:off x="8174823" y="2443405"/>
            <a:ext cx="3239445" cy="2390911"/>
          </a:xfrm>
          <a:prstGeom prst="rect">
            <a:avLst/>
          </a:prstGeom>
          <a:noFill/>
          <a:ln>
            <a:solidFill>
              <a:srgbClr val="94004B"/>
            </a:solidFill>
          </a:ln>
        </p:spPr>
        <p:txBody>
          <a:bodyPr wrap="square" rtlCol="0">
            <a:spAutoFit/>
          </a:bodyPr>
          <a:lstStyle/>
          <a:p>
            <a:pPr marL="380990" indent="-380990" defTabSz="609585">
              <a:buFontTx/>
              <a:buChar char="-"/>
            </a:pPr>
            <a:r>
              <a:rPr lang="en-US" sz="1867">
                <a:solidFill>
                  <a:srgbClr val="000000"/>
                </a:solidFill>
                <a:latin typeface="Calibri"/>
              </a:rPr>
              <a:t>Drug interactions (CYP3A dependent drugs) </a:t>
            </a:r>
          </a:p>
          <a:p>
            <a:pPr marL="380990" indent="-380990" defTabSz="609585">
              <a:buFontTx/>
              <a:buChar char="-"/>
            </a:pPr>
            <a:r>
              <a:rPr lang="en-US" sz="1867" err="1">
                <a:solidFill>
                  <a:srgbClr val="000000"/>
                </a:solidFill>
                <a:latin typeface="Calibri"/>
              </a:rPr>
              <a:t>QTc</a:t>
            </a:r>
            <a:r>
              <a:rPr lang="en-US" sz="1867">
                <a:solidFill>
                  <a:srgbClr val="000000"/>
                </a:solidFill>
                <a:latin typeface="Calibri"/>
              </a:rPr>
              <a:t> prolongation (tachyarrhythmia) </a:t>
            </a:r>
          </a:p>
          <a:p>
            <a:pPr marL="380990" indent="-380990" defTabSz="609585">
              <a:buFontTx/>
              <a:buChar char="-"/>
            </a:pPr>
            <a:r>
              <a:rPr lang="en-US" sz="1867">
                <a:solidFill>
                  <a:srgbClr val="000000"/>
                </a:solidFill>
                <a:latin typeface="Calibri"/>
              </a:rPr>
              <a:t>AKI / renal impairment </a:t>
            </a:r>
          </a:p>
          <a:p>
            <a:pPr marL="380990" indent="-380990" defTabSz="609585">
              <a:buFontTx/>
              <a:buChar char="-"/>
            </a:pPr>
            <a:r>
              <a:rPr lang="en-US" sz="1867">
                <a:solidFill>
                  <a:srgbClr val="000000"/>
                </a:solidFill>
                <a:latin typeface="Calibri"/>
              </a:rPr>
              <a:t>Hepatotoxicity </a:t>
            </a:r>
          </a:p>
          <a:p>
            <a:pPr marL="380990" indent="-380990" defTabSz="609585">
              <a:buFontTx/>
              <a:buChar char="-"/>
            </a:pPr>
            <a:r>
              <a:rPr lang="en-US" sz="1867">
                <a:solidFill>
                  <a:srgbClr val="000000"/>
                </a:solidFill>
                <a:latin typeface="Calibri"/>
              </a:rPr>
              <a:t>Tendonitis </a:t>
            </a:r>
          </a:p>
          <a:p>
            <a:pPr marL="380990" indent="-380990" defTabSz="609585">
              <a:buFontTx/>
              <a:buChar char="-"/>
            </a:pPr>
            <a:r>
              <a:rPr lang="en-US" sz="1867">
                <a:solidFill>
                  <a:srgbClr val="000000"/>
                </a:solidFill>
                <a:latin typeface="Calibri"/>
              </a:rPr>
              <a:t>Photosensitivity </a:t>
            </a:r>
            <a:endParaRPr lang="en-AU" sz="1867">
              <a:solidFill>
                <a:srgbClr val="000000"/>
              </a:solidFill>
              <a:latin typeface="Calibri"/>
            </a:endParaRPr>
          </a:p>
        </p:txBody>
      </p:sp>
    </p:spTree>
    <p:extLst>
      <p:ext uri="{BB962C8B-B14F-4D97-AF65-F5344CB8AC3E}">
        <p14:creationId xmlns:p14="http://schemas.microsoft.com/office/powerpoint/2010/main" val="1956445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C1BF-7409-BBB9-FFCB-581EBF583E3E}"/>
              </a:ext>
            </a:extLst>
          </p:cNvPr>
          <p:cNvSpPr>
            <a:spLocks noGrp="1"/>
          </p:cNvSpPr>
          <p:nvPr>
            <p:ph type="title"/>
          </p:nvPr>
        </p:nvSpPr>
        <p:spPr>
          <a:xfrm>
            <a:off x="215697" y="262011"/>
            <a:ext cx="9364007" cy="1143000"/>
          </a:xfrm>
        </p:spPr>
        <p:txBody>
          <a:bodyPr/>
          <a:lstStyle/>
          <a:p>
            <a:r>
              <a:rPr lang="en-US"/>
              <a:t>Paradoxical Reactions </a:t>
            </a:r>
          </a:p>
        </p:txBody>
      </p:sp>
      <p:sp>
        <p:nvSpPr>
          <p:cNvPr id="3" name="Content Placeholder 2">
            <a:extLst>
              <a:ext uri="{FF2B5EF4-FFF2-40B4-BE49-F238E27FC236}">
                <a16:creationId xmlns:a16="http://schemas.microsoft.com/office/drawing/2014/main" id="{32B32122-5A52-A016-D25C-281FBDF4EC22}"/>
              </a:ext>
            </a:extLst>
          </p:cNvPr>
          <p:cNvSpPr>
            <a:spLocks noGrp="1"/>
          </p:cNvSpPr>
          <p:nvPr>
            <p:ph idx="1"/>
          </p:nvPr>
        </p:nvSpPr>
        <p:spPr>
          <a:xfrm>
            <a:off x="326064" y="1755789"/>
            <a:ext cx="6289224" cy="5871768"/>
          </a:xfrm>
        </p:spPr>
        <p:txBody>
          <a:bodyPr>
            <a:noAutofit/>
          </a:bodyPr>
          <a:lstStyle/>
          <a:p>
            <a:pPr marL="0" indent="0">
              <a:buNone/>
            </a:pPr>
            <a:r>
              <a:rPr lang="en-US" sz="1867"/>
              <a:t>Clinical Manifestation</a:t>
            </a:r>
          </a:p>
          <a:p>
            <a:pPr>
              <a:buFont typeface="Arial" panose="020B0604020202020204" pitchFamily="34" charset="0"/>
              <a:buChar char="•"/>
            </a:pPr>
            <a:r>
              <a:rPr lang="en-US" sz="1867"/>
              <a:t>Worsening of existing, or appearance of new lesions </a:t>
            </a:r>
          </a:p>
          <a:p>
            <a:pPr>
              <a:buFont typeface="Arial" panose="020B0604020202020204" pitchFamily="34" charset="0"/>
              <a:buChar char="•"/>
            </a:pPr>
            <a:r>
              <a:rPr lang="en-US" sz="1867"/>
              <a:t>Histological appearance of intense inflammation </a:t>
            </a:r>
          </a:p>
          <a:p>
            <a:pPr marL="0" indent="0">
              <a:buNone/>
            </a:pPr>
            <a:endParaRPr lang="en-US" sz="1867"/>
          </a:p>
          <a:p>
            <a:pPr marL="0" indent="0">
              <a:buNone/>
            </a:pPr>
            <a:r>
              <a:rPr lang="en-US" sz="1867"/>
              <a:t>Risk factors </a:t>
            </a:r>
          </a:p>
          <a:p>
            <a:pPr marL="380990" indent="-380990">
              <a:buFont typeface="Arial" panose="020B0604020202020204" pitchFamily="34" charset="0"/>
              <a:buChar char="•"/>
            </a:pPr>
            <a:r>
              <a:rPr lang="en-US" sz="1867" b="1"/>
              <a:t>Age &gt;60 years </a:t>
            </a:r>
            <a:r>
              <a:rPr lang="en-US" sz="1867"/>
              <a:t>(RR 2.84, 95% CI 1.12-7.17, p =0.03)</a:t>
            </a:r>
          </a:p>
          <a:p>
            <a:pPr marL="380990" indent="-380990">
              <a:buFont typeface="Arial" panose="020B0604020202020204" pitchFamily="34" charset="0"/>
              <a:buChar char="•"/>
            </a:pPr>
            <a:r>
              <a:rPr lang="en-US" sz="1867"/>
              <a:t>Children age &lt;15 years (significance limited by low numbers, p = 0.16)</a:t>
            </a:r>
          </a:p>
          <a:p>
            <a:pPr marL="380990" indent="-380990">
              <a:buFont typeface="Arial" panose="020B0604020202020204" pitchFamily="34" charset="0"/>
              <a:buChar char="•"/>
            </a:pPr>
            <a:r>
              <a:rPr lang="en-US" sz="1867" b="1" err="1"/>
              <a:t>Oedematous</a:t>
            </a:r>
            <a:r>
              <a:rPr lang="en-US" sz="1867" b="1"/>
              <a:t> lesion </a:t>
            </a:r>
            <a:r>
              <a:rPr lang="en-US" sz="1867"/>
              <a:t>(RR 3.44, 95% CI 1.11-10.70, </a:t>
            </a:r>
          </a:p>
          <a:p>
            <a:pPr marL="0" indent="0">
              <a:buNone/>
            </a:pPr>
            <a:r>
              <a:rPr lang="en-US" sz="1867"/>
              <a:t>	p =0.03) </a:t>
            </a:r>
          </a:p>
          <a:p>
            <a:pPr marL="0" indent="0">
              <a:buNone/>
            </a:pPr>
            <a:endParaRPr lang="en-US" sz="1867"/>
          </a:p>
          <a:p>
            <a:pPr marL="0" indent="0">
              <a:buNone/>
            </a:pPr>
            <a:r>
              <a:rPr lang="en-US" sz="1867"/>
              <a:t>Management</a:t>
            </a:r>
          </a:p>
          <a:p>
            <a:r>
              <a:rPr lang="en-US" sz="1867"/>
              <a:t>Prednisolone 1mg/kg with a slow wean over 4-8 weeks </a:t>
            </a:r>
          </a:p>
          <a:p>
            <a:pPr marL="380990" indent="-380990">
              <a:buFont typeface="Arial" panose="020B0604020202020204" pitchFamily="34" charset="0"/>
              <a:buChar char="•"/>
            </a:pPr>
            <a:endParaRPr lang="en-US" sz="1867"/>
          </a:p>
          <a:p>
            <a:pPr marL="0" indent="0">
              <a:buNone/>
            </a:pPr>
            <a:endParaRPr lang="en-US" sz="1867"/>
          </a:p>
        </p:txBody>
      </p:sp>
      <p:sp>
        <p:nvSpPr>
          <p:cNvPr id="6" name="TextBox 5">
            <a:extLst>
              <a:ext uri="{FF2B5EF4-FFF2-40B4-BE49-F238E27FC236}">
                <a16:creationId xmlns:a16="http://schemas.microsoft.com/office/drawing/2014/main" id="{F9A69030-F2BB-ED52-A025-8FB6C96DFD6A}"/>
              </a:ext>
            </a:extLst>
          </p:cNvPr>
          <p:cNvSpPr txBox="1"/>
          <p:nvPr/>
        </p:nvSpPr>
        <p:spPr>
          <a:xfrm>
            <a:off x="6615289" y="6467062"/>
            <a:ext cx="5841756" cy="338554"/>
          </a:xfrm>
          <a:prstGeom prst="rect">
            <a:avLst/>
          </a:prstGeom>
          <a:noFill/>
        </p:spPr>
        <p:txBody>
          <a:bodyPr wrap="square" rtlCol="0">
            <a:spAutoFit/>
          </a:bodyPr>
          <a:lstStyle/>
          <a:p>
            <a:pPr defTabSz="609585"/>
            <a:r>
              <a:rPr lang="en-GB" sz="800">
                <a:solidFill>
                  <a:srgbClr val="000000"/>
                </a:solidFill>
                <a:latin typeface="Calibri" panose="020F0502020204030204" pitchFamily="34" charset="0"/>
                <a:ea typeface="Calibri" panose="020F0502020204030204" pitchFamily="34" charset="0"/>
              </a:rPr>
              <a:t>O’Brien, D.P., Robson, M., Friedman, N.D. et al. Incidence, clinical spectrum, diagnostic features, treatment and predictors of paradoxical reactions during antibiotic treatment of Mycobacterium </a:t>
            </a:r>
            <a:r>
              <a:rPr lang="en-GB" sz="800" err="1">
                <a:solidFill>
                  <a:srgbClr val="000000"/>
                </a:solidFill>
                <a:latin typeface="Calibri" panose="020F0502020204030204" pitchFamily="34" charset="0"/>
                <a:ea typeface="Calibri" panose="020F0502020204030204" pitchFamily="34" charset="0"/>
              </a:rPr>
              <a:t>ulceransinfections</a:t>
            </a:r>
            <a:r>
              <a:rPr lang="en-GB" sz="800">
                <a:solidFill>
                  <a:srgbClr val="000000"/>
                </a:solidFill>
                <a:latin typeface="Calibri" panose="020F0502020204030204" pitchFamily="34" charset="0"/>
                <a:ea typeface="Calibri" panose="020F0502020204030204" pitchFamily="34" charset="0"/>
              </a:rPr>
              <a:t>. BMC Infect Dis. 2013;13(416). </a:t>
            </a:r>
            <a:endParaRPr lang="en-US" sz="800">
              <a:solidFill>
                <a:srgbClr val="000000"/>
              </a:solidFill>
              <a:latin typeface="Calibri"/>
            </a:endParaRPr>
          </a:p>
        </p:txBody>
      </p:sp>
      <p:sp>
        <p:nvSpPr>
          <p:cNvPr id="8" name="TextBox 7">
            <a:extLst>
              <a:ext uri="{FF2B5EF4-FFF2-40B4-BE49-F238E27FC236}">
                <a16:creationId xmlns:a16="http://schemas.microsoft.com/office/drawing/2014/main" id="{A898138B-7F15-BAD0-7A99-050DA9138A32}"/>
              </a:ext>
            </a:extLst>
          </p:cNvPr>
          <p:cNvSpPr txBox="1"/>
          <p:nvPr/>
        </p:nvSpPr>
        <p:spPr>
          <a:xfrm>
            <a:off x="7558510" y="2834684"/>
            <a:ext cx="3955311" cy="1938992"/>
          </a:xfrm>
          <a:prstGeom prst="rect">
            <a:avLst/>
          </a:prstGeom>
          <a:solidFill>
            <a:srgbClr val="94004B"/>
          </a:solidFill>
        </p:spPr>
        <p:txBody>
          <a:bodyPr wrap="square">
            <a:spAutoFit/>
          </a:bodyPr>
          <a:lstStyle/>
          <a:p>
            <a:pPr algn="ctr" defTabSz="609585"/>
            <a:r>
              <a:rPr lang="en-US" sz="2400">
                <a:solidFill>
                  <a:srgbClr val="FFFFFF"/>
                </a:solidFill>
                <a:latin typeface="Calibri"/>
              </a:rPr>
              <a:t>20% of reactions will occur after completion of antibiotics, and should </a:t>
            </a:r>
            <a:r>
              <a:rPr lang="en-US" sz="2400" u="sng">
                <a:solidFill>
                  <a:srgbClr val="FFFFFF"/>
                </a:solidFill>
                <a:latin typeface="Calibri"/>
              </a:rPr>
              <a:t>NOT</a:t>
            </a:r>
            <a:r>
              <a:rPr lang="en-US" sz="2400">
                <a:solidFill>
                  <a:srgbClr val="FFFFFF"/>
                </a:solidFill>
                <a:latin typeface="Calibri"/>
              </a:rPr>
              <a:t> be assumed to be treatment failure </a:t>
            </a:r>
          </a:p>
        </p:txBody>
      </p:sp>
    </p:spTree>
    <p:extLst>
      <p:ext uri="{BB962C8B-B14F-4D97-AF65-F5344CB8AC3E}">
        <p14:creationId xmlns:p14="http://schemas.microsoft.com/office/powerpoint/2010/main" val="153447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B5A49-FD66-7E6A-0FAE-ABE5D1E5FE74}"/>
              </a:ext>
            </a:extLst>
          </p:cNvPr>
          <p:cNvSpPr>
            <a:spLocks noGrp="1"/>
          </p:cNvSpPr>
          <p:nvPr>
            <p:ph type="title"/>
          </p:nvPr>
        </p:nvSpPr>
        <p:spPr/>
        <p:txBody>
          <a:bodyPr/>
          <a:lstStyle/>
          <a:p>
            <a:r>
              <a:rPr lang="en-US"/>
              <a:t>Risk to Household Members </a:t>
            </a:r>
          </a:p>
        </p:txBody>
      </p:sp>
      <p:sp>
        <p:nvSpPr>
          <p:cNvPr id="3" name="Content Placeholder 2">
            <a:extLst>
              <a:ext uri="{FF2B5EF4-FFF2-40B4-BE49-F238E27FC236}">
                <a16:creationId xmlns:a16="http://schemas.microsoft.com/office/drawing/2014/main" id="{73E5C829-8E21-70C3-C23A-FE2265044421}"/>
              </a:ext>
            </a:extLst>
          </p:cNvPr>
          <p:cNvSpPr>
            <a:spLocks noGrp="1"/>
          </p:cNvSpPr>
          <p:nvPr>
            <p:ph idx="1"/>
          </p:nvPr>
        </p:nvSpPr>
        <p:spPr>
          <a:xfrm>
            <a:off x="609600" y="1812324"/>
            <a:ext cx="9852837" cy="4521657"/>
          </a:xfrm>
        </p:spPr>
        <p:txBody>
          <a:bodyPr>
            <a:normAutofit/>
          </a:bodyPr>
          <a:lstStyle/>
          <a:p>
            <a:pPr marL="0" indent="0">
              <a:lnSpc>
                <a:spcPct val="150000"/>
              </a:lnSpc>
              <a:buNone/>
            </a:pPr>
            <a:r>
              <a:rPr lang="en-US" sz="2133"/>
              <a:t>A cohort study 1998-2016 included 324 patients with BU, median age 57 years</a:t>
            </a:r>
          </a:p>
          <a:p>
            <a:pPr marL="0" indent="0">
              <a:lnSpc>
                <a:spcPct val="150000"/>
              </a:lnSpc>
              <a:buNone/>
            </a:pPr>
            <a:endParaRPr lang="en-US" sz="2133"/>
          </a:p>
          <a:p>
            <a:pPr>
              <a:lnSpc>
                <a:spcPct val="150000"/>
              </a:lnSpc>
            </a:pPr>
            <a:r>
              <a:rPr lang="en-US" sz="2133"/>
              <a:t>21 patients </a:t>
            </a:r>
            <a:r>
              <a:rPr lang="en-US" sz="2133" b="1"/>
              <a:t>(6.5%) </a:t>
            </a:r>
            <a:r>
              <a:rPr lang="en-US" sz="2133"/>
              <a:t>were part of a family cluster, all diagnosed after 2008 </a:t>
            </a:r>
          </a:p>
          <a:p>
            <a:pPr>
              <a:lnSpc>
                <a:spcPct val="150000"/>
              </a:lnSpc>
            </a:pPr>
            <a:r>
              <a:rPr lang="en-US" sz="2133" b="1"/>
              <a:t>Incidence 5.69/1,000 person-years </a:t>
            </a:r>
            <a:r>
              <a:rPr lang="en-US" sz="2133"/>
              <a:t>(General population 0.85-4.04/year/1,000 population)</a:t>
            </a:r>
          </a:p>
          <a:p>
            <a:pPr>
              <a:lnSpc>
                <a:spcPct val="150000"/>
              </a:lnSpc>
            </a:pPr>
            <a:r>
              <a:rPr lang="en-US" sz="2133"/>
              <a:t>Median time to diagnosis between family members = 2.8 months (IQR 1.1-20.6)</a:t>
            </a:r>
          </a:p>
          <a:p>
            <a:pPr>
              <a:lnSpc>
                <a:spcPct val="150000"/>
              </a:lnSpc>
            </a:pPr>
            <a:r>
              <a:rPr lang="en-US" sz="2133"/>
              <a:t>Risk of recurrence </a:t>
            </a:r>
            <a:r>
              <a:rPr lang="en-US" sz="2133" b="1"/>
              <a:t>2.81 case/year/1,000 population </a:t>
            </a:r>
            <a:r>
              <a:rPr lang="en-US" sz="2133"/>
              <a:t>(median time 44 months [IQR 16-68 months])</a:t>
            </a:r>
          </a:p>
        </p:txBody>
      </p:sp>
      <p:sp>
        <p:nvSpPr>
          <p:cNvPr id="4" name="TextBox 3">
            <a:extLst>
              <a:ext uri="{FF2B5EF4-FFF2-40B4-BE49-F238E27FC236}">
                <a16:creationId xmlns:a16="http://schemas.microsoft.com/office/drawing/2014/main" id="{A4A2C5D9-BBA8-44F1-F27D-214C230977F4}"/>
              </a:ext>
            </a:extLst>
          </p:cNvPr>
          <p:cNvSpPr txBox="1"/>
          <p:nvPr/>
        </p:nvSpPr>
        <p:spPr>
          <a:xfrm>
            <a:off x="4394791" y="6333980"/>
            <a:ext cx="7913773" cy="420756"/>
          </a:xfrm>
          <a:prstGeom prst="rect">
            <a:avLst/>
          </a:prstGeom>
          <a:noFill/>
        </p:spPr>
        <p:txBody>
          <a:bodyPr wrap="square" rtlCol="0">
            <a:spAutoFit/>
          </a:bodyPr>
          <a:lstStyle/>
          <a:p>
            <a:pPr defTabSz="609585"/>
            <a:r>
              <a:rPr lang="en-GB" sz="1067">
                <a:solidFill>
                  <a:srgbClr val="000000"/>
                </a:solidFill>
                <a:latin typeface="Calibri" panose="020F0502020204030204" pitchFamily="34" charset="0"/>
                <a:ea typeface="Calibri" panose="020F0502020204030204" pitchFamily="34" charset="0"/>
              </a:rPr>
              <a:t>O’Brien, D. P., Wynne, J. W., </a:t>
            </a:r>
            <a:r>
              <a:rPr lang="en-GB" sz="1067" err="1">
                <a:solidFill>
                  <a:srgbClr val="000000"/>
                </a:solidFill>
                <a:latin typeface="Calibri" panose="020F0502020204030204" pitchFamily="34" charset="0"/>
                <a:ea typeface="Calibri" panose="020F0502020204030204" pitchFamily="34" charset="0"/>
              </a:rPr>
              <a:t>Buultjens</a:t>
            </a:r>
            <a:r>
              <a:rPr lang="en-GB" sz="1067">
                <a:solidFill>
                  <a:srgbClr val="000000"/>
                </a:solidFill>
                <a:latin typeface="Calibri" panose="020F0502020204030204" pitchFamily="34" charset="0"/>
                <a:ea typeface="Calibri" panose="020F0502020204030204" pitchFamily="34" charset="0"/>
              </a:rPr>
              <a:t>, A. H., Michalski, W. P., </a:t>
            </a:r>
            <a:r>
              <a:rPr lang="en-GB" sz="1067" err="1">
                <a:solidFill>
                  <a:srgbClr val="000000"/>
                </a:solidFill>
                <a:latin typeface="Calibri" panose="020F0502020204030204" pitchFamily="34" charset="0"/>
                <a:ea typeface="Calibri" panose="020F0502020204030204" pitchFamily="34" charset="0"/>
              </a:rPr>
              <a:t>Stinear</a:t>
            </a:r>
            <a:r>
              <a:rPr lang="en-GB" sz="1067">
                <a:solidFill>
                  <a:srgbClr val="000000"/>
                </a:solidFill>
                <a:latin typeface="Calibri" panose="020F0502020204030204" pitchFamily="34" charset="0"/>
                <a:ea typeface="Calibri" panose="020F0502020204030204" pitchFamily="34" charset="0"/>
              </a:rPr>
              <a:t>, T. P., Friedman, N. D., Hughes, A., &amp; </a:t>
            </a:r>
            <a:r>
              <a:rPr lang="en-GB" sz="1067" err="1">
                <a:solidFill>
                  <a:srgbClr val="000000"/>
                </a:solidFill>
                <a:latin typeface="Calibri" panose="020F0502020204030204" pitchFamily="34" charset="0"/>
                <a:ea typeface="Calibri" panose="020F0502020204030204" pitchFamily="34" charset="0"/>
              </a:rPr>
              <a:t>Athan</a:t>
            </a:r>
            <a:r>
              <a:rPr lang="en-GB" sz="1067">
                <a:solidFill>
                  <a:srgbClr val="000000"/>
                </a:solidFill>
                <a:latin typeface="Calibri" panose="020F0502020204030204" pitchFamily="34" charset="0"/>
                <a:ea typeface="Calibri" panose="020F0502020204030204" pitchFamily="34" charset="0"/>
              </a:rPr>
              <a:t>, E. Exposure Risk for Infection and Lack of Human-to-Human Transmission of Mycobacterium </a:t>
            </a:r>
            <a:r>
              <a:rPr lang="en-GB" sz="1067" err="1">
                <a:solidFill>
                  <a:srgbClr val="000000"/>
                </a:solidFill>
                <a:latin typeface="Calibri" panose="020F0502020204030204" pitchFamily="34" charset="0"/>
                <a:ea typeface="Calibri" panose="020F0502020204030204" pitchFamily="34" charset="0"/>
              </a:rPr>
              <a:t>ulcerans</a:t>
            </a:r>
            <a:r>
              <a:rPr lang="en-GB" sz="1067">
                <a:solidFill>
                  <a:srgbClr val="000000"/>
                </a:solidFill>
                <a:latin typeface="Calibri" panose="020F0502020204030204" pitchFamily="34" charset="0"/>
                <a:ea typeface="Calibri" panose="020F0502020204030204" pitchFamily="34" charset="0"/>
              </a:rPr>
              <a:t> Disease, Australia. </a:t>
            </a:r>
            <a:r>
              <a:rPr lang="en-GB" sz="1067" err="1">
                <a:solidFill>
                  <a:srgbClr val="000000"/>
                </a:solidFill>
                <a:latin typeface="Calibri" panose="020F0502020204030204" pitchFamily="34" charset="0"/>
                <a:ea typeface="Calibri" panose="020F0502020204030204" pitchFamily="34" charset="0"/>
              </a:rPr>
              <a:t>Emerg</a:t>
            </a:r>
            <a:r>
              <a:rPr lang="en-GB" sz="1067">
                <a:solidFill>
                  <a:srgbClr val="000000"/>
                </a:solidFill>
                <a:latin typeface="Calibri" panose="020F0502020204030204" pitchFamily="34" charset="0"/>
                <a:ea typeface="Calibri" panose="020F0502020204030204" pitchFamily="34" charset="0"/>
              </a:rPr>
              <a:t> Infect Dis. 2017;23(5). </a:t>
            </a:r>
            <a:endParaRPr lang="en-US" sz="1067">
              <a:solidFill>
                <a:srgbClr val="000000"/>
              </a:solidFill>
              <a:latin typeface="Calibri"/>
            </a:endParaRPr>
          </a:p>
        </p:txBody>
      </p:sp>
      <p:sp>
        <p:nvSpPr>
          <p:cNvPr id="5" name="Oval 4">
            <a:extLst>
              <a:ext uri="{FF2B5EF4-FFF2-40B4-BE49-F238E27FC236}">
                <a16:creationId xmlns:a16="http://schemas.microsoft.com/office/drawing/2014/main" id="{5F600F05-3293-03E3-D7F3-AE5F40D8EFE7}"/>
              </a:ext>
            </a:extLst>
          </p:cNvPr>
          <p:cNvSpPr/>
          <p:nvPr/>
        </p:nvSpPr>
        <p:spPr>
          <a:xfrm>
            <a:off x="4720856" y="3187997"/>
            <a:ext cx="5741581" cy="1220972"/>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Tree>
    <p:extLst>
      <p:ext uri="{BB962C8B-B14F-4D97-AF65-F5344CB8AC3E}">
        <p14:creationId xmlns:p14="http://schemas.microsoft.com/office/powerpoint/2010/main" val="30577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1E46-7269-4E3B-AC76-91F5DE7470F9}"/>
              </a:ext>
            </a:extLst>
          </p:cNvPr>
          <p:cNvSpPr>
            <a:spLocks noGrp="1"/>
          </p:cNvSpPr>
          <p:nvPr>
            <p:ph type="title"/>
          </p:nvPr>
        </p:nvSpPr>
        <p:spPr>
          <a:xfrm>
            <a:off x="1438800" y="559371"/>
            <a:ext cx="10753200" cy="470317"/>
          </a:xfrm>
        </p:spPr>
        <p:txBody>
          <a:bodyPr/>
          <a:lstStyle/>
          <a:p>
            <a:r>
              <a:rPr lang="en-US"/>
              <a:t>Etiquette/Zoom use</a:t>
            </a:r>
            <a:endParaRPr lang="en-AU"/>
          </a:p>
        </p:txBody>
      </p:sp>
      <p:sp>
        <p:nvSpPr>
          <p:cNvPr id="3" name="Content Placeholder 2">
            <a:extLst>
              <a:ext uri="{FF2B5EF4-FFF2-40B4-BE49-F238E27FC236}">
                <a16:creationId xmlns:a16="http://schemas.microsoft.com/office/drawing/2014/main" id="{D6688C6C-91D2-4FC4-8EDE-01DF4E1DBDB0}"/>
              </a:ext>
            </a:extLst>
          </p:cNvPr>
          <p:cNvSpPr>
            <a:spLocks noGrp="1"/>
          </p:cNvSpPr>
          <p:nvPr>
            <p:ph idx="1"/>
          </p:nvPr>
        </p:nvSpPr>
        <p:spPr>
          <a:xfrm>
            <a:off x="609522" y="1332758"/>
            <a:ext cx="6624484" cy="5106600"/>
          </a:xfrm>
        </p:spPr>
        <p:txBody>
          <a:bodyPr vert="horz" lIns="0" tIns="36000" rIns="0" bIns="36000" rtlCol="0" anchor="t">
            <a:normAutofit/>
          </a:bodyPr>
          <a:lstStyle/>
          <a:p>
            <a:pPr marL="0" indent="0">
              <a:buNone/>
            </a:pPr>
            <a:r>
              <a:rPr lang="en-US"/>
              <a:t>Chat</a:t>
            </a:r>
            <a:endParaRPr lang="en-US">
              <a:solidFill>
                <a:schemeClr val="accent1">
                  <a:lumMod val="50000"/>
                </a:schemeClr>
              </a:solidFill>
            </a:endParaRPr>
          </a:p>
          <a:p>
            <a:r>
              <a:rPr lang="en-US">
                <a:latin typeface="Raleway"/>
              </a:rPr>
              <a:t>Introduce yourself / Role / Region / </a:t>
            </a:r>
            <a:r>
              <a:rPr lang="en-US" err="1">
                <a:latin typeface="Raleway"/>
              </a:rPr>
              <a:t>Organisation</a:t>
            </a:r>
            <a:r>
              <a:rPr lang="en-US">
                <a:latin typeface="Raleway"/>
              </a:rPr>
              <a:t> in “chat”</a:t>
            </a:r>
          </a:p>
          <a:p>
            <a:r>
              <a:rPr lang="en-US">
                <a:latin typeface="Raleway"/>
              </a:rPr>
              <a:t>Use chat to ask questions</a:t>
            </a:r>
          </a:p>
          <a:p>
            <a:endParaRPr lang="en-US"/>
          </a:p>
          <a:p>
            <a:r>
              <a:rPr lang="en-US"/>
              <a:t>Please remain on ‘mute’ except when speaking</a:t>
            </a:r>
          </a:p>
          <a:p>
            <a:r>
              <a:rPr lang="en-US">
                <a:solidFill>
                  <a:srgbClr val="C00000"/>
                </a:solidFill>
                <a:latin typeface="Raleway" panose="020B0503030101060003" pitchFamily="34" charset="0"/>
                <a:cs typeface="Calibri"/>
              </a:rPr>
              <a:t>Please turn video on</a:t>
            </a:r>
            <a:r>
              <a:rPr lang="en-US">
                <a:solidFill>
                  <a:srgbClr val="C00000"/>
                </a:solidFill>
                <a:latin typeface="Raleway" panose="020B0503030101060003" pitchFamily="34" charset="0"/>
              </a:rPr>
              <a:t> </a:t>
            </a:r>
          </a:p>
          <a:p>
            <a:pPr marL="0" indent="0">
              <a:buNone/>
            </a:pPr>
            <a:endParaRPr lang="en-US"/>
          </a:p>
          <a:p>
            <a:r>
              <a:rPr lang="en-AU">
                <a:latin typeface="Raleway"/>
              </a:rPr>
              <a:t>In-session Evaluation at the end</a:t>
            </a:r>
          </a:p>
          <a:p>
            <a:pPr marL="0" indent="0">
              <a:buNone/>
            </a:pPr>
            <a:endParaRPr lang="en-AU" i="1"/>
          </a:p>
        </p:txBody>
      </p:sp>
      <p:sp>
        <p:nvSpPr>
          <p:cNvPr id="6" name="Title 1">
            <a:extLst>
              <a:ext uri="{FF2B5EF4-FFF2-40B4-BE49-F238E27FC236}">
                <a16:creationId xmlns:a16="http://schemas.microsoft.com/office/drawing/2014/main" id="{D026B160-71F9-A642-9406-4994C7A77A2A}"/>
              </a:ext>
            </a:extLst>
          </p:cNvPr>
          <p:cNvSpPr txBox="1">
            <a:spLocks/>
          </p:cNvSpPr>
          <p:nvPr/>
        </p:nvSpPr>
        <p:spPr>
          <a:xfrm>
            <a:off x="326300" y="6204200"/>
            <a:ext cx="10753200" cy="470317"/>
          </a:xfrm>
          <a:prstGeom prst="rect">
            <a:avLst/>
          </a:prstGeom>
        </p:spPr>
        <p:txBody>
          <a:bodyPr vert="horz"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3D69"/>
                </a:solidFill>
                <a:effectLst/>
                <a:uLnTx/>
                <a:uFillTx/>
                <a:latin typeface="Raleway" panose="020B0503030101060003" pitchFamily="34" charset="77"/>
                <a:ea typeface="+mj-ea"/>
                <a:cs typeface="+mj-cs"/>
              </a:rPr>
              <a:t>RACGP and ACCRM accredited, certificates PD</a:t>
            </a:r>
          </a:p>
        </p:txBody>
      </p:sp>
      <p:pic>
        <p:nvPicPr>
          <p:cNvPr id="7" name="Picture 6" descr="Icon&#10;&#10;Description automatically generated">
            <a:extLst>
              <a:ext uri="{FF2B5EF4-FFF2-40B4-BE49-F238E27FC236}">
                <a16:creationId xmlns:a16="http://schemas.microsoft.com/office/drawing/2014/main" id="{6741F6CA-BFF6-469E-BEB3-A556967322ED}"/>
              </a:ext>
            </a:extLst>
          </p:cNvPr>
          <p:cNvPicPr>
            <a:picLocks noChangeAspect="1"/>
          </p:cNvPicPr>
          <p:nvPr/>
        </p:nvPicPr>
        <p:blipFill>
          <a:blip r:embed="rId3"/>
          <a:stretch>
            <a:fillRect/>
          </a:stretch>
        </p:blipFill>
        <p:spPr>
          <a:xfrm>
            <a:off x="609521" y="491462"/>
            <a:ext cx="606137" cy="606137"/>
          </a:xfrm>
          <a:prstGeom prst="rect">
            <a:avLst/>
          </a:prstGeom>
        </p:spPr>
      </p:pic>
      <p:sp>
        <p:nvSpPr>
          <p:cNvPr id="9" name="Content Placeholder 2">
            <a:extLst>
              <a:ext uri="{FF2B5EF4-FFF2-40B4-BE49-F238E27FC236}">
                <a16:creationId xmlns:a16="http://schemas.microsoft.com/office/drawing/2014/main" id="{732EBF19-404E-4B92-85AD-DD6B70339230}"/>
              </a:ext>
            </a:extLst>
          </p:cNvPr>
          <p:cNvSpPr txBox="1">
            <a:spLocks/>
          </p:cNvSpPr>
          <p:nvPr/>
        </p:nvSpPr>
        <p:spPr>
          <a:xfrm>
            <a:off x="6786120" y="1259097"/>
            <a:ext cx="4859825" cy="2803957"/>
          </a:xfrm>
          <a:prstGeom prst="rect">
            <a:avLst/>
          </a:prstGeom>
          <a:solidFill>
            <a:schemeClr val="accent1">
              <a:lumMod val="20000"/>
              <a:lumOff val="80000"/>
            </a:schemeClr>
          </a:solidFill>
        </p:spPr>
        <p:txBody>
          <a:bodyPr vert="horz" lIns="0" tIns="36000" rIns="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effectLst/>
                <a:latin typeface="Raleway" pitchFamily="2" charset="0"/>
                <a:ea typeface="Calibri" panose="020F0502020204030204" pitchFamily="34" charset="0"/>
              </a:rPr>
              <a:t>These sessions will be recorded for ongoing training and quality improvement purposes.</a:t>
            </a:r>
          </a:p>
          <a:p>
            <a:r>
              <a:rPr lang="en-AU" sz="1800">
                <a:effectLst/>
                <a:latin typeface="Raleway" pitchFamily="2" charset="0"/>
                <a:ea typeface="Calibri" panose="020F0502020204030204" pitchFamily="34" charset="0"/>
              </a:rPr>
              <a:t>The didactic presentations ONLY will be disseminated on our learning channel.</a:t>
            </a:r>
          </a:p>
          <a:p>
            <a:r>
              <a:rPr lang="en-AU" sz="1800">
                <a:effectLst/>
                <a:latin typeface="Raleway" pitchFamily="2" charset="0"/>
                <a:ea typeface="Calibri" panose="020F0502020204030204" pitchFamily="34" charset="0"/>
              </a:rPr>
              <a:t>Discussions will be de-identified where used for QI or research purposes.</a:t>
            </a:r>
          </a:p>
          <a:p>
            <a:r>
              <a:rPr lang="en-AU" sz="1800">
                <a:effectLst/>
                <a:latin typeface="Raleway" pitchFamily="2" charset="0"/>
                <a:ea typeface="Calibri" panose="020F0502020204030204" pitchFamily="34" charset="0"/>
              </a:rPr>
              <a:t>Please let us know if you would not like your comments recorded.</a:t>
            </a:r>
          </a:p>
        </p:txBody>
      </p:sp>
      <p:pic>
        <p:nvPicPr>
          <p:cNvPr id="10" name="Graphic 9" descr="Video camera with solid fill">
            <a:extLst>
              <a:ext uri="{FF2B5EF4-FFF2-40B4-BE49-F238E27FC236}">
                <a16:creationId xmlns:a16="http://schemas.microsoft.com/office/drawing/2014/main" id="{37FCA89C-4A20-49D4-A553-BA2068490B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727626" y="491463"/>
            <a:ext cx="606136" cy="606136"/>
          </a:xfrm>
          <a:prstGeom prst="rect">
            <a:avLst/>
          </a:prstGeom>
        </p:spPr>
      </p:pic>
      <p:pic>
        <p:nvPicPr>
          <p:cNvPr id="4" name="Picture 3" descr="A drawing of a face&#10;&#10;Description automatically generated">
            <a:extLst>
              <a:ext uri="{FF2B5EF4-FFF2-40B4-BE49-F238E27FC236}">
                <a16:creationId xmlns:a16="http://schemas.microsoft.com/office/drawing/2014/main" id="{29AF9E77-0896-E78A-C1B7-245503F21E57}"/>
              </a:ext>
            </a:extLst>
          </p:cNvPr>
          <p:cNvPicPr>
            <a:picLocks noChangeAspect="1"/>
          </p:cNvPicPr>
          <p:nvPr/>
        </p:nvPicPr>
        <p:blipFill>
          <a:blip r:embed="rId6"/>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259237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93569-B18D-2CE3-F53D-E1FCB4363F55}"/>
              </a:ext>
            </a:extLst>
          </p:cNvPr>
          <p:cNvSpPr>
            <a:spLocks noGrp="1"/>
          </p:cNvSpPr>
          <p:nvPr>
            <p:ph type="title"/>
          </p:nvPr>
        </p:nvSpPr>
        <p:spPr/>
        <p:txBody>
          <a:bodyPr/>
          <a:lstStyle/>
          <a:p>
            <a:r>
              <a:rPr lang="en-US"/>
              <a:t>Infection in the Elderly 	</a:t>
            </a:r>
          </a:p>
        </p:txBody>
      </p:sp>
      <p:sp>
        <p:nvSpPr>
          <p:cNvPr id="3" name="Content Placeholder 2">
            <a:extLst>
              <a:ext uri="{FF2B5EF4-FFF2-40B4-BE49-F238E27FC236}">
                <a16:creationId xmlns:a16="http://schemas.microsoft.com/office/drawing/2014/main" id="{3176126A-2603-2245-D134-2E4E1C712DB3}"/>
              </a:ext>
            </a:extLst>
          </p:cNvPr>
          <p:cNvSpPr>
            <a:spLocks noGrp="1"/>
          </p:cNvSpPr>
          <p:nvPr>
            <p:ph idx="1"/>
          </p:nvPr>
        </p:nvSpPr>
        <p:spPr>
          <a:xfrm>
            <a:off x="609600" y="1627657"/>
            <a:ext cx="6276109" cy="4521657"/>
          </a:xfrm>
        </p:spPr>
        <p:txBody>
          <a:bodyPr>
            <a:normAutofit fontScale="92500" lnSpcReduction="20000"/>
          </a:bodyPr>
          <a:lstStyle/>
          <a:p>
            <a:pPr marL="0" indent="0">
              <a:lnSpc>
                <a:spcPct val="150000"/>
              </a:lnSpc>
              <a:buNone/>
            </a:pPr>
            <a:r>
              <a:rPr lang="en-US" sz="2133"/>
              <a:t>People &gt;65 years significantly more likely to have a poor outcome </a:t>
            </a:r>
          </a:p>
          <a:p>
            <a:pPr marL="0" indent="0">
              <a:buNone/>
            </a:pPr>
            <a:endParaRPr lang="en-US" sz="2133"/>
          </a:p>
          <a:p>
            <a:pPr>
              <a:lnSpc>
                <a:spcPct val="150000"/>
              </a:lnSpc>
            </a:pPr>
            <a:r>
              <a:rPr lang="en-US" sz="2133"/>
              <a:t>1.2% mortality rate </a:t>
            </a:r>
          </a:p>
          <a:p>
            <a:pPr>
              <a:lnSpc>
                <a:spcPct val="150000"/>
              </a:lnSpc>
            </a:pPr>
            <a:r>
              <a:rPr lang="en-US" sz="2133"/>
              <a:t>More likely to be immunosuppressed (p&lt;0.001) or have diabetes (p&lt;0.001) </a:t>
            </a:r>
          </a:p>
          <a:p>
            <a:pPr>
              <a:lnSpc>
                <a:spcPct val="150000"/>
              </a:lnSpc>
            </a:pPr>
            <a:r>
              <a:rPr lang="en-US" sz="2133"/>
              <a:t>More likely to present with multiple lesions (P &lt;0.001)</a:t>
            </a:r>
          </a:p>
          <a:p>
            <a:pPr>
              <a:lnSpc>
                <a:spcPct val="150000"/>
              </a:lnSpc>
            </a:pPr>
            <a:r>
              <a:rPr lang="en-US" sz="2133"/>
              <a:t>More likely to present with WHO category III lesions (p&lt;0.001)</a:t>
            </a:r>
          </a:p>
          <a:p>
            <a:pPr>
              <a:lnSpc>
                <a:spcPct val="150000"/>
              </a:lnSpc>
            </a:pPr>
            <a:r>
              <a:rPr lang="en-US" sz="2133"/>
              <a:t>40% risk of antibiotic related complications </a:t>
            </a:r>
          </a:p>
          <a:p>
            <a:pPr>
              <a:lnSpc>
                <a:spcPct val="150000"/>
              </a:lnSpc>
            </a:pPr>
            <a:endParaRPr lang="en-US" sz="2133"/>
          </a:p>
          <a:p>
            <a:pPr>
              <a:lnSpc>
                <a:spcPct val="150000"/>
              </a:lnSpc>
            </a:pPr>
            <a:endParaRPr lang="en-US" sz="2133"/>
          </a:p>
        </p:txBody>
      </p:sp>
      <p:sp>
        <p:nvSpPr>
          <p:cNvPr id="4" name="TextBox 3">
            <a:extLst>
              <a:ext uri="{FF2B5EF4-FFF2-40B4-BE49-F238E27FC236}">
                <a16:creationId xmlns:a16="http://schemas.microsoft.com/office/drawing/2014/main" id="{24AE2D9F-504D-CB48-F209-91502C68E9EE}"/>
              </a:ext>
            </a:extLst>
          </p:cNvPr>
          <p:cNvSpPr txBox="1"/>
          <p:nvPr/>
        </p:nvSpPr>
        <p:spPr>
          <a:xfrm>
            <a:off x="5291603" y="6149314"/>
            <a:ext cx="7481455" cy="338554"/>
          </a:xfrm>
          <a:prstGeom prst="rect">
            <a:avLst/>
          </a:prstGeom>
          <a:noFill/>
        </p:spPr>
        <p:txBody>
          <a:bodyPr wrap="square" rtlCol="0">
            <a:spAutoFit/>
          </a:bodyPr>
          <a:lstStyle/>
          <a:p>
            <a:pPr defTabSz="609585"/>
            <a:r>
              <a:rPr lang="en-GB" sz="800">
                <a:solidFill>
                  <a:srgbClr val="000000"/>
                </a:solidFill>
                <a:latin typeface="Calibri" panose="020F0502020204030204" pitchFamily="34" charset="0"/>
                <a:ea typeface="Calibri" panose="020F0502020204030204" pitchFamily="34" charset="0"/>
              </a:rPr>
              <a:t>O’Brien, D. P., Friedman, N. D., Cowan, R. et al. Mycobacterium </a:t>
            </a:r>
            <a:r>
              <a:rPr lang="en-GB" sz="800" err="1">
                <a:solidFill>
                  <a:srgbClr val="000000"/>
                </a:solidFill>
                <a:latin typeface="Calibri" panose="020F0502020204030204" pitchFamily="34" charset="0"/>
                <a:ea typeface="Calibri" panose="020F0502020204030204" pitchFamily="34" charset="0"/>
              </a:rPr>
              <a:t>ulcerans</a:t>
            </a:r>
            <a:r>
              <a:rPr lang="en-GB" sz="800">
                <a:solidFill>
                  <a:srgbClr val="000000"/>
                </a:solidFill>
                <a:latin typeface="Calibri" panose="020F0502020204030204" pitchFamily="34" charset="0"/>
                <a:ea typeface="Calibri" panose="020F0502020204030204" pitchFamily="34" charset="0"/>
              </a:rPr>
              <a:t> in the Elderly: More Severe Disease and Suboptimal Outcomes. </a:t>
            </a:r>
            <a:r>
              <a:rPr lang="en-GB" sz="800" err="1">
                <a:solidFill>
                  <a:srgbClr val="000000"/>
                </a:solidFill>
                <a:latin typeface="Calibri" panose="020F0502020204030204" pitchFamily="34" charset="0"/>
                <a:ea typeface="Calibri" panose="020F0502020204030204" pitchFamily="34" charset="0"/>
              </a:rPr>
              <a:t>PLoS</a:t>
            </a:r>
            <a:r>
              <a:rPr lang="en-GB" sz="800">
                <a:solidFill>
                  <a:srgbClr val="000000"/>
                </a:solidFill>
                <a:latin typeface="Calibri" panose="020F0502020204030204" pitchFamily="34" charset="0"/>
                <a:ea typeface="Calibri" panose="020F0502020204030204" pitchFamily="34" charset="0"/>
              </a:rPr>
              <a:t> </a:t>
            </a:r>
            <a:r>
              <a:rPr lang="en-GB" sz="800" err="1">
                <a:solidFill>
                  <a:srgbClr val="000000"/>
                </a:solidFill>
                <a:latin typeface="Calibri" panose="020F0502020204030204" pitchFamily="34" charset="0"/>
                <a:ea typeface="Calibri" panose="020F0502020204030204" pitchFamily="34" charset="0"/>
              </a:rPr>
              <a:t>Negl</a:t>
            </a:r>
            <a:r>
              <a:rPr lang="en-GB" sz="800">
                <a:solidFill>
                  <a:srgbClr val="000000"/>
                </a:solidFill>
                <a:latin typeface="Calibri" panose="020F0502020204030204" pitchFamily="34" charset="0"/>
                <a:ea typeface="Calibri" panose="020F0502020204030204" pitchFamily="34" charset="0"/>
              </a:rPr>
              <a:t> Trop Dis. 2015;9(12):e0004253. </a:t>
            </a:r>
            <a:endParaRPr lang="en-US" sz="800">
              <a:solidFill>
                <a:srgbClr val="000000"/>
              </a:solidFill>
              <a:latin typeface="Calibri"/>
            </a:endParaRPr>
          </a:p>
        </p:txBody>
      </p:sp>
      <p:pic>
        <p:nvPicPr>
          <p:cNvPr id="8194" name="Picture 2" descr="Elderly Hand Pictures | Download Free Images on Unsplash">
            <a:extLst>
              <a:ext uri="{FF2B5EF4-FFF2-40B4-BE49-F238E27FC236}">
                <a16:creationId xmlns:a16="http://schemas.microsoft.com/office/drawing/2014/main" id="{D54133E6-400B-A5C4-E8C1-E460C645A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149" y="2160674"/>
            <a:ext cx="3797519" cy="2536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90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you can do to help</a:t>
            </a:r>
            <a:endParaRPr lang="en-AU"/>
          </a:p>
        </p:txBody>
      </p:sp>
      <p:sp>
        <p:nvSpPr>
          <p:cNvPr id="3" name="Content Placeholder 2"/>
          <p:cNvSpPr>
            <a:spLocks noGrp="1"/>
          </p:cNvSpPr>
          <p:nvPr>
            <p:ph idx="1"/>
          </p:nvPr>
        </p:nvSpPr>
        <p:spPr>
          <a:xfrm>
            <a:off x="609601" y="1812324"/>
            <a:ext cx="10393428" cy="4521657"/>
          </a:xfrm>
        </p:spPr>
        <p:txBody>
          <a:bodyPr>
            <a:normAutofit fontScale="85000" lnSpcReduction="10000"/>
          </a:bodyPr>
          <a:lstStyle/>
          <a:p>
            <a:pPr>
              <a:lnSpc>
                <a:spcPct val="150000"/>
              </a:lnSpc>
            </a:pPr>
            <a:r>
              <a:rPr lang="en-US" sz="2400"/>
              <a:t>Diagnostic tests (sometimes multiple samples required) </a:t>
            </a:r>
          </a:p>
          <a:p>
            <a:pPr>
              <a:lnSpc>
                <a:spcPct val="150000"/>
              </a:lnSpc>
            </a:pPr>
            <a:r>
              <a:rPr lang="en-US" sz="2400"/>
              <a:t>Baseline FBE, CRP, UEC, LFTs </a:t>
            </a:r>
          </a:p>
          <a:p>
            <a:pPr>
              <a:lnSpc>
                <a:spcPct val="150000"/>
              </a:lnSpc>
            </a:pPr>
            <a:r>
              <a:rPr lang="en-US" sz="2400"/>
              <a:t>Baseline ECG </a:t>
            </a:r>
          </a:p>
          <a:p>
            <a:pPr>
              <a:lnSpc>
                <a:spcPct val="150000"/>
              </a:lnSpc>
            </a:pPr>
            <a:r>
              <a:rPr lang="en-US" sz="2400"/>
              <a:t>Complete list of medications and allergies attached to referral </a:t>
            </a:r>
          </a:p>
          <a:p>
            <a:pPr>
              <a:lnSpc>
                <a:spcPct val="150000"/>
              </a:lnSpc>
            </a:pPr>
            <a:r>
              <a:rPr lang="en-US" sz="2400"/>
              <a:t>Refer to Infectious Diseases Outpatient Clinic at Barwon Health </a:t>
            </a:r>
          </a:p>
          <a:p>
            <a:pPr>
              <a:lnSpc>
                <a:spcPct val="150000"/>
              </a:lnSpc>
            </a:pPr>
            <a:r>
              <a:rPr lang="en-US" sz="2400"/>
              <a:t>Inform the patient of the expected natural history: e.g. many months of wound healing, weeks of antibiotics, regular blood tests (fortnightly while on antibiotics), regular ID clinic review </a:t>
            </a:r>
          </a:p>
          <a:p>
            <a:pPr>
              <a:lnSpc>
                <a:spcPct val="150000"/>
              </a:lnSpc>
            </a:pPr>
            <a:r>
              <a:rPr lang="en-US" sz="2400"/>
              <a:t>Let the patient know that the referral will be triaged, and we will see them within 2-3 weeks </a:t>
            </a:r>
          </a:p>
          <a:p>
            <a:pPr>
              <a:lnSpc>
                <a:spcPct val="150000"/>
              </a:lnSpc>
            </a:pPr>
            <a:r>
              <a:rPr lang="en-US" sz="2400"/>
              <a:t>Can start antibiotics as per </a:t>
            </a:r>
            <a:r>
              <a:rPr lang="en-US" sz="2400" err="1"/>
              <a:t>eTG</a:t>
            </a:r>
            <a:r>
              <a:rPr lang="en-US" sz="2400"/>
              <a:t> (but not required) </a:t>
            </a:r>
            <a:endParaRPr lang="en-AU" sz="2400"/>
          </a:p>
        </p:txBody>
      </p:sp>
    </p:spTree>
    <p:extLst>
      <p:ext uri="{BB962C8B-B14F-4D97-AF65-F5344CB8AC3E}">
        <p14:creationId xmlns:p14="http://schemas.microsoft.com/office/powerpoint/2010/main" val="2335798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endParaRPr lang="en-AU"/>
          </a:p>
        </p:txBody>
      </p:sp>
      <p:sp>
        <p:nvSpPr>
          <p:cNvPr id="3" name="Content Placeholder 2"/>
          <p:cNvSpPr>
            <a:spLocks noGrp="1"/>
          </p:cNvSpPr>
          <p:nvPr>
            <p:ph idx="1"/>
          </p:nvPr>
        </p:nvSpPr>
        <p:spPr/>
        <p:txBody>
          <a:bodyPr/>
          <a:lstStyle/>
          <a:p>
            <a:endParaRPr lang="en-AU"/>
          </a:p>
        </p:txBody>
      </p:sp>
    </p:spTree>
    <p:extLst>
      <p:ext uri="{BB962C8B-B14F-4D97-AF65-F5344CB8AC3E}">
        <p14:creationId xmlns:p14="http://schemas.microsoft.com/office/powerpoint/2010/main" val="3798269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1EF4-C857-C5A7-3CC0-4738C071D40C}"/>
              </a:ext>
            </a:extLst>
          </p:cNvPr>
          <p:cNvSpPr>
            <a:spLocks noGrp="1"/>
          </p:cNvSpPr>
          <p:nvPr>
            <p:ph type="title"/>
          </p:nvPr>
        </p:nvSpPr>
        <p:spPr/>
        <p:txBody>
          <a:bodyPr/>
          <a:lstStyle/>
          <a:p>
            <a:r>
              <a:rPr lang="en-US">
                <a:latin typeface="Raleway"/>
              </a:rPr>
              <a:t>Data and infectious diseases in practice</a:t>
            </a:r>
            <a:endParaRPr lang="en-US"/>
          </a:p>
        </p:txBody>
      </p:sp>
      <p:sp>
        <p:nvSpPr>
          <p:cNvPr id="3" name="Content Placeholder 2">
            <a:extLst>
              <a:ext uri="{FF2B5EF4-FFF2-40B4-BE49-F238E27FC236}">
                <a16:creationId xmlns:a16="http://schemas.microsoft.com/office/drawing/2014/main" id="{08ADE4AB-9829-7F6A-6C75-FB6697D7762A}"/>
              </a:ext>
            </a:extLst>
          </p:cNvPr>
          <p:cNvSpPr>
            <a:spLocks noGrp="1"/>
          </p:cNvSpPr>
          <p:nvPr>
            <p:ph idx="1"/>
          </p:nvPr>
        </p:nvSpPr>
        <p:spPr/>
        <p:txBody>
          <a:bodyPr vert="horz" lIns="0" tIns="36000" rIns="0" bIns="36000" rtlCol="0" anchor="t">
            <a:normAutofit/>
          </a:bodyPr>
          <a:lstStyle/>
          <a:p>
            <a:r>
              <a:rPr lang="en-US">
                <a:latin typeface="Raleway"/>
              </a:rPr>
              <a:t>Translating data into knowledge that's relevant to YOUR practice</a:t>
            </a:r>
            <a:endParaRPr lang="en-US"/>
          </a:p>
        </p:txBody>
      </p:sp>
      <p:graphicFrame>
        <p:nvGraphicFramePr>
          <p:cNvPr id="82" name="Diagram 82">
            <a:extLst>
              <a:ext uri="{FF2B5EF4-FFF2-40B4-BE49-F238E27FC236}">
                <a16:creationId xmlns:a16="http://schemas.microsoft.com/office/drawing/2014/main" id="{A35C4CDF-9F87-29FE-203F-3F8B7F087FC3}"/>
              </a:ext>
            </a:extLst>
          </p:cNvPr>
          <p:cNvGraphicFramePr/>
          <p:nvPr>
            <p:extLst>
              <p:ext uri="{D42A27DB-BD31-4B8C-83A1-F6EECF244321}">
                <p14:modId xmlns:p14="http://schemas.microsoft.com/office/powerpoint/2010/main" val="1326808635"/>
              </p:ext>
            </p:extLst>
          </p:nvPr>
        </p:nvGraphicFramePr>
        <p:xfrm>
          <a:off x="3230217" y="2279374"/>
          <a:ext cx="5507934"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5" name="Star: 5 Points 284">
            <a:extLst>
              <a:ext uri="{FF2B5EF4-FFF2-40B4-BE49-F238E27FC236}">
                <a16:creationId xmlns:a16="http://schemas.microsoft.com/office/drawing/2014/main" id="{A99C27D6-90B3-B3C2-6ABC-F0865CEDC339}"/>
              </a:ext>
            </a:extLst>
          </p:cNvPr>
          <p:cNvSpPr/>
          <p:nvPr/>
        </p:nvSpPr>
        <p:spPr>
          <a:xfrm>
            <a:off x="3129170" y="1870215"/>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Who to test?</a:t>
            </a:r>
            <a:endParaRPr lang="en-US"/>
          </a:p>
        </p:txBody>
      </p:sp>
      <p:sp>
        <p:nvSpPr>
          <p:cNvPr id="286" name="Star: 5 Points 285">
            <a:extLst>
              <a:ext uri="{FF2B5EF4-FFF2-40B4-BE49-F238E27FC236}">
                <a16:creationId xmlns:a16="http://schemas.microsoft.com/office/drawing/2014/main" id="{F7F2ED7A-E415-9E97-7F63-8321D6ECBBA1}"/>
              </a:ext>
            </a:extLst>
          </p:cNvPr>
          <p:cNvSpPr/>
          <p:nvPr/>
        </p:nvSpPr>
        <p:spPr>
          <a:xfrm>
            <a:off x="8670235" y="3609561"/>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What tests?</a:t>
            </a:r>
          </a:p>
        </p:txBody>
      </p:sp>
      <p:sp>
        <p:nvSpPr>
          <p:cNvPr id="287" name="Star: 5 Points 286">
            <a:extLst>
              <a:ext uri="{FF2B5EF4-FFF2-40B4-BE49-F238E27FC236}">
                <a16:creationId xmlns:a16="http://schemas.microsoft.com/office/drawing/2014/main" id="{AD0FD751-8349-AD5F-0C22-E5297B2A91F6}"/>
              </a:ext>
            </a:extLst>
          </p:cNvPr>
          <p:cNvSpPr/>
          <p:nvPr/>
        </p:nvSpPr>
        <p:spPr>
          <a:xfrm>
            <a:off x="462169" y="3485322"/>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What is the risk?</a:t>
            </a:r>
          </a:p>
        </p:txBody>
      </p:sp>
    </p:spTree>
    <p:extLst>
      <p:ext uri="{BB962C8B-B14F-4D97-AF65-F5344CB8AC3E}">
        <p14:creationId xmlns:p14="http://schemas.microsoft.com/office/powerpoint/2010/main" val="1998613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1EF4-C857-C5A7-3CC0-4738C071D40C}"/>
              </a:ext>
            </a:extLst>
          </p:cNvPr>
          <p:cNvSpPr>
            <a:spLocks noGrp="1"/>
          </p:cNvSpPr>
          <p:nvPr>
            <p:ph type="title"/>
          </p:nvPr>
        </p:nvSpPr>
        <p:spPr/>
        <p:txBody>
          <a:bodyPr/>
          <a:lstStyle/>
          <a:p>
            <a:r>
              <a:rPr lang="en-US">
                <a:latin typeface="Raleway"/>
              </a:rPr>
              <a:t>COVID</a:t>
            </a:r>
            <a:endParaRPr lang="en-US"/>
          </a:p>
        </p:txBody>
      </p:sp>
      <p:sp>
        <p:nvSpPr>
          <p:cNvPr id="3" name="Content Placeholder 2">
            <a:extLst>
              <a:ext uri="{FF2B5EF4-FFF2-40B4-BE49-F238E27FC236}">
                <a16:creationId xmlns:a16="http://schemas.microsoft.com/office/drawing/2014/main" id="{08ADE4AB-9829-7F6A-6C75-FB6697D7762A}"/>
              </a:ext>
            </a:extLst>
          </p:cNvPr>
          <p:cNvSpPr>
            <a:spLocks noGrp="1"/>
          </p:cNvSpPr>
          <p:nvPr>
            <p:ph idx="1"/>
          </p:nvPr>
        </p:nvSpPr>
        <p:spPr/>
        <p:txBody>
          <a:bodyPr vert="horz" lIns="0" tIns="36000" rIns="0" bIns="36000" rtlCol="0" anchor="t">
            <a:normAutofit/>
          </a:bodyPr>
          <a:lstStyle/>
          <a:p>
            <a:r>
              <a:rPr lang="en-US">
                <a:latin typeface="Raleway"/>
              </a:rPr>
              <a:t>Translating data into knowledge that's relevant to YOUR practice</a:t>
            </a:r>
            <a:endParaRPr lang="en-US"/>
          </a:p>
        </p:txBody>
      </p:sp>
      <p:graphicFrame>
        <p:nvGraphicFramePr>
          <p:cNvPr id="82" name="Diagram 82">
            <a:extLst>
              <a:ext uri="{FF2B5EF4-FFF2-40B4-BE49-F238E27FC236}">
                <a16:creationId xmlns:a16="http://schemas.microsoft.com/office/drawing/2014/main" id="{A35C4CDF-9F87-29FE-203F-3F8B7F087FC3}"/>
              </a:ext>
            </a:extLst>
          </p:cNvPr>
          <p:cNvGraphicFramePr/>
          <p:nvPr/>
        </p:nvGraphicFramePr>
        <p:xfrm>
          <a:off x="3230217" y="2279374"/>
          <a:ext cx="5507934"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5" name="Star: 5 Points 284">
            <a:extLst>
              <a:ext uri="{FF2B5EF4-FFF2-40B4-BE49-F238E27FC236}">
                <a16:creationId xmlns:a16="http://schemas.microsoft.com/office/drawing/2014/main" id="{A99C27D6-90B3-B3C2-6ABC-F0865CEDC339}"/>
              </a:ext>
            </a:extLst>
          </p:cNvPr>
          <p:cNvSpPr/>
          <p:nvPr/>
        </p:nvSpPr>
        <p:spPr>
          <a:xfrm>
            <a:off x="3129170" y="1870215"/>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Who to test?</a:t>
            </a:r>
            <a:endParaRPr lang="en-US"/>
          </a:p>
        </p:txBody>
      </p:sp>
      <p:sp>
        <p:nvSpPr>
          <p:cNvPr id="286" name="Star: 5 Points 285">
            <a:extLst>
              <a:ext uri="{FF2B5EF4-FFF2-40B4-BE49-F238E27FC236}">
                <a16:creationId xmlns:a16="http://schemas.microsoft.com/office/drawing/2014/main" id="{F7F2ED7A-E415-9E97-7F63-8321D6ECBBA1}"/>
              </a:ext>
            </a:extLst>
          </p:cNvPr>
          <p:cNvSpPr/>
          <p:nvPr/>
        </p:nvSpPr>
        <p:spPr>
          <a:xfrm>
            <a:off x="8670235" y="3609561"/>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What tests?</a:t>
            </a:r>
          </a:p>
        </p:txBody>
      </p:sp>
      <p:sp>
        <p:nvSpPr>
          <p:cNvPr id="287" name="Star: 5 Points 286">
            <a:extLst>
              <a:ext uri="{FF2B5EF4-FFF2-40B4-BE49-F238E27FC236}">
                <a16:creationId xmlns:a16="http://schemas.microsoft.com/office/drawing/2014/main" id="{AD0FD751-8349-AD5F-0C22-E5297B2A91F6}"/>
              </a:ext>
            </a:extLst>
          </p:cNvPr>
          <p:cNvSpPr/>
          <p:nvPr/>
        </p:nvSpPr>
        <p:spPr>
          <a:xfrm>
            <a:off x="462169" y="3485322"/>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What is the risk?</a:t>
            </a:r>
          </a:p>
        </p:txBody>
      </p:sp>
      <mc:AlternateContent xmlns:mc="http://schemas.openxmlformats.org/markup-compatibility/2006">
        <mc:Choice xmlns:p14="http://schemas.microsoft.com/office/powerpoint/2010/main" Requires="p14">
          <p:contentPart p14:bwMode="auto" r:id="rId7">
            <p14:nvContentPartPr>
              <p14:cNvPr id="12" name="Ink 11">
                <a:extLst>
                  <a:ext uri="{FF2B5EF4-FFF2-40B4-BE49-F238E27FC236}">
                    <a16:creationId xmlns:a16="http://schemas.microsoft.com/office/drawing/2014/main" id="{8903A867-F372-A189-C328-CBF5B6C89A74}"/>
                  </a:ext>
                </a:extLst>
              </p14:cNvPr>
              <p14:cNvContentPartPr/>
              <p14:nvPr/>
            </p14:nvContentPartPr>
            <p14:xfrm>
              <a:off x="4801083" y="3469445"/>
              <a:ext cx="2105516" cy="1277901"/>
            </p14:xfrm>
          </p:contentPart>
        </mc:Choice>
        <mc:Fallback>
          <p:pic>
            <p:nvPicPr>
              <p:cNvPr id="12" name="Ink 11">
                <a:extLst>
                  <a:ext uri="{FF2B5EF4-FFF2-40B4-BE49-F238E27FC236}">
                    <a16:creationId xmlns:a16="http://schemas.microsoft.com/office/drawing/2014/main" id="{8903A867-F372-A189-C328-CBF5B6C89A74}"/>
                  </a:ext>
                </a:extLst>
              </p:cNvPr>
              <p:cNvPicPr/>
              <p:nvPr/>
            </p:nvPicPr>
            <p:blipFill>
              <a:blip r:embed="rId8"/>
              <a:stretch>
                <a:fillRect/>
              </a:stretch>
            </p:blipFill>
            <p:spPr>
              <a:xfrm>
                <a:off x="4747086" y="3361484"/>
                <a:ext cx="2213150" cy="1493464"/>
              </a:xfrm>
              <a:prstGeom prst="rect">
                <a:avLst/>
              </a:prstGeom>
            </p:spPr>
          </p:pic>
        </mc:Fallback>
      </mc:AlternateContent>
      <p:sp>
        <p:nvSpPr>
          <p:cNvPr id="14" name="TextBox 13">
            <a:extLst>
              <a:ext uri="{FF2B5EF4-FFF2-40B4-BE49-F238E27FC236}">
                <a16:creationId xmlns:a16="http://schemas.microsoft.com/office/drawing/2014/main" id="{51984B99-7FD3-8C05-312B-64DBFF7F13E2}"/>
              </a:ext>
            </a:extLst>
          </p:cNvPr>
          <p:cNvSpPr txBox="1"/>
          <p:nvPr/>
        </p:nvSpPr>
        <p:spPr>
          <a:xfrm>
            <a:off x="4422913" y="2561396"/>
            <a:ext cx="312875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00"/>
                </a:highlight>
                <a:cs typeface="Arial"/>
              </a:rPr>
              <a:t>Determined by govt advice but modified by local data</a:t>
            </a:r>
          </a:p>
          <a:p>
            <a:endParaRPr lang="en-US">
              <a:highlight>
                <a:srgbClr val="FFFF00"/>
              </a:highlight>
              <a:cs typeface="Arial"/>
            </a:endParaRPr>
          </a:p>
        </p:txBody>
      </p:sp>
      <p:sp>
        <p:nvSpPr>
          <p:cNvPr id="51" name="TextBox 50">
            <a:extLst>
              <a:ext uri="{FF2B5EF4-FFF2-40B4-BE49-F238E27FC236}">
                <a16:creationId xmlns:a16="http://schemas.microsoft.com/office/drawing/2014/main" id="{7AE9BA8A-6D6B-7D6B-1CD5-9E43FC2F1F8D}"/>
              </a:ext>
            </a:extLst>
          </p:cNvPr>
          <p:cNvSpPr txBox="1"/>
          <p:nvPr/>
        </p:nvSpPr>
        <p:spPr>
          <a:xfrm>
            <a:off x="8506239" y="5013048"/>
            <a:ext cx="31287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00"/>
                </a:highlight>
                <a:cs typeface="Arial"/>
              </a:rPr>
              <a:t>Determined by govt advice</a:t>
            </a:r>
            <a:endParaRPr lang="en-US">
              <a:highlight>
                <a:srgbClr val="FFFF00"/>
              </a:highlight>
            </a:endParaRPr>
          </a:p>
        </p:txBody>
      </p:sp>
    </p:spTree>
    <p:extLst>
      <p:ext uri="{BB962C8B-B14F-4D97-AF65-F5344CB8AC3E}">
        <p14:creationId xmlns:p14="http://schemas.microsoft.com/office/powerpoint/2010/main" val="562688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1EF4-C857-C5A7-3CC0-4738C071D40C}"/>
              </a:ext>
            </a:extLst>
          </p:cNvPr>
          <p:cNvSpPr>
            <a:spLocks noGrp="1"/>
          </p:cNvSpPr>
          <p:nvPr>
            <p:ph type="title"/>
          </p:nvPr>
        </p:nvSpPr>
        <p:spPr/>
        <p:txBody>
          <a:bodyPr/>
          <a:lstStyle/>
          <a:p>
            <a:r>
              <a:rPr lang="en-US">
                <a:latin typeface="Raleway"/>
              </a:rPr>
              <a:t>Buruli Ulcer</a:t>
            </a:r>
            <a:endParaRPr lang="en-US"/>
          </a:p>
        </p:txBody>
      </p:sp>
      <p:sp>
        <p:nvSpPr>
          <p:cNvPr id="3" name="Content Placeholder 2">
            <a:extLst>
              <a:ext uri="{FF2B5EF4-FFF2-40B4-BE49-F238E27FC236}">
                <a16:creationId xmlns:a16="http://schemas.microsoft.com/office/drawing/2014/main" id="{08ADE4AB-9829-7F6A-6C75-FB6697D7762A}"/>
              </a:ext>
            </a:extLst>
          </p:cNvPr>
          <p:cNvSpPr>
            <a:spLocks noGrp="1"/>
          </p:cNvSpPr>
          <p:nvPr>
            <p:ph idx="1"/>
          </p:nvPr>
        </p:nvSpPr>
        <p:spPr/>
        <p:txBody>
          <a:bodyPr vert="horz" lIns="0" tIns="36000" rIns="0" bIns="36000" rtlCol="0" anchor="t">
            <a:normAutofit/>
          </a:bodyPr>
          <a:lstStyle/>
          <a:p>
            <a:r>
              <a:rPr lang="en-US">
                <a:latin typeface="Raleway"/>
              </a:rPr>
              <a:t>Translating data into knowledge that's relevant to YOUR practice</a:t>
            </a:r>
            <a:endParaRPr lang="en-US"/>
          </a:p>
        </p:txBody>
      </p:sp>
      <p:graphicFrame>
        <p:nvGraphicFramePr>
          <p:cNvPr id="82" name="Diagram 82">
            <a:extLst>
              <a:ext uri="{FF2B5EF4-FFF2-40B4-BE49-F238E27FC236}">
                <a16:creationId xmlns:a16="http://schemas.microsoft.com/office/drawing/2014/main" id="{A35C4CDF-9F87-29FE-203F-3F8B7F087FC3}"/>
              </a:ext>
            </a:extLst>
          </p:cNvPr>
          <p:cNvGraphicFramePr/>
          <p:nvPr/>
        </p:nvGraphicFramePr>
        <p:xfrm>
          <a:off x="3230217" y="2279374"/>
          <a:ext cx="5507934"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5" name="Star: 5 Points 284">
            <a:extLst>
              <a:ext uri="{FF2B5EF4-FFF2-40B4-BE49-F238E27FC236}">
                <a16:creationId xmlns:a16="http://schemas.microsoft.com/office/drawing/2014/main" id="{A99C27D6-90B3-B3C2-6ABC-F0865CEDC339}"/>
              </a:ext>
            </a:extLst>
          </p:cNvPr>
          <p:cNvSpPr/>
          <p:nvPr/>
        </p:nvSpPr>
        <p:spPr>
          <a:xfrm>
            <a:off x="3129170" y="1870215"/>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Who to test?</a:t>
            </a:r>
            <a:endParaRPr lang="en-US"/>
          </a:p>
        </p:txBody>
      </p:sp>
      <p:sp>
        <p:nvSpPr>
          <p:cNvPr id="286" name="Star: 5 Points 285">
            <a:extLst>
              <a:ext uri="{FF2B5EF4-FFF2-40B4-BE49-F238E27FC236}">
                <a16:creationId xmlns:a16="http://schemas.microsoft.com/office/drawing/2014/main" id="{F7F2ED7A-E415-9E97-7F63-8321D6ECBBA1}"/>
              </a:ext>
            </a:extLst>
          </p:cNvPr>
          <p:cNvSpPr/>
          <p:nvPr/>
        </p:nvSpPr>
        <p:spPr>
          <a:xfrm>
            <a:off x="8670235" y="3609561"/>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What tests?</a:t>
            </a:r>
          </a:p>
        </p:txBody>
      </p:sp>
      <p:sp>
        <p:nvSpPr>
          <p:cNvPr id="287" name="Star: 5 Points 286">
            <a:extLst>
              <a:ext uri="{FF2B5EF4-FFF2-40B4-BE49-F238E27FC236}">
                <a16:creationId xmlns:a16="http://schemas.microsoft.com/office/drawing/2014/main" id="{AD0FD751-8349-AD5F-0C22-E5297B2A91F6}"/>
              </a:ext>
            </a:extLst>
          </p:cNvPr>
          <p:cNvSpPr/>
          <p:nvPr/>
        </p:nvSpPr>
        <p:spPr>
          <a:xfrm>
            <a:off x="462169" y="3485322"/>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What is the risk?</a:t>
            </a:r>
          </a:p>
        </p:txBody>
      </p:sp>
      <p:sp>
        <p:nvSpPr>
          <p:cNvPr id="12" name="TextBox 11">
            <a:extLst>
              <a:ext uri="{FF2B5EF4-FFF2-40B4-BE49-F238E27FC236}">
                <a16:creationId xmlns:a16="http://schemas.microsoft.com/office/drawing/2014/main" id="{3A2D2AE0-AA3E-24E4-1CEB-8F9A4E7C4CBF}"/>
              </a:ext>
            </a:extLst>
          </p:cNvPr>
          <p:cNvSpPr txBox="1"/>
          <p:nvPr/>
        </p:nvSpPr>
        <p:spPr>
          <a:xfrm>
            <a:off x="5926206" y="4304885"/>
            <a:ext cx="2310847" cy="1754326"/>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Knowing the postcode data makes a difference to assessment of consistent presentations</a:t>
            </a:r>
            <a:endParaRPr lang="en-US"/>
          </a:p>
        </p:txBody>
      </p:sp>
    </p:spTree>
    <p:extLst>
      <p:ext uri="{BB962C8B-B14F-4D97-AF65-F5344CB8AC3E}">
        <p14:creationId xmlns:p14="http://schemas.microsoft.com/office/powerpoint/2010/main" val="1344957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1EF4-C857-C5A7-3CC0-4738C071D40C}"/>
              </a:ext>
            </a:extLst>
          </p:cNvPr>
          <p:cNvSpPr>
            <a:spLocks noGrp="1"/>
          </p:cNvSpPr>
          <p:nvPr>
            <p:ph type="title"/>
          </p:nvPr>
        </p:nvSpPr>
        <p:spPr/>
        <p:txBody>
          <a:bodyPr/>
          <a:lstStyle/>
          <a:p>
            <a:r>
              <a:rPr lang="en-US">
                <a:latin typeface="Raleway"/>
              </a:rPr>
              <a:t>Hepatitis B</a:t>
            </a:r>
            <a:endParaRPr lang="en-US"/>
          </a:p>
        </p:txBody>
      </p:sp>
      <p:sp>
        <p:nvSpPr>
          <p:cNvPr id="3" name="Content Placeholder 2">
            <a:extLst>
              <a:ext uri="{FF2B5EF4-FFF2-40B4-BE49-F238E27FC236}">
                <a16:creationId xmlns:a16="http://schemas.microsoft.com/office/drawing/2014/main" id="{08ADE4AB-9829-7F6A-6C75-FB6697D7762A}"/>
              </a:ext>
            </a:extLst>
          </p:cNvPr>
          <p:cNvSpPr>
            <a:spLocks noGrp="1"/>
          </p:cNvSpPr>
          <p:nvPr>
            <p:ph idx="1"/>
          </p:nvPr>
        </p:nvSpPr>
        <p:spPr/>
        <p:txBody>
          <a:bodyPr vert="horz" lIns="0" tIns="36000" rIns="0" bIns="36000" rtlCol="0" anchor="t">
            <a:normAutofit/>
          </a:bodyPr>
          <a:lstStyle/>
          <a:p>
            <a:r>
              <a:rPr lang="en-US">
                <a:latin typeface="Raleway"/>
              </a:rPr>
              <a:t>Translating data into knowledge that's relevant to YOUR practice</a:t>
            </a:r>
            <a:endParaRPr lang="en-US"/>
          </a:p>
        </p:txBody>
      </p:sp>
      <p:graphicFrame>
        <p:nvGraphicFramePr>
          <p:cNvPr id="82" name="Diagram 82">
            <a:extLst>
              <a:ext uri="{FF2B5EF4-FFF2-40B4-BE49-F238E27FC236}">
                <a16:creationId xmlns:a16="http://schemas.microsoft.com/office/drawing/2014/main" id="{A35C4CDF-9F87-29FE-203F-3F8B7F087FC3}"/>
              </a:ext>
            </a:extLst>
          </p:cNvPr>
          <p:cNvGraphicFramePr/>
          <p:nvPr/>
        </p:nvGraphicFramePr>
        <p:xfrm>
          <a:off x="3230217" y="2279374"/>
          <a:ext cx="5507934"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5" name="Star: 5 Points 284">
            <a:extLst>
              <a:ext uri="{FF2B5EF4-FFF2-40B4-BE49-F238E27FC236}">
                <a16:creationId xmlns:a16="http://schemas.microsoft.com/office/drawing/2014/main" id="{A99C27D6-90B3-B3C2-6ABC-F0865CEDC339}"/>
              </a:ext>
            </a:extLst>
          </p:cNvPr>
          <p:cNvSpPr/>
          <p:nvPr/>
        </p:nvSpPr>
        <p:spPr>
          <a:xfrm>
            <a:off x="3129170" y="1870215"/>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Who to test?</a:t>
            </a:r>
            <a:endParaRPr lang="en-US"/>
          </a:p>
        </p:txBody>
      </p:sp>
      <p:sp>
        <p:nvSpPr>
          <p:cNvPr id="286" name="Star: 5 Points 285">
            <a:extLst>
              <a:ext uri="{FF2B5EF4-FFF2-40B4-BE49-F238E27FC236}">
                <a16:creationId xmlns:a16="http://schemas.microsoft.com/office/drawing/2014/main" id="{F7F2ED7A-E415-9E97-7F63-8321D6ECBBA1}"/>
              </a:ext>
            </a:extLst>
          </p:cNvPr>
          <p:cNvSpPr/>
          <p:nvPr/>
        </p:nvSpPr>
        <p:spPr>
          <a:xfrm>
            <a:off x="8910431" y="1795670"/>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What tests?</a:t>
            </a:r>
          </a:p>
        </p:txBody>
      </p:sp>
      <p:sp>
        <p:nvSpPr>
          <p:cNvPr id="287" name="Star: 5 Points 286">
            <a:extLst>
              <a:ext uri="{FF2B5EF4-FFF2-40B4-BE49-F238E27FC236}">
                <a16:creationId xmlns:a16="http://schemas.microsoft.com/office/drawing/2014/main" id="{AD0FD751-8349-AD5F-0C22-E5297B2A91F6}"/>
              </a:ext>
            </a:extLst>
          </p:cNvPr>
          <p:cNvSpPr/>
          <p:nvPr/>
        </p:nvSpPr>
        <p:spPr>
          <a:xfrm>
            <a:off x="387626" y="3162300"/>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What is the risk?</a:t>
            </a:r>
          </a:p>
        </p:txBody>
      </p:sp>
      <p:graphicFrame>
        <p:nvGraphicFramePr>
          <p:cNvPr id="15" name="Diagram 15">
            <a:extLst>
              <a:ext uri="{FF2B5EF4-FFF2-40B4-BE49-F238E27FC236}">
                <a16:creationId xmlns:a16="http://schemas.microsoft.com/office/drawing/2014/main" id="{844DEF10-8749-56A5-97B9-921A1918E4D7}"/>
              </a:ext>
            </a:extLst>
          </p:cNvPr>
          <p:cNvGraphicFramePr/>
          <p:nvPr/>
        </p:nvGraphicFramePr>
        <p:xfrm>
          <a:off x="1101587" y="5285960"/>
          <a:ext cx="9756913" cy="1669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03757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1EF4-C857-C5A7-3CC0-4738C071D40C}"/>
              </a:ext>
            </a:extLst>
          </p:cNvPr>
          <p:cNvSpPr>
            <a:spLocks noGrp="1"/>
          </p:cNvSpPr>
          <p:nvPr>
            <p:ph type="title"/>
          </p:nvPr>
        </p:nvSpPr>
        <p:spPr/>
        <p:txBody>
          <a:bodyPr/>
          <a:lstStyle/>
          <a:p>
            <a:r>
              <a:rPr lang="en-US">
                <a:latin typeface="Raleway"/>
              </a:rPr>
              <a:t>Hepatitis B</a:t>
            </a:r>
            <a:endParaRPr lang="en-US"/>
          </a:p>
        </p:txBody>
      </p:sp>
      <p:sp>
        <p:nvSpPr>
          <p:cNvPr id="3" name="Content Placeholder 2">
            <a:extLst>
              <a:ext uri="{FF2B5EF4-FFF2-40B4-BE49-F238E27FC236}">
                <a16:creationId xmlns:a16="http://schemas.microsoft.com/office/drawing/2014/main" id="{08ADE4AB-9829-7F6A-6C75-FB6697D7762A}"/>
              </a:ext>
            </a:extLst>
          </p:cNvPr>
          <p:cNvSpPr>
            <a:spLocks noGrp="1"/>
          </p:cNvSpPr>
          <p:nvPr>
            <p:ph idx="1"/>
          </p:nvPr>
        </p:nvSpPr>
        <p:spPr/>
        <p:txBody>
          <a:bodyPr vert="horz" lIns="0" tIns="36000" rIns="0" bIns="36000" rtlCol="0" anchor="t">
            <a:normAutofit/>
          </a:bodyPr>
          <a:lstStyle/>
          <a:p>
            <a:r>
              <a:rPr lang="en-US">
                <a:latin typeface="Raleway"/>
              </a:rPr>
              <a:t>Translating data into knowledge that's relevant to YOUR practice</a:t>
            </a:r>
            <a:endParaRPr lang="en-US"/>
          </a:p>
        </p:txBody>
      </p:sp>
      <p:graphicFrame>
        <p:nvGraphicFramePr>
          <p:cNvPr id="82" name="Diagram 82">
            <a:extLst>
              <a:ext uri="{FF2B5EF4-FFF2-40B4-BE49-F238E27FC236}">
                <a16:creationId xmlns:a16="http://schemas.microsoft.com/office/drawing/2014/main" id="{A35C4CDF-9F87-29FE-203F-3F8B7F087FC3}"/>
              </a:ext>
            </a:extLst>
          </p:cNvPr>
          <p:cNvGraphicFramePr/>
          <p:nvPr/>
        </p:nvGraphicFramePr>
        <p:xfrm>
          <a:off x="3230217" y="2279374"/>
          <a:ext cx="5507934"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5" name="Star: 5 Points 284">
            <a:extLst>
              <a:ext uri="{FF2B5EF4-FFF2-40B4-BE49-F238E27FC236}">
                <a16:creationId xmlns:a16="http://schemas.microsoft.com/office/drawing/2014/main" id="{A99C27D6-90B3-B3C2-6ABC-F0865CEDC339}"/>
              </a:ext>
            </a:extLst>
          </p:cNvPr>
          <p:cNvSpPr/>
          <p:nvPr/>
        </p:nvSpPr>
        <p:spPr>
          <a:xfrm>
            <a:off x="3129170" y="1870215"/>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Who to test?</a:t>
            </a:r>
            <a:endParaRPr lang="en-US"/>
          </a:p>
        </p:txBody>
      </p:sp>
      <p:sp>
        <p:nvSpPr>
          <p:cNvPr id="286" name="Star: 5 Points 285">
            <a:extLst>
              <a:ext uri="{FF2B5EF4-FFF2-40B4-BE49-F238E27FC236}">
                <a16:creationId xmlns:a16="http://schemas.microsoft.com/office/drawing/2014/main" id="{F7F2ED7A-E415-9E97-7F63-8321D6ECBBA1}"/>
              </a:ext>
            </a:extLst>
          </p:cNvPr>
          <p:cNvSpPr/>
          <p:nvPr/>
        </p:nvSpPr>
        <p:spPr>
          <a:xfrm>
            <a:off x="9688996" y="1596887"/>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What tests?</a:t>
            </a:r>
          </a:p>
        </p:txBody>
      </p:sp>
      <p:sp>
        <p:nvSpPr>
          <p:cNvPr id="287" name="Star: 5 Points 286">
            <a:extLst>
              <a:ext uri="{FF2B5EF4-FFF2-40B4-BE49-F238E27FC236}">
                <a16:creationId xmlns:a16="http://schemas.microsoft.com/office/drawing/2014/main" id="{AD0FD751-8349-AD5F-0C22-E5297B2A91F6}"/>
              </a:ext>
            </a:extLst>
          </p:cNvPr>
          <p:cNvSpPr/>
          <p:nvPr/>
        </p:nvSpPr>
        <p:spPr>
          <a:xfrm>
            <a:off x="387626" y="3162300"/>
            <a:ext cx="2219738" cy="18967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What is the risk?</a:t>
            </a:r>
          </a:p>
        </p:txBody>
      </p:sp>
      <p:sp>
        <p:nvSpPr>
          <p:cNvPr id="12" name="TextBox 11">
            <a:extLst>
              <a:ext uri="{FF2B5EF4-FFF2-40B4-BE49-F238E27FC236}">
                <a16:creationId xmlns:a16="http://schemas.microsoft.com/office/drawing/2014/main" id="{85E4AE10-AA97-E88F-6E2E-D009531DF9B9}"/>
              </a:ext>
            </a:extLst>
          </p:cNvPr>
          <p:cNvSpPr txBox="1"/>
          <p:nvPr/>
        </p:nvSpPr>
        <p:spPr>
          <a:xfrm>
            <a:off x="5518288" y="4190999"/>
            <a:ext cx="1863586" cy="646331"/>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Where to source???</a:t>
            </a:r>
            <a:endParaRPr lang="en-US"/>
          </a:p>
        </p:txBody>
      </p:sp>
      <p:sp>
        <p:nvSpPr>
          <p:cNvPr id="13" name="&quot;Not Allowed&quot; Symbol 12">
            <a:extLst>
              <a:ext uri="{FF2B5EF4-FFF2-40B4-BE49-F238E27FC236}">
                <a16:creationId xmlns:a16="http://schemas.microsoft.com/office/drawing/2014/main" id="{06F406DF-759D-2693-387B-25023E63042A}"/>
              </a:ext>
            </a:extLst>
          </p:cNvPr>
          <p:cNvSpPr/>
          <p:nvPr/>
        </p:nvSpPr>
        <p:spPr>
          <a:xfrm>
            <a:off x="5640871" y="3040132"/>
            <a:ext cx="911086" cy="911086"/>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03070187-0EC4-7814-432F-D81C7155A40B}"/>
              </a:ext>
            </a:extLst>
          </p:cNvPr>
          <p:cNvSpPr txBox="1"/>
          <p:nvPr/>
        </p:nvSpPr>
        <p:spPr>
          <a:xfrm>
            <a:off x="5630103" y="2329483"/>
            <a:ext cx="1844951" cy="646331"/>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What are the barriers?</a:t>
            </a:r>
            <a:endParaRPr lang="en-US"/>
          </a:p>
        </p:txBody>
      </p:sp>
      <p:graphicFrame>
        <p:nvGraphicFramePr>
          <p:cNvPr id="15" name="Diagram 15">
            <a:extLst>
              <a:ext uri="{FF2B5EF4-FFF2-40B4-BE49-F238E27FC236}">
                <a16:creationId xmlns:a16="http://schemas.microsoft.com/office/drawing/2014/main" id="{844DEF10-8749-56A5-97B9-921A1918E4D7}"/>
              </a:ext>
            </a:extLst>
          </p:cNvPr>
          <p:cNvGraphicFramePr/>
          <p:nvPr>
            <p:extLst>
              <p:ext uri="{D42A27DB-BD31-4B8C-83A1-F6EECF244321}">
                <p14:modId xmlns:p14="http://schemas.microsoft.com/office/powerpoint/2010/main" val="1875786108"/>
              </p:ext>
            </p:extLst>
          </p:nvPr>
        </p:nvGraphicFramePr>
        <p:xfrm>
          <a:off x="1101587" y="5285960"/>
          <a:ext cx="9756913" cy="1669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83" name="Cloud 282">
            <a:extLst>
              <a:ext uri="{FF2B5EF4-FFF2-40B4-BE49-F238E27FC236}">
                <a16:creationId xmlns:a16="http://schemas.microsoft.com/office/drawing/2014/main" id="{B6C277D4-8CB6-8B70-226E-48CCF48C1A68}"/>
              </a:ext>
            </a:extLst>
          </p:cNvPr>
          <p:cNvSpPr/>
          <p:nvPr/>
        </p:nvSpPr>
        <p:spPr>
          <a:xfrm>
            <a:off x="8128908" y="3502479"/>
            <a:ext cx="3850819" cy="1782534"/>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cs typeface="Arial"/>
              </a:rPr>
              <a:t>UNCERTAINTY</a:t>
            </a:r>
            <a:endParaRPr lang="en-US" sz="2400" b="1"/>
          </a:p>
        </p:txBody>
      </p:sp>
      <p:sp>
        <p:nvSpPr>
          <p:cNvPr id="20" name="TextBox 19">
            <a:extLst>
              <a:ext uri="{FF2B5EF4-FFF2-40B4-BE49-F238E27FC236}">
                <a16:creationId xmlns:a16="http://schemas.microsoft.com/office/drawing/2014/main" id="{E89981A0-0EC6-9E54-D992-8F73480AA00F}"/>
              </a:ext>
            </a:extLst>
          </p:cNvPr>
          <p:cNvSpPr txBox="1"/>
          <p:nvPr/>
        </p:nvSpPr>
        <p:spPr>
          <a:xfrm>
            <a:off x="7620000" y="2743614"/>
            <a:ext cx="2236304" cy="646331"/>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What do you know about the patient?</a:t>
            </a:r>
            <a:endParaRPr lang="en-US"/>
          </a:p>
        </p:txBody>
      </p:sp>
    </p:spTree>
    <p:extLst>
      <p:ext uri="{BB962C8B-B14F-4D97-AF65-F5344CB8AC3E}">
        <p14:creationId xmlns:p14="http://schemas.microsoft.com/office/powerpoint/2010/main" val="297275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E38EC-4C38-B9D2-2EA5-43C557D31A2D}"/>
              </a:ext>
            </a:extLst>
          </p:cNvPr>
          <p:cNvSpPr>
            <a:spLocks noGrp="1"/>
          </p:cNvSpPr>
          <p:nvPr>
            <p:ph type="title"/>
          </p:nvPr>
        </p:nvSpPr>
        <p:spPr>
          <a:xfrm>
            <a:off x="267456" y="151659"/>
            <a:ext cx="10753200" cy="1097599"/>
          </a:xfrm>
        </p:spPr>
        <p:txBody>
          <a:bodyPr/>
          <a:lstStyle/>
          <a:p>
            <a:r>
              <a:rPr lang="en-US">
                <a:latin typeface="Raleway"/>
              </a:rPr>
              <a:t>K2P staged along the patient journey</a:t>
            </a:r>
            <a:br>
              <a:rPr lang="en-US"/>
            </a:br>
            <a:r>
              <a:rPr lang="en-US">
                <a:latin typeface="Raleway"/>
              </a:rPr>
              <a:t>“Cascade of care”- Hep B or Buruli Ulcer</a:t>
            </a:r>
            <a:br>
              <a:rPr lang="en-US"/>
            </a:br>
            <a:r>
              <a:rPr lang="en-US" sz="1800" i="1">
                <a:latin typeface="Raleway"/>
              </a:rPr>
              <a:t>Understand the patient care journey and our role as primary care clinicians in this pathway</a:t>
            </a:r>
          </a:p>
        </p:txBody>
      </p:sp>
      <p:sp>
        <p:nvSpPr>
          <p:cNvPr id="3" name="Content Placeholder 2">
            <a:extLst>
              <a:ext uri="{FF2B5EF4-FFF2-40B4-BE49-F238E27FC236}">
                <a16:creationId xmlns:a16="http://schemas.microsoft.com/office/drawing/2014/main" id="{2D6E558F-4B08-580A-5EE5-F046DFF779B5}"/>
              </a:ext>
            </a:extLst>
          </p:cNvPr>
          <p:cNvSpPr>
            <a:spLocks noGrp="1"/>
          </p:cNvSpPr>
          <p:nvPr>
            <p:ph idx="1"/>
          </p:nvPr>
        </p:nvSpPr>
        <p:spPr/>
        <p:txBody>
          <a:bodyPr/>
          <a:lstStyle/>
          <a:p>
            <a:endParaRPr lang="en-US"/>
          </a:p>
        </p:txBody>
      </p:sp>
      <p:pic>
        <p:nvPicPr>
          <p:cNvPr id="4" name="Content Placeholder 3" descr="Screen Shot 2022-05-19 at 2.05.42 pm.png">
            <a:extLst>
              <a:ext uri="{FF2B5EF4-FFF2-40B4-BE49-F238E27FC236}">
                <a16:creationId xmlns:a16="http://schemas.microsoft.com/office/drawing/2014/main" id="{28E86892-FC5B-181A-36BE-AF94B96D045D}"/>
              </a:ext>
            </a:extLst>
          </p:cNvPr>
          <p:cNvPicPr>
            <a:picLocks noChangeAspect="1"/>
          </p:cNvPicPr>
          <p:nvPr/>
        </p:nvPicPr>
        <p:blipFill rotWithShape="1">
          <a:blip r:embed="rId2">
            <a:extLst>
              <a:ext uri="{28A0092B-C50C-407E-A947-70E740481C1C}">
                <a14:useLocalDpi xmlns:a14="http://schemas.microsoft.com/office/drawing/2010/main" val="0"/>
              </a:ext>
            </a:extLst>
          </a:blip>
          <a:srcRect t="15875" b="17723"/>
          <a:stretch/>
        </p:blipFill>
        <p:spPr>
          <a:xfrm>
            <a:off x="394937" y="1480634"/>
            <a:ext cx="7840717" cy="4805900"/>
          </a:xfrm>
          <a:prstGeom prst="rect">
            <a:avLst/>
          </a:prstGeom>
        </p:spPr>
      </p:pic>
      <p:sp>
        <p:nvSpPr>
          <p:cNvPr id="5" name="Rectangle 4">
            <a:extLst>
              <a:ext uri="{FF2B5EF4-FFF2-40B4-BE49-F238E27FC236}">
                <a16:creationId xmlns:a16="http://schemas.microsoft.com/office/drawing/2014/main" id="{74F97960-A007-553C-8B89-8862ECBC5AA0}"/>
              </a:ext>
            </a:extLst>
          </p:cNvPr>
          <p:cNvSpPr/>
          <p:nvPr/>
        </p:nvSpPr>
        <p:spPr>
          <a:xfrm>
            <a:off x="2958660" y="1381251"/>
            <a:ext cx="5097517" cy="237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Brace 5">
            <a:extLst>
              <a:ext uri="{FF2B5EF4-FFF2-40B4-BE49-F238E27FC236}">
                <a16:creationId xmlns:a16="http://schemas.microsoft.com/office/drawing/2014/main" id="{63045A38-E024-1D58-566D-6D86037E288C}"/>
              </a:ext>
            </a:extLst>
          </p:cNvPr>
          <p:cNvSpPr/>
          <p:nvPr/>
        </p:nvSpPr>
        <p:spPr>
          <a:xfrm>
            <a:off x="4540467" y="2797801"/>
            <a:ext cx="788276" cy="174740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37787617-5A48-1C7B-073B-038A1150580A}"/>
              </a:ext>
            </a:extLst>
          </p:cNvPr>
          <p:cNvSpPr/>
          <p:nvPr/>
        </p:nvSpPr>
        <p:spPr>
          <a:xfrm>
            <a:off x="3032234" y="1616690"/>
            <a:ext cx="788276" cy="121001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213D7CE4-0D45-8865-D38E-B7EB47B004C5}"/>
              </a:ext>
            </a:extLst>
          </p:cNvPr>
          <p:cNvSpPr/>
          <p:nvPr/>
        </p:nvSpPr>
        <p:spPr>
          <a:xfrm>
            <a:off x="6006660" y="4677103"/>
            <a:ext cx="788276" cy="49413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FE314811-782C-3919-EC3D-5D72F09436A1}"/>
              </a:ext>
            </a:extLst>
          </p:cNvPr>
          <p:cNvSpPr/>
          <p:nvPr/>
        </p:nvSpPr>
        <p:spPr>
          <a:xfrm>
            <a:off x="3941377" y="1744462"/>
            <a:ext cx="1566042" cy="83849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95C10A-C92E-55A3-FE61-F54B95785B0A}"/>
              </a:ext>
            </a:extLst>
          </p:cNvPr>
          <p:cNvSpPr/>
          <p:nvPr/>
        </p:nvSpPr>
        <p:spPr>
          <a:xfrm>
            <a:off x="5397239" y="3252255"/>
            <a:ext cx="1566042" cy="83849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D1C3DC-838B-1685-D147-8EB583EC768D}"/>
              </a:ext>
            </a:extLst>
          </p:cNvPr>
          <p:cNvSpPr/>
          <p:nvPr/>
        </p:nvSpPr>
        <p:spPr>
          <a:xfrm>
            <a:off x="6963281" y="4340799"/>
            <a:ext cx="1566042" cy="838498"/>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BB8A65F-6971-D1AF-84E0-BB5E2F0431A5}"/>
              </a:ext>
            </a:extLst>
          </p:cNvPr>
          <p:cNvSpPr/>
          <p:nvPr/>
        </p:nvSpPr>
        <p:spPr>
          <a:xfrm>
            <a:off x="1313792" y="1088076"/>
            <a:ext cx="1566042" cy="470317"/>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9BE3D3C-0F1F-2A2C-1A0A-3860F3C30AB2}"/>
              </a:ext>
            </a:extLst>
          </p:cNvPr>
          <p:cNvSpPr/>
          <p:nvPr/>
        </p:nvSpPr>
        <p:spPr>
          <a:xfrm>
            <a:off x="718801" y="5774800"/>
            <a:ext cx="7426357" cy="511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42FBF1A-14B1-FA19-72DD-C94452345938}"/>
              </a:ext>
            </a:extLst>
          </p:cNvPr>
          <p:cNvSpPr/>
          <p:nvPr/>
        </p:nvSpPr>
        <p:spPr>
          <a:xfrm>
            <a:off x="7262649" y="5404395"/>
            <a:ext cx="247751" cy="2031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E6AAD79-F9BD-37D7-106A-920A1D80F538}"/>
              </a:ext>
            </a:extLst>
          </p:cNvPr>
          <p:cNvSpPr/>
          <p:nvPr/>
        </p:nvSpPr>
        <p:spPr>
          <a:xfrm>
            <a:off x="4025463" y="5418000"/>
            <a:ext cx="247751" cy="2031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7A673C-A1B8-8428-5870-27FFEA512494}"/>
              </a:ext>
            </a:extLst>
          </p:cNvPr>
          <p:cNvSpPr/>
          <p:nvPr/>
        </p:nvSpPr>
        <p:spPr>
          <a:xfrm>
            <a:off x="5644056" y="5418000"/>
            <a:ext cx="247751" cy="2031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31B256A-28E0-BEED-18A6-F4B0026A35DD}"/>
              </a:ext>
            </a:extLst>
          </p:cNvPr>
          <p:cNvSpPr/>
          <p:nvPr/>
        </p:nvSpPr>
        <p:spPr>
          <a:xfrm>
            <a:off x="3572759" y="5400644"/>
            <a:ext cx="247751" cy="203178"/>
          </a:xfrm>
          <a:prstGeom prst="ellipse">
            <a:avLst/>
          </a:prstGeom>
          <a:solidFill>
            <a:srgbClr val="935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7E4A5B6-AFB3-3D90-FE06-490DCEB8FEE9}"/>
              </a:ext>
            </a:extLst>
          </p:cNvPr>
          <p:cNvSpPr/>
          <p:nvPr/>
        </p:nvSpPr>
        <p:spPr>
          <a:xfrm>
            <a:off x="5191531" y="5418000"/>
            <a:ext cx="247751" cy="203178"/>
          </a:xfrm>
          <a:prstGeom prst="ellipse">
            <a:avLst/>
          </a:prstGeom>
          <a:solidFill>
            <a:srgbClr val="935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1B44620-AC73-F89F-604A-011855D53E11}"/>
              </a:ext>
            </a:extLst>
          </p:cNvPr>
          <p:cNvSpPr/>
          <p:nvPr/>
        </p:nvSpPr>
        <p:spPr>
          <a:xfrm>
            <a:off x="6814043" y="5414736"/>
            <a:ext cx="247751" cy="203178"/>
          </a:xfrm>
          <a:prstGeom prst="ellipse">
            <a:avLst/>
          </a:prstGeom>
          <a:solidFill>
            <a:srgbClr val="935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CC9F5A-1903-6B6E-2490-6D857A86808A}"/>
              </a:ext>
            </a:extLst>
          </p:cNvPr>
          <p:cNvSpPr/>
          <p:nvPr/>
        </p:nvSpPr>
        <p:spPr>
          <a:xfrm>
            <a:off x="6396498" y="5421570"/>
            <a:ext cx="247751" cy="203178"/>
          </a:xfrm>
          <a:prstGeom prst="ellipse">
            <a:avLst/>
          </a:prstGeom>
          <a:solidFill>
            <a:srgbClr val="683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0F6045D-73DA-DA9D-E689-9C8D260E2323}"/>
              </a:ext>
            </a:extLst>
          </p:cNvPr>
          <p:cNvSpPr/>
          <p:nvPr/>
        </p:nvSpPr>
        <p:spPr>
          <a:xfrm>
            <a:off x="4781249" y="5414736"/>
            <a:ext cx="247751" cy="203178"/>
          </a:xfrm>
          <a:prstGeom prst="ellipse">
            <a:avLst/>
          </a:prstGeom>
          <a:solidFill>
            <a:srgbClr val="683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FB1EF82-B070-F5DF-FA96-A1CF70AA5299}"/>
              </a:ext>
            </a:extLst>
          </p:cNvPr>
          <p:cNvSpPr/>
          <p:nvPr/>
        </p:nvSpPr>
        <p:spPr>
          <a:xfrm>
            <a:off x="3116236" y="5431761"/>
            <a:ext cx="247751" cy="203178"/>
          </a:xfrm>
          <a:prstGeom prst="ellipse">
            <a:avLst/>
          </a:prstGeom>
          <a:solidFill>
            <a:srgbClr val="683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7C0A7F6-1A9E-8561-EB81-7A3DF16BE2D3}"/>
              </a:ext>
            </a:extLst>
          </p:cNvPr>
          <p:cNvSpPr txBox="1"/>
          <p:nvPr/>
        </p:nvSpPr>
        <p:spPr>
          <a:xfrm>
            <a:off x="1494725" y="5651024"/>
            <a:ext cx="1204176" cy="246221"/>
          </a:xfrm>
          <a:prstGeom prst="rect">
            <a:avLst/>
          </a:prstGeom>
          <a:noFill/>
        </p:spPr>
        <p:txBody>
          <a:bodyPr wrap="none" rtlCol="0">
            <a:spAutoFit/>
          </a:bodyPr>
          <a:lstStyle/>
          <a:p>
            <a:r>
              <a:rPr lang="en-US" sz="1000"/>
              <a:t>Have the infection</a:t>
            </a:r>
          </a:p>
        </p:txBody>
      </p:sp>
      <p:sp>
        <p:nvSpPr>
          <p:cNvPr id="24" name="TextBox 23">
            <a:extLst>
              <a:ext uri="{FF2B5EF4-FFF2-40B4-BE49-F238E27FC236}">
                <a16:creationId xmlns:a16="http://schemas.microsoft.com/office/drawing/2014/main" id="{386987CC-B55E-E76D-9934-C8E0E537C471}"/>
              </a:ext>
            </a:extLst>
          </p:cNvPr>
          <p:cNvSpPr txBox="1"/>
          <p:nvPr/>
        </p:nvSpPr>
        <p:spPr>
          <a:xfrm>
            <a:off x="3112022" y="5704987"/>
            <a:ext cx="1204176" cy="553998"/>
          </a:xfrm>
          <a:prstGeom prst="rect">
            <a:avLst/>
          </a:prstGeom>
          <a:noFill/>
        </p:spPr>
        <p:txBody>
          <a:bodyPr wrap="square" rtlCol="0">
            <a:spAutoFit/>
          </a:bodyPr>
          <a:lstStyle/>
          <a:p>
            <a:r>
              <a:rPr lang="en-US" sz="1000"/>
              <a:t>Access testing and correct diagnosis</a:t>
            </a:r>
          </a:p>
        </p:txBody>
      </p:sp>
      <p:sp>
        <p:nvSpPr>
          <p:cNvPr id="25" name="TextBox 24">
            <a:extLst>
              <a:ext uri="{FF2B5EF4-FFF2-40B4-BE49-F238E27FC236}">
                <a16:creationId xmlns:a16="http://schemas.microsoft.com/office/drawing/2014/main" id="{90A080C8-6B97-3249-B6CD-5357AD5128E1}"/>
              </a:ext>
            </a:extLst>
          </p:cNvPr>
          <p:cNvSpPr txBox="1"/>
          <p:nvPr/>
        </p:nvSpPr>
        <p:spPr>
          <a:xfrm>
            <a:off x="4687631" y="5651024"/>
            <a:ext cx="1204176" cy="400110"/>
          </a:xfrm>
          <a:prstGeom prst="rect">
            <a:avLst/>
          </a:prstGeom>
          <a:noFill/>
        </p:spPr>
        <p:txBody>
          <a:bodyPr wrap="square" rtlCol="0">
            <a:spAutoFit/>
          </a:bodyPr>
          <a:lstStyle/>
          <a:p>
            <a:r>
              <a:rPr lang="en-US" sz="1000"/>
              <a:t>Access appropriate care</a:t>
            </a:r>
          </a:p>
        </p:txBody>
      </p:sp>
      <p:sp>
        <p:nvSpPr>
          <p:cNvPr id="26" name="TextBox 25">
            <a:extLst>
              <a:ext uri="{FF2B5EF4-FFF2-40B4-BE49-F238E27FC236}">
                <a16:creationId xmlns:a16="http://schemas.microsoft.com/office/drawing/2014/main" id="{90ACC9CD-3F08-FEBB-047E-4520FE2E8B22}"/>
              </a:ext>
            </a:extLst>
          </p:cNvPr>
          <p:cNvSpPr txBox="1"/>
          <p:nvPr/>
        </p:nvSpPr>
        <p:spPr>
          <a:xfrm>
            <a:off x="6300195" y="5645650"/>
            <a:ext cx="1204176" cy="553998"/>
          </a:xfrm>
          <a:prstGeom prst="rect">
            <a:avLst/>
          </a:prstGeom>
          <a:noFill/>
        </p:spPr>
        <p:txBody>
          <a:bodyPr wrap="square" rtlCol="0">
            <a:spAutoFit/>
          </a:bodyPr>
          <a:lstStyle/>
          <a:p>
            <a:r>
              <a:rPr lang="en-US" sz="1000"/>
              <a:t>Complete appropriate treatment</a:t>
            </a:r>
          </a:p>
        </p:txBody>
      </p:sp>
      <p:sp>
        <p:nvSpPr>
          <p:cNvPr id="27" name="TextBox 26">
            <a:extLst>
              <a:ext uri="{FF2B5EF4-FFF2-40B4-BE49-F238E27FC236}">
                <a16:creationId xmlns:a16="http://schemas.microsoft.com/office/drawing/2014/main" id="{6F5C5619-E7B5-7E5C-2B25-A7300A6DEAB4}"/>
              </a:ext>
            </a:extLst>
          </p:cNvPr>
          <p:cNvSpPr txBox="1"/>
          <p:nvPr/>
        </p:nvSpPr>
        <p:spPr>
          <a:xfrm>
            <a:off x="7914503" y="5619179"/>
            <a:ext cx="1204176" cy="400110"/>
          </a:xfrm>
          <a:prstGeom prst="rect">
            <a:avLst/>
          </a:prstGeom>
          <a:noFill/>
        </p:spPr>
        <p:txBody>
          <a:bodyPr wrap="square" rtlCol="0">
            <a:spAutoFit/>
          </a:bodyPr>
          <a:lstStyle/>
          <a:p>
            <a:r>
              <a:rPr lang="en-US" sz="1000"/>
              <a:t>Complete follow up as appropriate</a:t>
            </a:r>
          </a:p>
        </p:txBody>
      </p:sp>
      <p:sp>
        <p:nvSpPr>
          <p:cNvPr id="28" name="TextBox 27">
            <a:extLst>
              <a:ext uri="{FF2B5EF4-FFF2-40B4-BE49-F238E27FC236}">
                <a16:creationId xmlns:a16="http://schemas.microsoft.com/office/drawing/2014/main" id="{91D24698-B94F-A2AD-A76D-2CB1820DBE1A}"/>
              </a:ext>
            </a:extLst>
          </p:cNvPr>
          <p:cNvSpPr txBox="1"/>
          <p:nvPr/>
        </p:nvSpPr>
        <p:spPr>
          <a:xfrm>
            <a:off x="8206656" y="5259836"/>
            <a:ext cx="312906" cy="369332"/>
          </a:xfrm>
          <a:prstGeom prst="rect">
            <a:avLst/>
          </a:prstGeom>
          <a:solidFill>
            <a:schemeClr val="accent2"/>
          </a:solidFill>
        </p:spPr>
        <p:txBody>
          <a:bodyPr wrap="none" rtlCol="0">
            <a:spAutoFit/>
          </a:bodyPr>
          <a:lstStyle/>
          <a:p>
            <a:r>
              <a:rPr lang="en-US"/>
              <a:t>?</a:t>
            </a:r>
          </a:p>
        </p:txBody>
      </p:sp>
      <p:sp>
        <p:nvSpPr>
          <p:cNvPr id="29" name="TextBox 28">
            <a:extLst>
              <a:ext uri="{FF2B5EF4-FFF2-40B4-BE49-F238E27FC236}">
                <a16:creationId xmlns:a16="http://schemas.microsoft.com/office/drawing/2014/main" id="{B68E25AC-7596-9CB1-52CD-E159E66B70AA}"/>
              </a:ext>
            </a:extLst>
          </p:cNvPr>
          <p:cNvSpPr txBox="1"/>
          <p:nvPr/>
        </p:nvSpPr>
        <p:spPr>
          <a:xfrm>
            <a:off x="3946070" y="2041071"/>
            <a:ext cx="3888241" cy="369332"/>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How do we prevent transmission?</a:t>
            </a:r>
            <a:endParaRPr lang="en-US"/>
          </a:p>
        </p:txBody>
      </p:sp>
      <p:sp>
        <p:nvSpPr>
          <p:cNvPr id="30" name="TextBox 29">
            <a:extLst>
              <a:ext uri="{FF2B5EF4-FFF2-40B4-BE49-F238E27FC236}">
                <a16:creationId xmlns:a16="http://schemas.microsoft.com/office/drawing/2014/main" id="{7C25227D-E20F-316F-CEDF-A8A7F9A5EB6A}"/>
              </a:ext>
            </a:extLst>
          </p:cNvPr>
          <p:cNvSpPr txBox="1"/>
          <p:nvPr/>
        </p:nvSpPr>
        <p:spPr>
          <a:xfrm>
            <a:off x="5395232" y="3343954"/>
            <a:ext cx="6153830" cy="646331"/>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How do we identify people at risk and assist them with testing? How do we interpret results correctly?</a:t>
            </a:r>
            <a:endParaRPr lang="en-US"/>
          </a:p>
        </p:txBody>
      </p:sp>
      <p:sp>
        <p:nvSpPr>
          <p:cNvPr id="31" name="TextBox 30">
            <a:extLst>
              <a:ext uri="{FF2B5EF4-FFF2-40B4-BE49-F238E27FC236}">
                <a16:creationId xmlns:a16="http://schemas.microsoft.com/office/drawing/2014/main" id="{3BBE014C-E1F6-C128-FF41-5A851E9973DE}"/>
              </a:ext>
            </a:extLst>
          </p:cNvPr>
          <p:cNvSpPr txBox="1"/>
          <p:nvPr/>
        </p:nvSpPr>
        <p:spPr>
          <a:xfrm>
            <a:off x="7041696" y="4776107"/>
            <a:ext cx="4531178" cy="369332"/>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How do we link people to the right care?</a:t>
            </a:r>
            <a:endParaRPr lang="en-US"/>
          </a:p>
        </p:txBody>
      </p:sp>
      <p:sp>
        <p:nvSpPr>
          <p:cNvPr id="32" name="TextBox 31">
            <a:extLst>
              <a:ext uri="{FF2B5EF4-FFF2-40B4-BE49-F238E27FC236}">
                <a16:creationId xmlns:a16="http://schemas.microsoft.com/office/drawing/2014/main" id="{59BE8F02-ACB5-A7DF-0EDA-0215B0C0E977}"/>
              </a:ext>
            </a:extLst>
          </p:cNvPr>
          <p:cNvSpPr txBox="1"/>
          <p:nvPr/>
        </p:nvSpPr>
        <p:spPr>
          <a:xfrm>
            <a:off x="8939892" y="5480277"/>
            <a:ext cx="2602366" cy="646331"/>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What monitoring long term is needed?</a:t>
            </a:r>
            <a:endParaRPr lang="en-US"/>
          </a:p>
        </p:txBody>
      </p:sp>
    </p:spTree>
    <p:extLst>
      <p:ext uri="{BB962C8B-B14F-4D97-AF65-F5344CB8AC3E}">
        <p14:creationId xmlns:p14="http://schemas.microsoft.com/office/powerpoint/2010/main" val="2845831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9093-40B1-F6FD-4F4C-C9A1EC3C93FA}"/>
              </a:ext>
            </a:extLst>
          </p:cNvPr>
          <p:cNvSpPr>
            <a:spLocks noGrp="1"/>
          </p:cNvSpPr>
          <p:nvPr>
            <p:ph type="title"/>
          </p:nvPr>
        </p:nvSpPr>
        <p:spPr>
          <a:xfrm>
            <a:off x="720000" y="540000"/>
            <a:ext cx="10672200" cy="515901"/>
          </a:xfrm>
        </p:spPr>
        <p:txBody>
          <a:bodyPr wrap="square" anchor="t">
            <a:normAutofit/>
          </a:bodyPr>
          <a:lstStyle/>
          <a:p>
            <a:r>
              <a:rPr lang="en-US"/>
              <a:t>In your practice:</a:t>
            </a:r>
          </a:p>
        </p:txBody>
      </p:sp>
      <p:sp>
        <p:nvSpPr>
          <p:cNvPr id="3" name="Content Placeholder 2">
            <a:extLst>
              <a:ext uri="{FF2B5EF4-FFF2-40B4-BE49-F238E27FC236}">
                <a16:creationId xmlns:a16="http://schemas.microsoft.com/office/drawing/2014/main" id="{97BF691A-68D8-4043-F79B-CB85EA868374}"/>
              </a:ext>
            </a:extLst>
          </p:cNvPr>
          <p:cNvSpPr>
            <a:spLocks noGrp="1"/>
          </p:cNvSpPr>
          <p:nvPr>
            <p:ph idx="13"/>
          </p:nvPr>
        </p:nvSpPr>
        <p:spPr>
          <a:xfrm>
            <a:off x="720000" y="1440000"/>
            <a:ext cx="5220000" cy="4500000"/>
          </a:xfrm>
        </p:spPr>
        <p:txBody>
          <a:bodyPr vert="horz" lIns="0" tIns="36000" rIns="0" bIns="36000" rtlCol="0" anchor="t">
            <a:normAutofit/>
          </a:bodyPr>
          <a:lstStyle/>
          <a:p>
            <a:r>
              <a:rPr lang="en-US">
                <a:latin typeface="Raleway"/>
              </a:rPr>
              <a:t>After last ECHO – did you check what information is available on a patient record?</a:t>
            </a:r>
          </a:p>
          <a:p>
            <a:r>
              <a:rPr lang="en-US">
                <a:latin typeface="Raleway"/>
              </a:rPr>
              <a:t>Do you know how to put in alerts e.g. for patients undergoing chemotherapy to prompt you to test?</a:t>
            </a:r>
          </a:p>
          <a:p>
            <a:r>
              <a:rPr lang="en-US">
                <a:latin typeface="Raleway"/>
              </a:rPr>
              <a:t>Do you know how to do an audit of your patients using your software?</a:t>
            </a:r>
            <a:endParaRPr lang="en-US"/>
          </a:p>
          <a:p>
            <a:pPr marL="0" indent="0">
              <a:buNone/>
            </a:pPr>
            <a:endParaRPr lang="en-US"/>
          </a:p>
          <a:p>
            <a:pPr marL="0" indent="0">
              <a:buNone/>
            </a:pPr>
            <a:endParaRPr lang="en-US"/>
          </a:p>
          <a:p>
            <a:endParaRPr lang="en-US"/>
          </a:p>
        </p:txBody>
      </p:sp>
      <p:pic>
        <p:nvPicPr>
          <p:cNvPr id="5" name="Picture 5">
            <a:extLst>
              <a:ext uri="{FF2B5EF4-FFF2-40B4-BE49-F238E27FC236}">
                <a16:creationId xmlns:a16="http://schemas.microsoft.com/office/drawing/2014/main" id="{404CE1E3-4B5F-3F5A-8AF6-DF35F0252615}"/>
              </a:ext>
            </a:extLst>
          </p:cNvPr>
          <p:cNvPicPr>
            <a:picLocks noChangeAspect="1"/>
          </p:cNvPicPr>
          <p:nvPr/>
        </p:nvPicPr>
        <p:blipFill>
          <a:blip r:embed="rId2"/>
          <a:stretch>
            <a:fillRect/>
          </a:stretch>
        </p:blipFill>
        <p:spPr>
          <a:xfrm>
            <a:off x="6172200" y="1588949"/>
            <a:ext cx="5220000" cy="4202101"/>
          </a:xfrm>
          <a:prstGeom prst="rect">
            <a:avLst/>
          </a:prstGeom>
          <a:noFill/>
        </p:spPr>
      </p:pic>
      <p:sp>
        <p:nvSpPr>
          <p:cNvPr id="4" name="TextBox 3">
            <a:extLst>
              <a:ext uri="{FF2B5EF4-FFF2-40B4-BE49-F238E27FC236}">
                <a16:creationId xmlns:a16="http://schemas.microsoft.com/office/drawing/2014/main" id="{C5BDACE3-639A-6786-8887-8DDF259F8032}"/>
              </a:ext>
            </a:extLst>
          </p:cNvPr>
          <p:cNvSpPr txBox="1"/>
          <p:nvPr/>
        </p:nvSpPr>
        <p:spPr>
          <a:xfrm>
            <a:off x="1469571" y="6398759"/>
            <a:ext cx="8480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Tree>
    <p:extLst>
      <p:ext uri="{BB962C8B-B14F-4D97-AF65-F5344CB8AC3E}">
        <p14:creationId xmlns:p14="http://schemas.microsoft.com/office/powerpoint/2010/main" val="882192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F5A53-59DB-1157-6757-4265109EF901}"/>
              </a:ext>
            </a:extLst>
          </p:cNvPr>
          <p:cNvSpPr>
            <a:spLocks noGrp="1"/>
          </p:cNvSpPr>
          <p:nvPr>
            <p:ph type="title"/>
          </p:nvPr>
        </p:nvSpPr>
        <p:spPr>
          <a:xfrm>
            <a:off x="1246908" y="540000"/>
            <a:ext cx="10145291" cy="515901"/>
          </a:xfrm>
        </p:spPr>
        <p:txBody>
          <a:bodyPr/>
          <a:lstStyle/>
          <a:p>
            <a:r>
              <a:rPr lang="en-US"/>
              <a:t>Learning outcomes</a:t>
            </a:r>
            <a:endParaRPr lang="en-AU"/>
          </a:p>
        </p:txBody>
      </p:sp>
      <p:sp>
        <p:nvSpPr>
          <p:cNvPr id="5" name="Content Placeholder 4">
            <a:extLst>
              <a:ext uri="{FF2B5EF4-FFF2-40B4-BE49-F238E27FC236}">
                <a16:creationId xmlns:a16="http://schemas.microsoft.com/office/drawing/2014/main" id="{D5EB6FEA-F886-3E70-350D-C5FC0B08828B}"/>
              </a:ext>
            </a:extLst>
          </p:cNvPr>
          <p:cNvSpPr>
            <a:spLocks noGrp="1"/>
          </p:cNvSpPr>
          <p:nvPr>
            <p:ph idx="13"/>
          </p:nvPr>
        </p:nvSpPr>
        <p:spPr/>
        <p:txBody>
          <a:bodyPr>
            <a:normAutofit fontScale="40000" lnSpcReduction="20000"/>
          </a:bodyPr>
          <a:lstStyle/>
          <a:p>
            <a:pPr marL="0" indent="0">
              <a:lnSpc>
                <a:spcPct val="120000"/>
              </a:lnSpc>
              <a:spcBef>
                <a:spcPts val="0"/>
              </a:spcBef>
              <a:spcAft>
                <a:spcPts val="600"/>
              </a:spcAft>
              <a:buNone/>
            </a:pPr>
            <a:r>
              <a:rPr lang="en-AU" sz="2900" b="1">
                <a:latin typeface="Raleway"/>
              </a:rPr>
              <a:t>Series</a:t>
            </a:r>
          </a:p>
          <a:p>
            <a:pPr>
              <a:lnSpc>
                <a:spcPct val="120000"/>
              </a:lnSpc>
              <a:spcBef>
                <a:spcPts val="0"/>
              </a:spcBef>
              <a:spcAft>
                <a:spcPts val="600"/>
              </a:spcAft>
            </a:pPr>
            <a:r>
              <a:rPr lang="en-AU" sz="3500">
                <a:latin typeface="Raleway"/>
              </a:rPr>
              <a:t>Opportunity to review and discuss policy and guidelines in practice </a:t>
            </a:r>
            <a:endParaRPr lang="en-AU" sz="3500"/>
          </a:p>
          <a:p>
            <a:pPr>
              <a:lnSpc>
                <a:spcPct val="120000"/>
              </a:lnSpc>
              <a:spcBef>
                <a:spcPts val="0"/>
              </a:spcBef>
              <a:spcAft>
                <a:spcPts val="600"/>
              </a:spcAft>
            </a:pPr>
            <a:r>
              <a:rPr lang="en-AU" sz="3500">
                <a:latin typeface="Raleway"/>
              </a:rPr>
              <a:t>Discuss emerging models of primary care with a focus on:</a:t>
            </a:r>
          </a:p>
          <a:p>
            <a:pPr lvl="1">
              <a:lnSpc>
                <a:spcPct val="120000"/>
              </a:lnSpc>
              <a:spcBef>
                <a:spcPts val="0"/>
              </a:spcBef>
              <a:spcAft>
                <a:spcPts val="600"/>
              </a:spcAft>
            </a:pPr>
            <a:r>
              <a:rPr lang="en-AU" sz="3500">
                <a:solidFill>
                  <a:srgbClr val="C00000"/>
                </a:solidFill>
                <a:latin typeface="Raleway"/>
              </a:rPr>
              <a:t>Communicable disease prevention</a:t>
            </a:r>
            <a:endParaRPr lang="en-AU" sz="3500" strike="sngStrike">
              <a:latin typeface="Raleway"/>
            </a:endParaRPr>
          </a:p>
          <a:p>
            <a:pPr lvl="1">
              <a:lnSpc>
                <a:spcPct val="120000"/>
              </a:lnSpc>
              <a:spcBef>
                <a:spcPts val="0"/>
              </a:spcBef>
              <a:spcAft>
                <a:spcPts val="600"/>
              </a:spcAft>
            </a:pPr>
            <a:r>
              <a:rPr lang="en-AU" sz="3500">
                <a:solidFill>
                  <a:srgbClr val="C00000"/>
                </a:solidFill>
                <a:latin typeface="Raleway"/>
              </a:rPr>
              <a:t>Communicable disease testing, assessment and management</a:t>
            </a:r>
          </a:p>
          <a:p>
            <a:pPr lvl="1">
              <a:lnSpc>
                <a:spcPct val="120000"/>
              </a:lnSpc>
              <a:spcBef>
                <a:spcPts val="0"/>
              </a:spcBef>
              <a:spcAft>
                <a:spcPts val="600"/>
              </a:spcAft>
            </a:pPr>
            <a:r>
              <a:rPr lang="en-AU" sz="3500">
                <a:latin typeface="Raleway"/>
              </a:rPr>
              <a:t>Continuing care provision in primary care and in partnership with specialist services</a:t>
            </a:r>
          </a:p>
          <a:p>
            <a:pPr marL="0" indent="0">
              <a:lnSpc>
                <a:spcPct val="120000"/>
              </a:lnSpc>
              <a:spcBef>
                <a:spcPts val="0"/>
              </a:spcBef>
              <a:spcAft>
                <a:spcPts val="600"/>
              </a:spcAft>
              <a:buNone/>
            </a:pPr>
            <a:endParaRPr lang="en-AU" sz="3500">
              <a:highlight>
                <a:srgbClr val="FFFF00"/>
              </a:highlight>
            </a:endParaRPr>
          </a:p>
          <a:p>
            <a:pPr>
              <a:lnSpc>
                <a:spcPct val="120000"/>
              </a:lnSpc>
              <a:spcBef>
                <a:spcPts val="0"/>
              </a:spcBef>
              <a:spcAft>
                <a:spcPts val="600"/>
              </a:spcAft>
            </a:pPr>
            <a:r>
              <a:rPr lang="en-AU" sz="3500">
                <a:latin typeface="Raleway"/>
              </a:rPr>
              <a:t>Consider </a:t>
            </a:r>
            <a:r>
              <a:rPr lang="en-AU" sz="3500" i="1">
                <a:latin typeface="Raleway"/>
              </a:rPr>
              <a:t>real-world </a:t>
            </a:r>
            <a:r>
              <a:rPr lang="en-AU" sz="3500">
                <a:latin typeface="Raleway"/>
              </a:rPr>
              <a:t>experiences of implementing new care models in different settings</a:t>
            </a:r>
            <a:endParaRPr lang="en-AU" sz="3500"/>
          </a:p>
          <a:p>
            <a:pPr>
              <a:lnSpc>
                <a:spcPct val="120000"/>
              </a:lnSpc>
              <a:spcBef>
                <a:spcPts val="0"/>
              </a:spcBef>
              <a:spcAft>
                <a:spcPts val="600"/>
              </a:spcAft>
            </a:pPr>
            <a:r>
              <a:rPr lang="en-AU" sz="3500">
                <a:latin typeface="Raleway"/>
              </a:rPr>
              <a:t>Build knowledge about current resources, supports &amp; referral pathways</a:t>
            </a:r>
            <a:endParaRPr lang="en-AU" sz="3500"/>
          </a:p>
          <a:p>
            <a:pPr>
              <a:lnSpc>
                <a:spcPct val="120000"/>
              </a:lnSpc>
              <a:spcBef>
                <a:spcPts val="0"/>
              </a:spcBef>
              <a:spcAft>
                <a:spcPts val="600"/>
              </a:spcAft>
            </a:pPr>
            <a:r>
              <a:rPr lang="en-AU" sz="3500">
                <a:latin typeface="Raleway"/>
              </a:rPr>
              <a:t>Engage in a community of practice and rapid learning network</a:t>
            </a:r>
            <a:endParaRPr lang="en-AU" sz="3500"/>
          </a:p>
          <a:p>
            <a:endParaRPr lang="en-AU"/>
          </a:p>
        </p:txBody>
      </p:sp>
      <p:sp>
        <p:nvSpPr>
          <p:cNvPr id="6" name="Content Placeholder 5">
            <a:extLst>
              <a:ext uri="{FF2B5EF4-FFF2-40B4-BE49-F238E27FC236}">
                <a16:creationId xmlns:a16="http://schemas.microsoft.com/office/drawing/2014/main" id="{8126AA9F-73C5-6279-BF3E-9E27549CA9F4}"/>
              </a:ext>
            </a:extLst>
          </p:cNvPr>
          <p:cNvSpPr>
            <a:spLocks noGrp="1"/>
          </p:cNvSpPr>
          <p:nvPr>
            <p:ph idx="14"/>
          </p:nvPr>
        </p:nvSpPr>
        <p:spPr>
          <a:xfrm>
            <a:off x="6759216" y="1321224"/>
            <a:ext cx="5220000" cy="3654314"/>
          </a:xfrm>
          <a:solidFill>
            <a:schemeClr val="accent6">
              <a:lumMod val="20000"/>
              <a:lumOff val="80000"/>
            </a:schemeClr>
          </a:solidFill>
        </p:spPr>
        <p:txBody>
          <a:bodyPr vert="horz" lIns="91440" tIns="45720" rIns="91440" bIns="45720" rtlCol="0" anchor="t">
            <a:normAutofit/>
          </a:bodyPr>
          <a:lstStyle/>
          <a:p>
            <a:pPr marL="0" indent="0" algn="just">
              <a:buNone/>
            </a:pPr>
            <a:r>
              <a:rPr lang="en-US" sz="1800" b="1">
                <a:latin typeface="Raleway"/>
              </a:rPr>
              <a:t>Session 3 </a:t>
            </a:r>
            <a:r>
              <a:rPr lang="en-US" sz="1600" b="1">
                <a:latin typeface="Raleway"/>
                <a:cs typeface="Calibri"/>
              </a:rPr>
              <a:t>Learning</a:t>
            </a:r>
            <a:r>
              <a:rPr lang="en-US" sz="1600" b="1">
                <a:latin typeface="Raleway"/>
                <a:ea typeface="Calibri" panose="020F0502020204030204" pitchFamily="34" charset="0"/>
                <a:cs typeface="Calibri"/>
              </a:rPr>
              <a:t> outcomes</a:t>
            </a:r>
            <a:endParaRPr lang="en-AU" sz="1600" b="1">
              <a:latin typeface="Raleway"/>
              <a:ea typeface="Calibri" panose="020F0502020204030204" pitchFamily="34" charset="0"/>
              <a:cs typeface="Calibri"/>
            </a:endParaRPr>
          </a:p>
          <a:p>
            <a:r>
              <a:rPr lang="en-US" sz="1800"/>
              <a:t>Describe public health priorities in relation to mosquito borne viruses</a:t>
            </a:r>
          </a:p>
          <a:p>
            <a:r>
              <a:rPr lang="en-US" sz="1800"/>
              <a:t>Locate accessible standards of care for mosquito borne viruses</a:t>
            </a:r>
          </a:p>
          <a:p>
            <a:r>
              <a:rPr lang="en-US" sz="1800"/>
              <a:t>Describe clinician responsibilities in notification and communication with LPHU</a:t>
            </a:r>
          </a:p>
          <a:p>
            <a:r>
              <a:rPr lang="en-US" sz="1800"/>
              <a:t>Evaluate guidelines, tools and resources for use in primary care </a:t>
            </a:r>
          </a:p>
          <a:p>
            <a:r>
              <a:rPr lang="en-US" sz="1800"/>
              <a:t>Identify care gaps and equity issues</a:t>
            </a:r>
          </a:p>
          <a:p>
            <a:pPr marL="0" indent="0">
              <a:buNone/>
            </a:pPr>
            <a:endParaRPr lang="en-US" sz="1800"/>
          </a:p>
        </p:txBody>
      </p:sp>
      <p:pic>
        <p:nvPicPr>
          <p:cNvPr id="7" name="Picture 6">
            <a:extLst>
              <a:ext uri="{FF2B5EF4-FFF2-40B4-BE49-F238E27FC236}">
                <a16:creationId xmlns:a16="http://schemas.microsoft.com/office/drawing/2014/main" id="{56C91C13-77F0-91AE-A039-83647A692FF9}"/>
              </a:ext>
            </a:extLst>
          </p:cNvPr>
          <p:cNvPicPr>
            <a:picLocks noChangeAspect="1"/>
          </p:cNvPicPr>
          <p:nvPr/>
        </p:nvPicPr>
        <p:blipFill>
          <a:blip r:embed="rId2"/>
          <a:stretch>
            <a:fillRect/>
          </a:stretch>
        </p:blipFill>
        <p:spPr>
          <a:xfrm>
            <a:off x="278001" y="363953"/>
            <a:ext cx="883997" cy="883997"/>
          </a:xfrm>
          <a:prstGeom prst="rect">
            <a:avLst/>
          </a:prstGeom>
        </p:spPr>
      </p:pic>
      <p:pic>
        <p:nvPicPr>
          <p:cNvPr id="8" name="Picture 7">
            <a:extLst>
              <a:ext uri="{FF2B5EF4-FFF2-40B4-BE49-F238E27FC236}">
                <a16:creationId xmlns:a16="http://schemas.microsoft.com/office/drawing/2014/main" id="{8F4C569F-845B-674D-EBF2-D3F01F5C3C97}"/>
              </a:ext>
            </a:extLst>
          </p:cNvPr>
          <p:cNvPicPr>
            <a:picLocks noChangeAspect="1"/>
          </p:cNvPicPr>
          <p:nvPr/>
        </p:nvPicPr>
        <p:blipFill>
          <a:blip r:embed="rId3"/>
          <a:stretch>
            <a:fillRect/>
          </a:stretch>
        </p:blipFill>
        <p:spPr>
          <a:xfrm>
            <a:off x="565090" y="6237993"/>
            <a:ext cx="8327858" cy="512108"/>
          </a:xfrm>
          <a:prstGeom prst="rect">
            <a:avLst/>
          </a:prstGeom>
        </p:spPr>
      </p:pic>
      <p:pic>
        <p:nvPicPr>
          <p:cNvPr id="2" name="Picture 1" descr="A drawing of a face&#10;&#10;Description automatically generated">
            <a:extLst>
              <a:ext uri="{FF2B5EF4-FFF2-40B4-BE49-F238E27FC236}">
                <a16:creationId xmlns:a16="http://schemas.microsoft.com/office/drawing/2014/main" id="{114CE9A3-15E7-A5B3-AD31-544C1E153DEE}"/>
              </a:ext>
            </a:extLst>
          </p:cNvPr>
          <p:cNvPicPr>
            <a:picLocks noChangeAspect="1"/>
          </p:cNvPicPr>
          <p:nvPr/>
        </p:nvPicPr>
        <p:blipFill>
          <a:blip r:embed="rId4"/>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3085205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9093-40B1-F6FD-4F4C-C9A1EC3C93FA}"/>
              </a:ext>
            </a:extLst>
          </p:cNvPr>
          <p:cNvSpPr>
            <a:spLocks noGrp="1"/>
          </p:cNvSpPr>
          <p:nvPr>
            <p:ph type="title"/>
          </p:nvPr>
        </p:nvSpPr>
        <p:spPr/>
        <p:txBody>
          <a:bodyPr/>
          <a:lstStyle/>
          <a:p>
            <a:r>
              <a:rPr lang="en-US">
                <a:latin typeface="Raleway"/>
              </a:rPr>
              <a:t>In your practice:</a:t>
            </a:r>
            <a:endParaRPr lang="en-US"/>
          </a:p>
        </p:txBody>
      </p:sp>
      <p:sp>
        <p:nvSpPr>
          <p:cNvPr id="3" name="Content Placeholder 2">
            <a:extLst>
              <a:ext uri="{FF2B5EF4-FFF2-40B4-BE49-F238E27FC236}">
                <a16:creationId xmlns:a16="http://schemas.microsoft.com/office/drawing/2014/main" id="{97BF691A-68D8-4043-F79B-CB85EA868374}"/>
              </a:ext>
            </a:extLst>
          </p:cNvPr>
          <p:cNvSpPr>
            <a:spLocks noGrp="1"/>
          </p:cNvSpPr>
          <p:nvPr>
            <p:ph idx="1"/>
          </p:nvPr>
        </p:nvSpPr>
        <p:spPr/>
        <p:txBody>
          <a:bodyPr vert="horz" lIns="0" tIns="36000" rIns="0" bIns="36000" rtlCol="0" anchor="t">
            <a:normAutofit/>
          </a:bodyPr>
          <a:lstStyle/>
          <a:p>
            <a:r>
              <a:rPr lang="en-US">
                <a:latin typeface="Raleway"/>
              </a:rPr>
              <a:t>After last ECHO – did you check what information is available on a patient record?</a:t>
            </a:r>
          </a:p>
          <a:p>
            <a:pPr marL="0" indent="0">
              <a:buNone/>
            </a:pPr>
            <a:endParaRPr lang="en-US">
              <a:latin typeface="Raleway"/>
            </a:endParaRPr>
          </a:p>
          <a:p>
            <a:pPr marL="0" indent="0">
              <a:buNone/>
            </a:pPr>
            <a:r>
              <a:rPr lang="en-US">
                <a:latin typeface="Raleway"/>
              </a:rPr>
              <a:t>Thinking about Hep B – common barriers to testing and treatment are:</a:t>
            </a:r>
            <a:endParaRPr lang="en-US"/>
          </a:p>
          <a:p>
            <a:r>
              <a:rPr lang="en-US">
                <a:latin typeface="Raleway"/>
              </a:rPr>
              <a:t>Language / Cultural safety</a:t>
            </a:r>
            <a:endParaRPr lang="en-US"/>
          </a:p>
          <a:p>
            <a:r>
              <a:rPr lang="en-US">
                <a:latin typeface="Raleway"/>
              </a:rPr>
              <a:t>Stigma</a:t>
            </a:r>
          </a:p>
          <a:p>
            <a:r>
              <a:rPr lang="en-US">
                <a:latin typeface="Raleway"/>
              </a:rPr>
              <a:t>Socioeconomic / employment / </a:t>
            </a:r>
            <a:r>
              <a:rPr lang="en-US">
                <a:latin typeface="Raleway"/>
                <a:hlinkClick r:id="rId2"/>
              </a:rPr>
              <a:t>visa</a:t>
            </a:r>
            <a:r>
              <a:rPr lang="en-US">
                <a:latin typeface="Raleway"/>
              </a:rPr>
              <a:t> </a:t>
            </a:r>
            <a:endParaRPr lang="en-US"/>
          </a:p>
          <a:p>
            <a:r>
              <a:rPr lang="en-US">
                <a:latin typeface="Raleway"/>
              </a:rPr>
              <a:t>Location</a:t>
            </a:r>
          </a:p>
          <a:p>
            <a:endParaRPr lang="en-US"/>
          </a:p>
        </p:txBody>
      </p:sp>
      <p:sp>
        <p:nvSpPr>
          <p:cNvPr id="4" name="TextBox 3">
            <a:extLst>
              <a:ext uri="{FF2B5EF4-FFF2-40B4-BE49-F238E27FC236}">
                <a16:creationId xmlns:a16="http://schemas.microsoft.com/office/drawing/2014/main" id="{C5BDACE3-639A-6786-8887-8DDF259F8032}"/>
              </a:ext>
            </a:extLst>
          </p:cNvPr>
          <p:cNvSpPr txBox="1"/>
          <p:nvPr/>
        </p:nvSpPr>
        <p:spPr>
          <a:xfrm>
            <a:off x="1469571" y="6398759"/>
            <a:ext cx="8480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2"/>
              </a:rPr>
              <a:t>Hepatitis-B-and-Immigration-v2.pdf (ashm.org.au)</a:t>
            </a:r>
            <a:endParaRPr lang="en-US"/>
          </a:p>
        </p:txBody>
      </p:sp>
    </p:spTree>
    <p:extLst>
      <p:ext uri="{BB962C8B-B14F-4D97-AF65-F5344CB8AC3E}">
        <p14:creationId xmlns:p14="http://schemas.microsoft.com/office/powerpoint/2010/main" val="4200686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08E4-C287-1C0E-D798-0B0B811278C4}"/>
              </a:ext>
            </a:extLst>
          </p:cNvPr>
          <p:cNvSpPr>
            <a:spLocks noGrp="1"/>
          </p:cNvSpPr>
          <p:nvPr>
            <p:ph type="title"/>
          </p:nvPr>
        </p:nvSpPr>
        <p:spPr/>
        <p:txBody>
          <a:bodyPr/>
          <a:lstStyle/>
          <a:p>
            <a:r>
              <a:rPr lang="en-US">
                <a:latin typeface="Raleway"/>
              </a:rPr>
              <a:t>What resources can help you change your practice?</a:t>
            </a:r>
            <a:endParaRPr lang="en-US"/>
          </a:p>
        </p:txBody>
      </p:sp>
      <p:sp>
        <p:nvSpPr>
          <p:cNvPr id="3" name="Content Placeholder 2">
            <a:extLst>
              <a:ext uri="{FF2B5EF4-FFF2-40B4-BE49-F238E27FC236}">
                <a16:creationId xmlns:a16="http://schemas.microsoft.com/office/drawing/2014/main" id="{29EA6B38-8391-08E7-8CC3-E71D8598B5D0}"/>
              </a:ext>
            </a:extLst>
          </p:cNvPr>
          <p:cNvSpPr>
            <a:spLocks noGrp="1"/>
          </p:cNvSpPr>
          <p:nvPr>
            <p:ph idx="1"/>
          </p:nvPr>
        </p:nvSpPr>
        <p:spPr/>
        <p:txBody>
          <a:bodyPr vert="horz" lIns="0" tIns="36000" rIns="0" bIns="36000" rtlCol="0" anchor="t">
            <a:normAutofit fontScale="85000" lnSpcReduction="20000"/>
          </a:bodyPr>
          <a:lstStyle/>
          <a:p>
            <a:r>
              <a:rPr lang="en-US">
                <a:latin typeface="Raleway"/>
                <a:hlinkClick r:id="rId2"/>
              </a:rPr>
              <a:t>ASHM Hep B resources</a:t>
            </a:r>
          </a:p>
          <a:p>
            <a:endParaRPr lang="en-US"/>
          </a:p>
          <a:p>
            <a:r>
              <a:rPr lang="en-US" err="1">
                <a:latin typeface="Raleway"/>
              </a:rPr>
              <a:t>Healthpathways</a:t>
            </a:r>
            <a:r>
              <a:rPr lang="en-US">
                <a:latin typeface="Raleway"/>
              </a:rPr>
              <a:t> referral and clinical guidelines</a:t>
            </a:r>
            <a:endParaRPr lang="en-US"/>
          </a:p>
          <a:p>
            <a:r>
              <a:rPr lang="en-US">
                <a:latin typeface="Raleway"/>
              </a:rPr>
              <a:t>Hepatitis referral pathways were updated and </a:t>
            </a:r>
          </a:p>
          <a:p>
            <a:r>
              <a:rPr lang="en-US">
                <a:latin typeface="Raleway"/>
              </a:rPr>
              <a:t>went live October 11th</a:t>
            </a:r>
            <a:endParaRPr lang="en-US"/>
          </a:p>
          <a:p>
            <a:r>
              <a:rPr lang="en-US">
                <a:latin typeface="Raleway"/>
              </a:rPr>
              <a:t>Clinical Pathways</a:t>
            </a:r>
          </a:p>
          <a:p>
            <a:pPr lvl="1"/>
            <a:r>
              <a:rPr lang="en-US" i="1">
                <a:latin typeface="Raleway"/>
              </a:rPr>
              <a:t>WVPHN leading the gastro pathways review</a:t>
            </a:r>
            <a:endParaRPr lang="en-US">
              <a:latin typeface="Raleway"/>
            </a:endParaRPr>
          </a:p>
          <a:p>
            <a:pPr lvl="1"/>
            <a:r>
              <a:rPr lang="en-US" i="1">
                <a:latin typeface="Raleway"/>
              </a:rPr>
              <a:t>STI Clinical Guidelines pathways under review</a:t>
            </a:r>
            <a:endParaRPr lang="en-US">
              <a:latin typeface="Raleway"/>
            </a:endParaRPr>
          </a:p>
          <a:p>
            <a:pPr lvl="2"/>
            <a:r>
              <a:rPr lang="en-US" i="1">
                <a:latin typeface="Raleway"/>
              </a:rPr>
              <a:t>Chlamydia, </a:t>
            </a:r>
            <a:r>
              <a:rPr lang="en-US" i="1" err="1">
                <a:latin typeface="Raleway"/>
              </a:rPr>
              <a:t>Gonorrhoea</a:t>
            </a:r>
            <a:r>
              <a:rPr lang="en-US" i="1">
                <a:latin typeface="Raleway"/>
              </a:rPr>
              <a:t>, </a:t>
            </a:r>
            <a:r>
              <a:rPr lang="en-US" i="1" err="1">
                <a:latin typeface="Raleway"/>
              </a:rPr>
              <a:t>Syphillis</a:t>
            </a:r>
            <a:r>
              <a:rPr lang="en-US" i="1">
                <a:latin typeface="Raleway"/>
              </a:rPr>
              <a:t>- Murray leading</a:t>
            </a:r>
            <a:endParaRPr lang="en-US">
              <a:latin typeface="Raleway"/>
            </a:endParaRPr>
          </a:p>
          <a:p>
            <a:r>
              <a:rPr lang="en-US">
                <a:latin typeface="Raleway"/>
              </a:rPr>
              <a:t>Hepatitis Health Pathways</a:t>
            </a:r>
          </a:p>
          <a:p>
            <a:r>
              <a:rPr lang="en-US">
                <a:latin typeface="Raleway"/>
              </a:rPr>
              <a:t>Health in Refugees</a:t>
            </a:r>
          </a:p>
          <a:p>
            <a:r>
              <a:rPr lang="en-US">
                <a:latin typeface="Raleway"/>
              </a:rPr>
              <a:t>JEV, RRV – Mosquito borne diseases in Victoria</a:t>
            </a:r>
          </a:p>
          <a:p>
            <a:r>
              <a:rPr lang="en-US">
                <a:latin typeface="Raleway"/>
              </a:rPr>
              <a:t> Buruli ulcer</a:t>
            </a:r>
            <a:endParaRPr lang="en-US"/>
          </a:p>
          <a:p>
            <a:r>
              <a:rPr lang="en-US">
                <a:latin typeface="Raleway"/>
              </a:rPr>
              <a:t>Interpreter services</a:t>
            </a:r>
            <a:endParaRPr lang="en-US"/>
          </a:p>
          <a:p>
            <a:endParaRPr lang="en-US"/>
          </a:p>
        </p:txBody>
      </p:sp>
      <p:pic>
        <p:nvPicPr>
          <p:cNvPr id="5" name="Picture 4" descr="Graphical user interface, application&#10;&#10;Description automatically generated">
            <a:extLst>
              <a:ext uri="{FF2B5EF4-FFF2-40B4-BE49-F238E27FC236}">
                <a16:creationId xmlns:a16="http://schemas.microsoft.com/office/drawing/2014/main" id="{A4EF3408-F44A-F39F-FAF4-D630A69AFBAC}"/>
              </a:ext>
            </a:extLst>
          </p:cNvPr>
          <p:cNvPicPr>
            <a:picLocks noChangeAspect="1"/>
          </p:cNvPicPr>
          <p:nvPr/>
        </p:nvPicPr>
        <p:blipFill>
          <a:blip r:embed="rId3"/>
          <a:stretch>
            <a:fillRect/>
          </a:stretch>
        </p:blipFill>
        <p:spPr>
          <a:xfrm>
            <a:off x="8101767" y="1230173"/>
            <a:ext cx="2438400" cy="4406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6072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AC1B-7378-752F-1043-A73819C9BE34}"/>
              </a:ext>
            </a:extLst>
          </p:cNvPr>
          <p:cNvSpPr>
            <a:spLocks noGrp="1"/>
          </p:cNvSpPr>
          <p:nvPr>
            <p:ph type="title"/>
          </p:nvPr>
        </p:nvSpPr>
        <p:spPr>
          <a:xfrm>
            <a:off x="331118" y="0"/>
            <a:ext cx="10753200" cy="1236099"/>
          </a:xfrm>
        </p:spPr>
        <p:txBody>
          <a:bodyPr/>
          <a:lstStyle/>
          <a:p>
            <a:br>
              <a:rPr lang="en-US"/>
            </a:br>
            <a:r>
              <a:rPr lang="en-US">
                <a:latin typeface="Raleway"/>
              </a:rPr>
              <a:t>Make Knowledge actionable and shareable</a:t>
            </a:r>
            <a:br>
              <a:rPr lang="en-US"/>
            </a:br>
            <a:r>
              <a:rPr lang="en-US">
                <a:latin typeface="Raleway"/>
              </a:rPr>
              <a:t>K2P- guidelines </a:t>
            </a:r>
            <a:endParaRPr lang="en-US"/>
          </a:p>
        </p:txBody>
      </p:sp>
      <p:sp>
        <p:nvSpPr>
          <p:cNvPr id="3" name="Content Placeholder 2">
            <a:extLst>
              <a:ext uri="{FF2B5EF4-FFF2-40B4-BE49-F238E27FC236}">
                <a16:creationId xmlns:a16="http://schemas.microsoft.com/office/drawing/2014/main" id="{017406F6-4D34-240D-A036-41E4601858E4}"/>
              </a:ext>
            </a:extLst>
          </p:cNvPr>
          <p:cNvSpPr>
            <a:spLocks noGrp="1"/>
          </p:cNvSpPr>
          <p:nvPr>
            <p:ph idx="1"/>
          </p:nvPr>
        </p:nvSpPr>
        <p:spPr/>
        <p:txBody>
          <a:bodyPr vert="horz" lIns="0" tIns="36000" rIns="0" bIns="36000" rtlCol="0" anchor="t">
            <a:normAutofit/>
          </a:bodyPr>
          <a:lstStyle/>
          <a:p>
            <a:pPr algn="l"/>
            <a:r>
              <a:rPr lang="en-AU" b="0" i="0" u="none" strike="noStrike" err="1">
                <a:solidFill>
                  <a:srgbClr val="31465C"/>
                </a:solidFill>
                <a:effectLst/>
                <a:latin typeface="Lato Extended"/>
              </a:rPr>
              <a:t>FAIRness</a:t>
            </a:r>
            <a:r>
              <a:rPr lang="en-AU" b="0" i="0" u="none" strike="noStrike">
                <a:solidFill>
                  <a:srgbClr val="31465C"/>
                </a:solidFill>
                <a:effectLst/>
                <a:latin typeface="Lato Extended"/>
              </a:rPr>
              <a:t> framework for human readable knowledge:</a:t>
            </a:r>
          </a:p>
          <a:p>
            <a:pPr algn="l">
              <a:buFont typeface="Arial" panose="020B0604020202020204" pitchFamily="34" charset="0"/>
              <a:buChar char="•"/>
            </a:pPr>
            <a:r>
              <a:rPr lang="en-AU" b="1" i="0" u="none" strike="noStrike">
                <a:solidFill>
                  <a:srgbClr val="31465C"/>
                </a:solidFill>
                <a:effectLst/>
                <a:latin typeface="Lato Extended"/>
              </a:rPr>
              <a:t>F</a:t>
            </a:r>
            <a:r>
              <a:rPr lang="en-AU" b="0" i="0" u="none" strike="noStrike">
                <a:solidFill>
                  <a:srgbClr val="31465C"/>
                </a:solidFill>
                <a:effectLst/>
                <a:latin typeface="Lato Extended"/>
              </a:rPr>
              <a:t>indable </a:t>
            </a:r>
          </a:p>
          <a:p>
            <a:pPr algn="l">
              <a:buFont typeface="Arial" panose="020B0604020202020204" pitchFamily="34" charset="0"/>
              <a:buChar char="•"/>
            </a:pPr>
            <a:r>
              <a:rPr lang="en-AU" b="1" i="0" u="none" strike="noStrike">
                <a:solidFill>
                  <a:srgbClr val="31465C"/>
                </a:solidFill>
                <a:effectLst/>
                <a:latin typeface="Lato Extended"/>
              </a:rPr>
              <a:t>A</a:t>
            </a:r>
            <a:r>
              <a:rPr lang="en-AU" b="0" i="0" u="none" strike="noStrike">
                <a:solidFill>
                  <a:srgbClr val="31465C"/>
                </a:solidFill>
                <a:effectLst/>
                <a:latin typeface="Lato Extended"/>
              </a:rPr>
              <a:t>ccessible </a:t>
            </a:r>
          </a:p>
          <a:p>
            <a:pPr algn="l">
              <a:buFont typeface="Arial" panose="020B0604020202020204" pitchFamily="34" charset="0"/>
              <a:buChar char="•"/>
            </a:pPr>
            <a:r>
              <a:rPr lang="en-AU" b="1" i="0" u="none" strike="noStrike">
                <a:solidFill>
                  <a:srgbClr val="31465C"/>
                </a:solidFill>
                <a:effectLst/>
                <a:latin typeface="Lato Extended"/>
              </a:rPr>
              <a:t>I</a:t>
            </a:r>
            <a:r>
              <a:rPr lang="en-AU" b="0" i="0" u="none" strike="noStrike">
                <a:solidFill>
                  <a:srgbClr val="31465C"/>
                </a:solidFill>
                <a:effectLst/>
                <a:latin typeface="Lato Extended"/>
              </a:rPr>
              <a:t>nteroperable </a:t>
            </a:r>
          </a:p>
          <a:p>
            <a:pPr algn="l">
              <a:buFont typeface="Arial" panose="020B0604020202020204" pitchFamily="34" charset="0"/>
              <a:buChar char="•"/>
            </a:pPr>
            <a:r>
              <a:rPr lang="en-AU" b="1" i="0" u="none" strike="noStrike">
                <a:solidFill>
                  <a:srgbClr val="31465C"/>
                </a:solidFill>
                <a:effectLst/>
                <a:latin typeface="Lato Extended"/>
              </a:rPr>
              <a:t>R</a:t>
            </a:r>
            <a:r>
              <a:rPr lang="en-AU" b="0" i="0" u="none" strike="noStrike">
                <a:solidFill>
                  <a:srgbClr val="31465C"/>
                </a:solidFill>
                <a:effectLst/>
                <a:latin typeface="Lato Extended"/>
              </a:rPr>
              <a:t>eusable</a:t>
            </a:r>
          </a:p>
          <a:p>
            <a:endParaRPr lang="en-US"/>
          </a:p>
          <a:p>
            <a:r>
              <a:rPr lang="en-US"/>
              <a:t>How do we make knowledge FAIR?</a:t>
            </a:r>
          </a:p>
          <a:p>
            <a:r>
              <a:rPr lang="en-US">
                <a:latin typeface="Raleway"/>
              </a:rPr>
              <a:t>SHARE what you're doing to make things easier or what has worked in your setting</a:t>
            </a:r>
            <a:endParaRPr lang="en-US"/>
          </a:p>
        </p:txBody>
      </p:sp>
    </p:spTree>
    <p:extLst>
      <p:ext uri="{BB962C8B-B14F-4D97-AF65-F5344CB8AC3E}">
        <p14:creationId xmlns:p14="http://schemas.microsoft.com/office/powerpoint/2010/main" val="36446164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8231-AB5F-DB4C-9B4E-735A542D61AD}"/>
              </a:ext>
            </a:extLst>
          </p:cNvPr>
          <p:cNvSpPr>
            <a:spLocks noGrp="1"/>
          </p:cNvSpPr>
          <p:nvPr>
            <p:ph type="title"/>
          </p:nvPr>
        </p:nvSpPr>
        <p:spPr>
          <a:xfrm>
            <a:off x="1438800" y="459602"/>
            <a:ext cx="10753200" cy="470317"/>
          </a:xfrm>
        </p:spPr>
        <p:txBody>
          <a:bodyPr/>
          <a:lstStyle/>
          <a:p>
            <a:r>
              <a:rPr lang="en-US"/>
              <a:t>Evaluation</a:t>
            </a:r>
          </a:p>
        </p:txBody>
      </p:sp>
      <p:pic>
        <p:nvPicPr>
          <p:cNvPr id="10" name="Picture 9" descr="A picture containing text, vector graphics, sign&#10;&#10;Description automatically generated">
            <a:extLst>
              <a:ext uri="{FF2B5EF4-FFF2-40B4-BE49-F238E27FC236}">
                <a16:creationId xmlns:a16="http://schemas.microsoft.com/office/drawing/2014/main" id="{07817E35-2698-472E-8793-8E807039FE74}"/>
              </a:ext>
            </a:extLst>
          </p:cNvPr>
          <p:cNvPicPr>
            <a:picLocks noChangeAspect="1"/>
          </p:cNvPicPr>
          <p:nvPr/>
        </p:nvPicPr>
        <p:blipFill>
          <a:blip r:embed="rId3"/>
          <a:stretch>
            <a:fillRect/>
          </a:stretch>
        </p:blipFill>
        <p:spPr>
          <a:xfrm>
            <a:off x="719999" y="446438"/>
            <a:ext cx="470317" cy="470317"/>
          </a:xfrm>
          <a:prstGeom prst="rect">
            <a:avLst/>
          </a:prstGeom>
        </p:spPr>
      </p:pic>
      <p:sp>
        <p:nvSpPr>
          <p:cNvPr id="11" name="Content Placeholder 2">
            <a:extLst>
              <a:ext uri="{FF2B5EF4-FFF2-40B4-BE49-F238E27FC236}">
                <a16:creationId xmlns:a16="http://schemas.microsoft.com/office/drawing/2014/main" id="{DE99905E-AB0F-4D92-B4E0-5D43BDFA6C1D}"/>
              </a:ext>
            </a:extLst>
          </p:cNvPr>
          <p:cNvSpPr txBox="1">
            <a:spLocks/>
          </p:cNvSpPr>
          <p:nvPr/>
        </p:nvSpPr>
        <p:spPr>
          <a:xfrm>
            <a:off x="689648" y="1136549"/>
            <a:ext cx="7411947" cy="1278178"/>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Session evaluation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Please take the time to evaluate this </a:t>
            </a:r>
            <a:r>
              <a:rPr kumimoji="0" lang="en-US" sz="2000" b="1" i="0" u="none" strike="noStrike" kern="1200" cap="none" spc="0" normalizeH="0" baseline="0" noProof="0">
                <a:ln>
                  <a:noFill/>
                </a:ln>
                <a:solidFill>
                  <a:prstClr val="black"/>
                </a:solidFill>
                <a:effectLst/>
                <a:uLnTx/>
                <a:uFillTx/>
                <a:latin typeface="Raleway"/>
                <a:ea typeface="+mn-ea"/>
                <a:cs typeface="+mn-cs"/>
              </a:rPr>
              <a:t>session</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0000"/>
                </a:solidFill>
                <a:effectLst/>
                <a:uLnTx/>
                <a:uFillTx/>
                <a:latin typeface="Raleway"/>
                <a:ea typeface="+mn-ea"/>
                <a:cs typeface="+mn-cs"/>
                <a:hlinkClick r:id="rId4"/>
              </a:rPr>
              <a:t>Link</a:t>
            </a:r>
            <a:r>
              <a:rPr kumimoji="0" lang="en-US" sz="2000" b="0" i="0" u="none" strike="noStrike" kern="1200" cap="none" spc="0" normalizeH="0" baseline="0" noProof="0">
                <a:ln>
                  <a:noFill/>
                </a:ln>
                <a:solidFill>
                  <a:prstClr val="black"/>
                </a:solidFill>
                <a:effectLst/>
                <a:uLnTx/>
                <a:uFillTx/>
                <a:latin typeface="Raleway"/>
                <a:ea typeface="+mn-ea"/>
                <a:cs typeface="+mn-cs"/>
              </a:rPr>
              <a:t> pasted into the chat</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sp>
        <p:nvSpPr>
          <p:cNvPr id="9" name="Rectangle 8">
            <a:extLst>
              <a:ext uri="{FF2B5EF4-FFF2-40B4-BE49-F238E27FC236}">
                <a16:creationId xmlns:a16="http://schemas.microsoft.com/office/drawing/2014/main" id="{7372031F-7C73-5A1F-C0BC-9DBA7E2943D5}"/>
              </a:ext>
            </a:extLst>
          </p:cNvPr>
          <p:cNvSpPr/>
          <p:nvPr/>
        </p:nvSpPr>
        <p:spPr>
          <a:xfrm>
            <a:off x="7910382" y="3025833"/>
            <a:ext cx="2200186" cy="626353"/>
          </a:xfrm>
          <a:prstGeom prst="rect">
            <a:avLst/>
          </a:prstGeom>
          <a:solidFill>
            <a:srgbClr val="003D6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Session evaluation</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B996F17E-48F2-6F3F-B68A-7496C985568E}"/>
              </a:ext>
            </a:extLst>
          </p:cNvPr>
          <p:cNvSpPr txBox="1">
            <a:spLocks/>
          </p:cNvSpPr>
          <p:nvPr/>
        </p:nvSpPr>
        <p:spPr>
          <a:xfrm>
            <a:off x="1438800" y="3197350"/>
            <a:ext cx="10753200" cy="470317"/>
          </a:xfrm>
          <a:prstGeom prst="rect">
            <a:avLst/>
          </a:prstGeom>
        </p:spPr>
        <p:txBody>
          <a:bodyPr vert="horz"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3D69"/>
                </a:solidFill>
                <a:effectLst/>
                <a:uLnTx/>
                <a:uFillTx/>
                <a:latin typeface="Raleway" panose="020B0503030101060003" pitchFamily="34" charset="77"/>
                <a:ea typeface="+mj-ea"/>
                <a:cs typeface="+mj-cs"/>
              </a:rPr>
              <a:t>Upcoming Sessions</a:t>
            </a:r>
          </a:p>
        </p:txBody>
      </p:sp>
      <p:pic>
        <p:nvPicPr>
          <p:cNvPr id="13" name="Graphic 12" descr="Social network with solid fill">
            <a:extLst>
              <a:ext uri="{FF2B5EF4-FFF2-40B4-BE49-F238E27FC236}">
                <a16:creationId xmlns:a16="http://schemas.microsoft.com/office/drawing/2014/main" id="{99037F7B-F8E6-EFD5-2619-5412AC6487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356" y="3076505"/>
            <a:ext cx="651601" cy="651601"/>
          </a:xfrm>
          <a:prstGeom prst="rect">
            <a:avLst/>
          </a:prstGeom>
        </p:spPr>
      </p:pic>
      <p:sp>
        <p:nvSpPr>
          <p:cNvPr id="14" name="Content Placeholder 2">
            <a:extLst>
              <a:ext uri="{FF2B5EF4-FFF2-40B4-BE49-F238E27FC236}">
                <a16:creationId xmlns:a16="http://schemas.microsoft.com/office/drawing/2014/main" id="{2A34B19A-A5C8-3A3E-2E81-A5579D3BFCB6}"/>
              </a:ext>
            </a:extLst>
          </p:cNvPr>
          <p:cNvSpPr txBox="1">
            <a:spLocks/>
          </p:cNvSpPr>
          <p:nvPr/>
        </p:nvSpPr>
        <p:spPr>
          <a:xfrm>
            <a:off x="1190316" y="3728106"/>
            <a:ext cx="4404451" cy="1644401"/>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24 November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2000">
                <a:solidFill>
                  <a:prstClr val="black"/>
                </a:solidFill>
                <a:latin typeface="Raleway"/>
              </a:rPr>
              <a:t>1 December</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sp>
        <p:nvSpPr>
          <p:cNvPr id="15" name="Content Placeholder 2">
            <a:extLst>
              <a:ext uri="{FF2B5EF4-FFF2-40B4-BE49-F238E27FC236}">
                <a16:creationId xmlns:a16="http://schemas.microsoft.com/office/drawing/2014/main" id="{D15D5578-89C3-4B1A-2313-29CF838E7999}"/>
              </a:ext>
            </a:extLst>
          </p:cNvPr>
          <p:cNvSpPr txBox="1">
            <a:spLocks/>
          </p:cNvSpPr>
          <p:nvPr/>
        </p:nvSpPr>
        <p:spPr>
          <a:xfrm>
            <a:off x="4830626" y="4077050"/>
            <a:ext cx="7852501" cy="1644401"/>
          </a:xfrm>
          <a:prstGeom prst="rect">
            <a:avLst/>
          </a:prstGeom>
        </p:spPr>
        <p:txBody>
          <a:bodyPr vert="horz" lIns="0" tIns="36000" rIns="0" bIns="3600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If you have a case you would like to discuss with the group:</a:t>
            </a:r>
          </a:p>
          <a:p>
            <a:pPr>
              <a:lnSpc>
                <a:spcPct val="100000"/>
              </a:lnSpc>
              <a:defRPr/>
            </a:pPr>
            <a:r>
              <a:rPr kumimoji="0" lang="en-US" sz="2000" b="1" i="0" u="none" strike="noStrike" kern="1200" cap="none" spc="0" normalizeH="0" baseline="0" noProof="0">
                <a:ln>
                  <a:noFill/>
                </a:ln>
                <a:solidFill>
                  <a:prstClr val="black"/>
                </a:solidFill>
                <a:effectLst/>
                <a:uLnTx/>
                <a:uFillTx/>
                <a:latin typeface="Raleway"/>
                <a:ea typeface="+mn-ea"/>
                <a:cs typeface="+mn-cs"/>
              </a:rPr>
              <a:t>New case template </a:t>
            </a:r>
            <a:r>
              <a:rPr kumimoji="0" lang="en-US" sz="2000" b="0" i="0" u="none" strike="noStrike" kern="1200" cap="none" spc="0" normalizeH="0" baseline="0" noProof="0">
                <a:ln>
                  <a:noFill/>
                </a:ln>
                <a:solidFill>
                  <a:prstClr val="black"/>
                </a:solidFill>
                <a:effectLst/>
                <a:uLnTx/>
                <a:uFillTx/>
                <a:latin typeface="Raleway"/>
                <a:ea typeface="+mn-ea"/>
                <a:cs typeface="+mn-cs"/>
                <a:hlinkClick r:id="rId7"/>
              </a:rPr>
              <a:t>here</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Email </a:t>
            </a:r>
            <a:r>
              <a:rPr kumimoji="0" lang="en-US" sz="2000" b="0" i="0" u="none" strike="noStrike" kern="1200" cap="none" spc="0" normalizeH="0" baseline="0" noProof="0">
                <a:ln>
                  <a:noFill/>
                </a:ln>
                <a:solidFill>
                  <a:prstClr val="black"/>
                </a:solidFill>
                <a:effectLst/>
                <a:uLnTx/>
                <a:uFillTx/>
                <a:latin typeface="Raleway"/>
                <a:ea typeface="+mn-ea"/>
                <a:cs typeface="+mn-cs"/>
                <a:hlinkClick r:id="rId8"/>
              </a:rPr>
              <a:t>projectechocovid19@westvicphn.com.au</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Use the comment box in the evaluation form</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pic>
        <p:nvPicPr>
          <p:cNvPr id="16" name="Picture 15" descr="A drawing of a face&#10;&#10;Description automatically generated">
            <a:extLst>
              <a:ext uri="{FF2B5EF4-FFF2-40B4-BE49-F238E27FC236}">
                <a16:creationId xmlns:a16="http://schemas.microsoft.com/office/drawing/2014/main" id="{4C7E06A0-986C-F2BC-F3A0-4669B95D02E1}"/>
              </a:ext>
            </a:extLst>
          </p:cNvPr>
          <p:cNvPicPr>
            <a:picLocks noChangeAspect="1"/>
          </p:cNvPicPr>
          <p:nvPr/>
        </p:nvPicPr>
        <p:blipFill>
          <a:blip r:embed="rId9"/>
          <a:stretch>
            <a:fillRect/>
          </a:stretch>
        </p:blipFill>
        <p:spPr>
          <a:xfrm>
            <a:off x="10490388" y="5240861"/>
            <a:ext cx="1558873" cy="770352"/>
          </a:xfrm>
          <a:prstGeom prst="rect">
            <a:avLst/>
          </a:prstGeom>
        </p:spPr>
      </p:pic>
      <p:pic>
        <p:nvPicPr>
          <p:cNvPr id="4" name="Picture 3">
            <a:extLst>
              <a:ext uri="{FF2B5EF4-FFF2-40B4-BE49-F238E27FC236}">
                <a16:creationId xmlns:a16="http://schemas.microsoft.com/office/drawing/2014/main" id="{C93CB939-557C-60CB-F18E-8DB373BE0BF6}"/>
              </a:ext>
            </a:extLst>
          </p:cNvPr>
          <p:cNvPicPr>
            <a:picLocks noChangeAspect="1"/>
          </p:cNvPicPr>
          <p:nvPr/>
        </p:nvPicPr>
        <p:blipFill>
          <a:blip r:embed="rId10"/>
          <a:stretch>
            <a:fillRect/>
          </a:stretch>
        </p:blipFill>
        <p:spPr>
          <a:xfrm>
            <a:off x="7783049" y="543745"/>
            <a:ext cx="2454851" cy="2448914"/>
          </a:xfrm>
          <a:prstGeom prst="rect">
            <a:avLst/>
          </a:prstGeom>
        </p:spPr>
      </p:pic>
    </p:spTree>
    <p:extLst>
      <p:ext uri="{BB962C8B-B14F-4D97-AF65-F5344CB8AC3E}">
        <p14:creationId xmlns:p14="http://schemas.microsoft.com/office/powerpoint/2010/main" val="147814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D709-7A41-46A0-A3D5-745E0B519FF1}"/>
              </a:ext>
            </a:extLst>
          </p:cNvPr>
          <p:cNvSpPr>
            <a:spLocks noGrp="1"/>
          </p:cNvSpPr>
          <p:nvPr>
            <p:ph type="title"/>
          </p:nvPr>
        </p:nvSpPr>
        <p:spPr/>
        <p:txBody>
          <a:bodyPr/>
          <a:lstStyle/>
          <a:p>
            <a:r>
              <a:rPr lang="en-US"/>
              <a:t>Listen and watch back previous sessions</a:t>
            </a:r>
            <a:endParaRPr lang="en-AU"/>
          </a:p>
        </p:txBody>
      </p:sp>
      <p:sp>
        <p:nvSpPr>
          <p:cNvPr id="3" name="Content Placeholder 2">
            <a:extLst>
              <a:ext uri="{FF2B5EF4-FFF2-40B4-BE49-F238E27FC236}">
                <a16:creationId xmlns:a16="http://schemas.microsoft.com/office/drawing/2014/main" id="{C0F6D9EC-39A8-41AE-84A2-175642EBC631}"/>
              </a:ext>
            </a:extLst>
          </p:cNvPr>
          <p:cNvSpPr>
            <a:spLocks noGrp="1"/>
          </p:cNvSpPr>
          <p:nvPr>
            <p:ph idx="1"/>
          </p:nvPr>
        </p:nvSpPr>
        <p:spPr>
          <a:xfrm>
            <a:off x="641341" y="1168919"/>
            <a:ext cx="6254759" cy="4818925"/>
          </a:xfrm>
        </p:spPr>
        <p:txBody>
          <a:bodyPr vert="horz" lIns="0" tIns="36000" rIns="0" bIns="36000" rtlCol="0" anchor="t">
            <a:normAutofit/>
          </a:bodyPr>
          <a:lstStyle/>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r>
              <a:rPr lang="en-AU" sz="2000">
                <a:latin typeface="Raleway"/>
                <a:ea typeface="Calibri" panose="020F0502020204030204" pitchFamily="34" charset="0"/>
                <a:cs typeface="Calibri"/>
              </a:rPr>
              <a:t>Content is available on the </a:t>
            </a:r>
            <a:r>
              <a:rPr lang="en-AU" sz="2000">
                <a:latin typeface="Raleway"/>
                <a:ea typeface="Calibri" panose="020F0502020204030204" pitchFamily="34" charset="0"/>
                <a:cs typeface="Calibri"/>
                <a:hlinkClick r:id="rId3"/>
              </a:rPr>
              <a:t>WVPHN website</a:t>
            </a:r>
            <a:endParaRPr lang="en-AU" sz="2000">
              <a:latin typeface="Raleway"/>
              <a:ea typeface="Calibri" panose="020F0502020204030204" pitchFamily="34" charset="0"/>
              <a:cs typeface="Calibri"/>
            </a:endParaRPr>
          </a:p>
          <a:p>
            <a:pPr marL="0" indent="0">
              <a:buNone/>
            </a:pPr>
            <a:endParaRPr lang="en-AU" sz="2000">
              <a:latin typeface="Raleway" panose="020B0503030101060003" pitchFamily="34" charset="0"/>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r>
              <a:rPr lang="en-AU" sz="2000">
                <a:latin typeface="Raleway"/>
                <a:ea typeface="Calibri" panose="020F0502020204030204" pitchFamily="34" charset="0"/>
                <a:cs typeface="Calibri"/>
              </a:rPr>
              <a:t>Listen back to all the series through Project ECHO: WVPHN Hub</a:t>
            </a:r>
          </a:p>
          <a:p>
            <a:pPr marL="0" indent="0">
              <a:buNone/>
            </a:pPr>
            <a:r>
              <a:rPr lang="en-AU" sz="2000">
                <a:latin typeface="Raleway"/>
                <a:ea typeface="Calibri" panose="020F0502020204030204" pitchFamily="34" charset="0"/>
                <a:cs typeface="Calibri"/>
              </a:rPr>
              <a:t>COVID-19 ECHO network on </a:t>
            </a:r>
            <a:r>
              <a:rPr lang="en-AU" sz="2000" err="1">
                <a:latin typeface="Raleway"/>
                <a:ea typeface="Calibri" panose="020F0502020204030204" pitchFamily="34" charset="0"/>
                <a:cs typeface="Calibri"/>
                <a:hlinkClick r:id="rId4"/>
              </a:rPr>
              <a:t>Whooshkaa</a:t>
            </a:r>
            <a:endParaRPr lang="en-AU" sz="2000">
              <a:latin typeface="Raleway"/>
              <a:ea typeface="Calibri" panose="020F0502020204030204" pitchFamily="34" charset="0"/>
              <a:cs typeface="Calibri"/>
            </a:endParaRPr>
          </a:p>
          <a:p>
            <a:pPr marL="0" indent="0">
              <a:buNone/>
            </a:pPr>
            <a:endParaRPr lang="en-AU" sz="2000">
              <a:latin typeface="Raleway" panose="020B0503030101060003" pitchFamily="34" charset="0"/>
              <a:ea typeface="Calibri" panose="020F0502020204030204" pitchFamily="34" charset="0"/>
              <a:cs typeface="Calibri"/>
            </a:endParaRPr>
          </a:p>
          <a:p>
            <a:pPr marL="0" indent="0">
              <a:buNone/>
            </a:pPr>
            <a:endParaRPr lang="en-AU" sz="2000">
              <a:effectLst/>
              <a:highlight>
                <a:srgbClr val="FFFF00"/>
              </a:highlight>
              <a:latin typeface="Calibri" panose="020F0502020204030204" pitchFamily="34" charset="0"/>
              <a:ea typeface="Calibri" panose="020F0502020204030204" pitchFamily="34" charset="0"/>
              <a:cs typeface="Calibri"/>
            </a:endParaRPr>
          </a:p>
          <a:p>
            <a:pPr marL="0" indent="0">
              <a:buNone/>
            </a:pPr>
            <a:endParaRPr lang="en-AU" sz="2000">
              <a:effectLst/>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48D369F9-B791-4278-86BC-2AA4CD562644}"/>
              </a:ext>
            </a:extLst>
          </p:cNvPr>
          <p:cNvSpPr/>
          <p:nvPr/>
        </p:nvSpPr>
        <p:spPr>
          <a:xfrm>
            <a:off x="157017" y="6212458"/>
            <a:ext cx="7407566" cy="513743"/>
          </a:xfrm>
          <a:prstGeom prst="rect">
            <a:avLst/>
          </a:prstGeom>
          <a:solidFill>
            <a:srgbClr val="003D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Arial" panose="020B0604020202020204"/>
                <a:ea typeface="+mn-ea"/>
                <a:cs typeface="+mn-cs"/>
              </a:rPr>
              <a:t>https://westvicphn.com.au/events-education/project-echo/project-echo-covid19/</a:t>
            </a:r>
          </a:p>
        </p:txBody>
      </p:sp>
      <p:pic>
        <p:nvPicPr>
          <p:cNvPr id="8" name="Picture 7">
            <a:extLst>
              <a:ext uri="{FF2B5EF4-FFF2-40B4-BE49-F238E27FC236}">
                <a16:creationId xmlns:a16="http://schemas.microsoft.com/office/drawing/2014/main" id="{721925D0-454F-4D5A-B8E6-7A8F4348BBB7}"/>
              </a:ext>
            </a:extLst>
          </p:cNvPr>
          <p:cNvPicPr>
            <a:picLocks noChangeAspect="1"/>
          </p:cNvPicPr>
          <p:nvPr/>
        </p:nvPicPr>
        <p:blipFill>
          <a:blip r:embed="rId5"/>
          <a:stretch>
            <a:fillRect/>
          </a:stretch>
        </p:blipFill>
        <p:spPr>
          <a:xfrm>
            <a:off x="7839340" y="1249078"/>
            <a:ext cx="3482719" cy="4658605"/>
          </a:xfrm>
          <a:prstGeom prst="rect">
            <a:avLst/>
          </a:prstGeom>
        </p:spPr>
      </p:pic>
      <p:pic>
        <p:nvPicPr>
          <p:cNvPr id="4" name="Picture 3">
            <a:extLst>
              <a:ext uri="{FF2B5EF4-FFF2-40B4-BE49-F238E27FC236}">
                <a16:creationId xmlns:a16="http://schemas.microsoft.com/office/drawing/2014/main" id="{F780E3B6-CCAE-23A8-383E-885C1B38FFF9}"/>
              </a:ext>
            </a:extLst>
          </p:cNvPr>
          <p:cNvPicPr>
            <a:picLocks noChangeAspect="1"/>
          </p:cNvPicPr>
          <p:nvPr/>
        </p:nvPicPr>
        <p:blipFill>
          <a:blip r:embed="rId6"/>
          <a:stretch>
            <a:fillRect/>
          </a:stretch>
        </p:blipFill>
        <p:spPr>
          <a:xfrm>
            <a:off x="9203127" y="6162595"/>
            <a:ext cx="1359526" cy="670618"/>
          </a:xfrm>
          <a:prstGeom prst="rect">
            <a:avLst/>
          </a:prstGeom>
        </p:spPr>
      </p:pic>
    </p:spTree>
    <p:extLst>
      <p:ext uri="{BB962C8B-B14F-4D97-AF65-F5344CB8AC3E}">
        <p14:creationId xmlns:p14="http://schemas.microsoft.com/office/powerpoint/2010/main" val="423368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2E3DA-64C6-0AB1-4055-7090AFC27B27}"/>
              </a:ext>
            </a:extLst>
          </p:cNvPr>
          <p:cNvSpPr>
            <a:spLocks noGrp="1"/>
          </p:cNvSpPr>
          <p:nvPr>
            <p:ph type="title"/>
          </p:nvPr>
        </p:nvSpPr>
        <p:spPr>
          <a:xfrm>
            <a:off x="88105" y="140680"/>
            <a:ext cx="10515600" cy="1325563"/>
          </a:xfrm>
        </p:spPr>
        <p:txBody>
          <a:bodyPr/>
          <a:lstStyle/>
          <a:p>
            <a:r>
              <a:rPr lang="en-US"/>
              <a:t>Learning labs- </a:t>
            </a:r>
            <a:r>
              <a:rPr lang="en-US" i="1"/>
              <a:t>focus on process</a:t>
            </a:r>
            <a:br>
              <a:rPr lang="en-US" i="1"/>
            </a:br>
            <a:r>
              <a:rPr lang="en-US" sz="2400" i="1"/>
              <a:t>Deliver, Discover, Define, Design, Deliver</a:t>
            </a:r>
            <a:endParaRPr lang="en-US" sz="2400"/>
          </a:p>
        </p:txBody>
      </p:sp>
      <p:graphicFrame>
        <p:nvGraphicFramePr>
          <p:cNvPr id="4" name="Content Placeholder 3">
            <a:extLst>
              <a:ext uri="{FF2B5EF4-FFF2-40B4-BE49-F238E27FC236}">
                <a16:creationId xmlns:a16="http://schemas.microsoft.com/office/drawing/2014/main" id="{3F6D4750-0FD3-39E0-F94B-14322D06F763}"/>
              </a:ext>
            </a:extLst>
          </p:cNvPr>
          <p:cNvGraphicFramePr>
            <a:graphicFrameLocks noGrp="1"/>
          </p:cNvGraphicFramePr>
          <p:nvPr>
            <p:ph idx="1"/>
          </p:nvPr>
        </p:nvGraphicFramePr>
        <p:xfrm>
          <a:off x="793596" y="208582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triped Right Arrow 4">
            <a:extLst>
              <a:ext uri="{FF2B5EF4-FFF2-40B4-BE49-F238E27FC236}">
                <a16:creationId xmlns:a16="http://schemas.microsoft.com/office/drawing/2014/main" id="{2ABB33BF-A1E3-062F-F784-A660DE154320}"/>
              </a:ext>
            </a:extLst>
          </p:cNvPr>
          <p:cNvSpPr/>
          <p:nvPr/>
        </p:nvSpPr>
        <p:spPr>
          <a:xfrm>
            <a:off x="297367" y="6194842"/>
            <a:ext cx="4741127" cy="634044"/>
          </a:xfrm>
          <a:prstGeom prst="stripedRightArrow">
            <a:avLst>
              <a:gd name="adj1" fmla="val 8681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The problem: People with Communicable diseases not receiving testing, care or management</a:t>
            </a:r>
          </a:p>
        </p:txBody>
      </p:sp>
      <p:grpSp>
        <p:nvGrpSpPr>
          <p:cNvPr id="8" name="Group 7">
            <a:extLst>
              <a:ext uri="{FF2B5EF4-FFF2-40B4-BE49-F238E27FC236}">
                <a16:creationId xmlns:a16="http://schemas.microsoft.com/office/drawing/2014/main" id="{EBE3B8F1-CD4C-91ED-CE4B-E3EEDF5F0996}"/>
              </a:ext>
            </a:extLst>
          </p:cNvPr>
          <p:cNvGrpSpPr/>
          <p:nvPr/>
        </p:nvGrpSpPr>
        <p:grpSpPr>
          <a:xfrm>
            <a:off x="5144677" y="4993914"/>
            <a:ext cx="2066197" cy="2066197"/>
            <a:chOff x="2134245" y="3417519"/>
            <a:chExt cx="2066197" cy="2066197"/>
          </a:xfrm>
        </p:grpSpPr>
        <p:sp>
          <p:nvSpPr>
            <p:cNvPr id="9" name="Rectangle 8">
              <a:extLst>
                <a:ext uri="{FF2B5EF4-FFF2-40B4-BE49-F238E27FC236}">
                  <a16:creationId xmlns:a16="http://schemas.microsoft.com/office/drawing/2014/main" id="{D98FD707-6197-B292-AC67-F3191EB0559C}"/>
                </a:ext>
              </a:extLst>
            </p:cNvPr>
            <p:cNvSpPr/>
            <p:nvPr/>
          </p:nvSpPr>
          <p:spPr>
            <a:xfrm>
              <a:off x="2134245" y="3417519"/>
              <a:ext cx="2066197" cy="20661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0" name="TextBox 9">
              <a:extLst>
                <a:ext uri="{FF2B5EF4-FFF2-40B4-BE49-F238E27FC236}">
                  <a16:creationId xmlns:a16="http://schemas.microsoft.com/office/drawing/2014/main" id="{25BA0F07-7227-0E12-4220-F21BD47699B1}"/>
                </a:ext>
              </a:extLst>
            </p:cNvPr>
            <p:cNvSpPr txBox="1"/>
            <p:nvPr/>
          </p:nvSpPr>
          <p:spPr>
            <a:xfrm>
              <a:off x="2134245" y="3417519"/>
              <a:ext cx="2066197" cy="2066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bg2"/>
                  </a:solidFill>
                </a:rPr>
                <a:t>P2D</a:t>
              </a:r>
            </a:p>
            <a:p>
              <a:pPr marL="0" lvl="0" indent="0" algn="ctr" defTabSz="1778000">
                <a:lnSpc>
                  <a:spcPct val="90000"/>
                </a:lnSpc>
                <a:spcBef>
                  <a:spcPct val="0"/>
                </a:spcBef>
                <a:spcAft>
                  <a:spcPct val="35000"/>
                </a:spcAft>
                <a:buNone/>
              </a:pPr>
              <a:r>
                <a:rPr lang="en-GB" sz="1200" kern="1200">
                  <a:solidFill>
                    <a:schemeClr val="bg2"/>
                  </a:solidFill>
                </a:rPr>
                <a:t>Practice to Data</a:t>
              </a:r>
            </a:p>
          </p:txBody>
        </p:sp>
      </p:grpSp>
      <p:grpSp>
        <p:nvGrpSpPr>
          <p:cNvPr id="11" name="Group 10">
            <a:extLst>
              <a:ext uri="{FF2B5EF4-FFF2-40B4-BE49-F238E27FC236}">
                <a16:creationId xmlns:a16="http://schemas.microsoft.com/office/drawing/2014/main" id="{27843842-09CE-0248-B63D-29CB5B64F947}"/>
              </a:ext>
            </a:extLst>
          </p:cNvPr>
          <p:cNvGrpSpPr/>
          <p:nvPr/>
        </p:nvGrpSpPr>
        <p:grpSpPr>
          <a:xfrm>
            <a:off x="3137458" y="1518935"/>
            <a:ext cx="2066197" cy="2066197"/>
            <a:chOff x="395453" y="405842"/>
            <a:chExt cx="2066197" cy="2066197"/>
          </a:xfrm>
        </p:grpSpPr>
        <p:sp>
          <p:nvSpPr>
            <p:cNvPr id="12" name="Rectangle 11">
              <a:extLst>
                <a:ext uri="{FF2B5EF4-FFF2-40B4-BE49-F238E27FC236}">
                  <a16:creationId xmlns:a16="http://schemas.microsoft.com/office/drawing/2014/main" id="{F0EF2157-C079-E6AD-29CC-C3F5F3930B4C}"/>
                </a:ext>
              </a:extLst>
            </p:cNvPr>
            <p:cNvSpPr/>
            <p:nvPr/>
          </p:nvSpPr>
          <p:spPr>
            <a:xfrm>
              <a:off x="395453" y="405842"/>
              <a:ext cx="2066197" cy="20661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3" name="TextBox 12">
              <a:extLst>
                <a:ext uri="{FF2B5EF4-FFF2-40B4-BE49-F238E27FC236}">
                  <a16:creationId xmlns:a16="http://schemas.microsoft.com/office/drawing/2014/main" id="{44972575-9098-0E21-CB25-201489DE10FE}"/>
                </a:ext>
              </a:extLst>
            </p:cNvPr>
            <p:cNvSpPr txBox="1"/>
            <p:nvPr/>
          </p:nvSpPr>
          <p:spPr>
            <a:xfrm>
              <a:off x="395453" y="405842"/>
              <a:ext cx="2066197" cy="2066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tx1"/>
                  </a:solidFill>
                </a:rPr>
                <a:t>D2K</a:t>
              </a:r>
              <a:endParaRPr lang="en-GB" sz="4000" kern="1200">
                <a:solidFill>
                  <a:schemeClr val="tx1"/>
                </a:solidFill>
                <a:cs typeface="Calibri"/>
              </a:endParaRPr>
            </a:p>
            <a:p>
              <a:pPr marL="0" lvl="0" indent="0" algn="ctr" defTabSz="1778000">
                <a:lnSpc>
                  <a:spcPct val="90000"/>
                </a:lnSpc>
                <a:spcBef>
                  <a:spcPct val="0"/>
                </a:spcBef>
                <a:spcAft>
                  <a:spcPct val="35000"/>
                </a:spcAft>
                <a:buNone/>
              </a:pPr>
              <a:r>
                <a:rPr lang="en-GB" sz="1200" kern="1200">
                  <a:solidFill>
                    <a:schemeClr val="tx1"/>
                  </a:solidFill>
                </a:rPr>
                <a:t>Data to Knowledge</a:t>
              </a:r>
              <a:endParaRPr lang="en-GB" sz="1200" kern="1200">
                <a:solidFill>
                  <a:schemeClr val="tx1"/>
                </a:solidFill>
                <a:cs typeface="Calibri"/>
              </a:endParaRPr>
            </a:p>
          </p:txBody>
        </p:sp>
      </p:grpSp>
      <p:grpSp>
        <p:nvGrpSpPr>
          <p:cNvPr id="14" name="Group 13">
            <a:extLst>
              <a:ext uri="{FF2B5EF4-FFF2-40B4-BE49-F238E27FC236}">
                <a16:creationId xmlns:a16="http://schemas.microsoft.com/office/drawing/2014/main" id="{8E8C3AF5-275A-E5C3-6A18-4C14D8CAFA12}"/>
              </a:ext>
            </a:extLst>
          </p:cNvPr>
          <p:cNvGrpSpPr/>
          <p:nvPr/>
        </p:nvGrpSpPr>
        <p:grpSpPr>
          <a:xfrm>
            <a:off x="7190925" y="1518934"/>
            <a:ext cx="2066197" cy="2066197"/>
            <a:chOff x="3873038" y="405842"/>
            <a:chExt cx="2066197" cy="2066197"/>
          </a:xfrm>
        </p:grpSpPr>
        <p:sp>
          <p:nvSpPr>
            <p:cNvPr id="15" name="Rectangle 14">
              <a:extLst>
                <a:ext uri="{FF2B5EF4-FFF2-40B4-BE49-F238E27FC236}">
                  <a16:creationId xmlns:a16="http://schemas.microsoft.com/office/drawing/2014/main" id="{3CA1E139-065C-C928-8CF4-48C7CCE19066}"/>
                </a:ext>
              </a:extLst>
            </p:cNvPr>
            <p:cNvSpPr/>
            <p:nvPr/>
          </p:nvSpPr>
          <p:spPr>
            <a:xfrm>
              <a:off x="3873038" y="405842"/>
              <a:ext cx="2066197" cy="20661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6" name="TextBox 15">
              <a:extLst>
                <a:ext uri="{FF2B5EF4-FFF2-40B4-BE49-F238E27FC236}">
                  <a16:creationId xmlns:a16="http://schemas.microsoft.com/office/drawing/2014/main" id="{D864D321-9BF2-4E2F-8F8F-64014EC2E8A3}"/>
                </a:ext>
              </a:extLst>
            </p:cNvPr>
            <p:cNvSpPr txBox="1"/>
            <p:nvPr/>
          </p:nvSpPr>
          <p:spPr>
            <a:xfrm>
              <a:off x="3873038" y="405842"/>
              <a:ext cx="2066197" cy="2066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tx1"/>
                  </a:solidFill>
                </a:rPr>
                <a:t>K2P</a:t>
              </a:r>
            </a:p>
            <a:p>
              <a:pPr marL="0" lvl="0" indent="0" algn="ctr" defTabSz="1778000">
                <a:lnSpc>
                  <a:spcPct val="90000"/>
                </a:lnSpc>
                <a:spcBef>
                  <a:spcPct val="0"/>
                </a:spcBef>
                <a:spcAft>
                  <a:spcPct val="35000"/>
                </a:spcAft>
                <a:buNone/>
              </a:pPr>
              <a:r>
                <a:rPr lang="en-GB" sz="1200" kern="1200">
                  <a:solidFill>
                    <a:schemeClr val="tx1"/>
                  </a:solidFill>
                </a:rPr>
                <a:t>Knowledge to Practice</a:t>
              </a:r>
            </a:p>
          </p:txBody>
        </p:sp>
      </p:grpSp>
      <p:pic>
        <p:nvPicPr>
          <p:cNvPr id="18" name="Picture 17" descr="Chart&#10;&#10;Description automatically generated">
            <a:extLst>
              <a:ext uri="{FF2B5EF4-FFF2-40B4-BE49-F238E27FC236}">
                <a16:creationId xmlns:a16="http://schemas.microsoft.com/office/drawing/2014/main" id="{1C905749-CF96-7B0A-DF2C-FC8FE1743A1E}"/>
              </a:ext>
            </a:extLst>
          </p:cNvPr>
          <p:cNvPicPr>
            <a:picLocks noChangeAspect="1"/>
          </p:cNvPicPr>
          <p:nvPr/>
        </p:nvPicPr>
        <p:blipFill>
          <a:blip r:embed="rId8"/>
          <a:stretch>
            <a:fillRect/>
          </a:stretch>
        </p:blipFill>
        <p:spPr>
          <a:xfrm>
            <a:off x="8946695" y="12780"/>
            <a:ext cx="3157200" cy="1894319"/>
          </a:xfrm>
          <a:prstGeom prst="rect">
            <a:avLst/>
          </a:prstGeom>
          <a:effectLst/>
        </p:spPr>
      </p:pic>
      <p:pic>
        <p:nvPicPr>
          <p:cNvPr id="20" name="Picture 19" descr="Diagram&#10;&#10;Description automatically generated">
            <a:extLst>
              <a:ext uri="{FF2B5EF4-FFF2-40B4-BE49-F238E27FC236}">
                <a16:creationId xmlns:a16="http://schemas.microsoft.com/office/drawing/2014/main" id="{B36D9D6F-CB9B-7C01-DE1E-6BA92E6FB99F}"/>
              </a:ext>
            </a:extLst>
          </p:cNvPr>
          <p:cNvPicPr>
            <a:picLocks noChangeAspect="1"/>
          </p:cNvPicPr>
          <p:nvPr/>
        </p:nvPicPr>
        <p:blipFill>
          <a:blip r:embed="rId9"/>
          <a:stretch>
            <a:fillRect/>
          </a:stretch>
        </p:blipFill>
        <p:spPr>
          <a:xfrm>
            <a:off x="5253598" y="3585131"/>
            <a:ext cx="1748178" cy="1857439"/>
          </a:xfrm>
          <a:prstGeom prst="ellipse">
            <a:avLst/>
          </a:prstGeom>
          <a:ln>
            <a:noFill/>
          </a:ln>
          <a:effectLst>
            <a:softEdge rad="112500"/>
          </a:effectLst>
        </p:spPr>
      </p:pic>
      <p:sp>
        <p:nvSpPr>
          <p:cNvPr id="24" name="TextBox 23">
            <a:extLst>
              <a:ext uri="{FF2B5EF4-FFF2-40B4-BE49-F238E27FC236}">
                <a16:creationId xmlns:a16="http://schemas.microsoft.com/office/drawing/2014/main" id="{0B26E9F7-FD5D-E3BB-7BA5-FF3819B52C56}"/>
              </a:ext>
            </a:extLst>
          </p:cNvPr>
          <p:cNvSpPr txBox="1"/>
          <p:nvPr/>
        </p:nvSpPr>
        <p:spPr>
          <a:xfrm>
            <a:off x="1042735" y="5248723"/>
            <a:ext cx="2511807" cy="646331"/>
          </a:xfrm>
          <a:prstGeom prst="rect">
            <a:avLst/>
          </a:prstGeom>
          <a:solidFill>
            <a:srgbClr val="C00000"/>
          </a:solidFill>
        </p:spPr>
        <p:txBody>
          <a:bodyPr wrap="square" rtlCol="0">
            <a:spAutoFit/>
          </a:bodyPr>
          <a:lstStyle/>
          <a:p>
            <a:r>
              <a:rPr lang="en-US" i="1"/>
              <a:t>P2D-Case for change- </a:t>
            </a:r>
          </a:p>
          <a:p>
            <a:r>
              <a:rPr lang="en-US"/>
              <a:t>Policy to Practice</a:t>
            </a:r>
          </a:p>
        </p:txBody>
      </p:sp>
      <p:sp>
        <p:nvSpPr>
          <p:cNvPr id="25" name="TextBox 24">
            <a:extLst>
              <a:ext uri="{FF2B5EF4-FFF2-40B4-BE49-F238E27FC236}">
                <a16:creationId xmlns:a16="http://schemas.microsoft.com/office/drawing/2014/main" id="{2748C0CD-8B02-F9B4-27AB-6C6038FF3277}"/>
              </a:ext>
            </a:extLst>
          </p:cNvPr>
          <p:cNvSpPr txBox="1"/>
          <p:nvPr/>
        </p:nvSpPr>
        <p:spPr>
          <a:xfrm>
            <a:off x="1064967" y="3301864"/>
            <a:ext cx="2467342" cy="646331"/>
          </a:xfrm>
          <a:prstGeom prst="rect">
            <a:avLst/>
          </a:prstGeom>
          <a:solidFill>
            <a:schemeClr val="accent6">
              <a:lumMod val="75000"/>
            </a:schemeClr>
          </a:solidFill>
        </p:spPr>
        <p:txBody>
          <a:bodyPr wrap="none" rtlCol="0">
            <a:spAutoFit/>
          </a:bodyPr>
          <a:lstStyle/>
          <a:p>
            <a:r>
              <a:rPr lang="en-US" i="1"/>
              <a:t>D2K-Diagnostic-</a:t>
            </a:r>
            <a:r>
              <a:rPr lang="en-US"/>
              <a:t> </a:t>
            </a:r>
          </a:p>
          <a:p>
            <a:r>
              <a:rPr lang="en-US"/>
              <a:t>Evidence- gaps/needs</a:t>
            </a:r>
          </a:p>
        </p:txBody>
      </p:sp>
      <p:sp>
        <p:nvSpPr>
          <p:cNvPr id="26" name="TextBox 25">
            <a:extLst>
              <a:ext uri="{FF2B5EF4-FFF2-40B4-BE49-F238E27FC236}">
                <a16:creationId xmlns:a16="http://schemas.microsoft.com/office/drawing/2014/main" id="{3BDE72DF-2F01-BBA8-8FC8-1B208567B150}"/>
              </a:ext>
            </a:extLst>
          </p:cNvPr>
          <p:cNvSpPr txBox="1"/>
          <p:nvPr/>
        </p:nvSpPr>
        <p:spPr>
          <a:xfrm>
            <a:off x="4790135" y="1057269"/>
            <a:ext cx="2814310" cy="923330"/>
          </a:xfrm>
          <a:prstGeom prst="rect">
            <a:avLst/>
          </a:prstGeom>
          <a:solidFill>
            <a:srgbClr val="7030A0"/>
          </a:solidFill>
        </p:spPr>
        <p:txBody>
          <a:bodyPr wrap="square" lIns="91440" tIns="45720" rIns="91440" bIns="45720" rtlCol="0" anchor="t">
            <a:spAutoFit/>
          </a:bodyPr>
          <a:lstStyle/>
          <a:p>
            <a:r>
              <a:rPr lang="en-US" i="1"/>
              <a:t>K2P-Solution design- </a:t>
            </a:r>
            <a:endParaRPr lang="en-US"/>
          </a:p>
          <a:p>
            <a:r>
              <a:rPr lang="en-US"/>
              <a:t>Guidance, decision tools</a:t>
            </a:r>
            <a:endParaRPr lang="en-US">
              <a:cs typeface="Calibri"/>
            </a:endParaRPr>
          </a:p>
          <a:p>
            <a:r>
              <a:rPr lang="en-US"/>
              <a:t>models of care (MOC)</a:t>
            </a:r>
            <a:endParaRPr lang="en-US">
              <a:cs typeface="Calibri"/>
            </a:endParaRPr>
          </a:p>
        </p:txBody>
      </p:sp>
      <p:sp>
        <p:nvSpPr>
          <p:cNvPr id="27" name="TextBox 26">
            <a:extLst>
              <a:ext uri="{FF2B5EF4-FFF2-40B4-BE49-F238E27FC236}">
                <a16:creationId xmlns:a16="http://schemas.microsoft.com/office/drawing/2014/main" id="{22CBB61D-D85B-518C-FE11-23BDB725B44B}"/>
              </a:ext>
            </a:extLst>
          </p:cNvPr>
          <p:cNvSpPr txBox="1"/>
          <p:nvPr/>
        </p:nvSpPr>
        <p:spPr>
          <a:xfrm>
            <a:off x="8829864" y="3158645"/>
            <a:ext cx="2188933" cy="923330"/>
          </a:xfrm>
          <a:prstGeom prst="rect">
            <a:avLst/>
          </a:prstGeom>
          <a:solidFill>
            <a:schemeClr val="accent5">
              <a:lumMod val="75000"/>
            </a:schemeClr>
          </a:solidFill>
        </p:spPr>
        <p:txBody>
          <a:bodyPr wrap="none" lIns="91440" tIns="45720" rIns="91440" bIns="45720" rtlCol="0" anchor="t">
            <a:spAutoFit/>
          </a:bodyPr>
          <a:lstStyle/>
          <a:p>
            <a:r>
              <a:rPr lang="en-US" i="1"/>
              <a:t>K2P-Implementation </a:t>
            </a:r>
            <a:endParaRPr lang="en-US"/>
          </a:p>
          <a:p>
            <a:r>
              <a:rPr lang="en-US" i="1"/>
              <a:t>Quality </a:t>
            </a:r>
            <a:r>
              <a:rPr lang="en-US"/>
              <a:t>Improvement</a:t>
            </a:r>
          </a:p>
          <a:p>
            <a:r>
              <a:rPr lang="en-US">
                <a:cs typeface="Calibri" panose="020F0502020204030204"/>
              </a:rPr>
              <a:t>PDSA</a:t>
            </a:r>
          </a:p>
        </p:txBody>
      </p:sp>
      <p:sp>
        <p:nvSpPr>
          <p:cNvPr id="29" name="TextBox 28">
            <a:extLst>
              <a:ext uri="{FF2B5EF4-FFF2-40B4-BE49-F238E27FC236}">
                <a16:creationId xmlns:a16="http://schemas.microsoft.com/office/drawing/2014/main" id="{D108F592-9DA1-E702-46BC-DD67FD29E135}"/>
              </a:ext>
            </a:extLst>
          </p:cNvPr>
          <p:cNvSpPr txBox="1"/>
          <p:nvPr/>
        </p:nvSpPr>
        <p:spPr>
          <a:xfrm>
            <a:off x="8945014" y="5058394"/>
            <a:ext cx="2204251" cy="923330"/>
          </a:xfrm>
          <a:prstGeom prst="rect">
            <a:avLst/>
          </a:prstGeom>
          <a:solidFill>
            <a:schemeClr val="accent2">
              <a:lumMod val="75000"/>
            </a:schemeClr>
          </a:solidFill>
        </p:spPr>
        <p:txBody>
          <a:bodyPr wrap="square" lIns="91440" tIns="45720" rIns="91440" bIns="45720" rtlCol="0" anchor="t">
            <a:spAutoFit/>
          </a:bodyPr>
          <a:lstStyle/>
          <a:p>
            <a:r>
              <a:rPr lang="en-US" i="1"/>
              <a:t>K2P-Sustainability</a:t>
            </a:r>
            <a:endParaRPr lang="en-US"/>
          </a:p>
          <a:p>
            <a:r>
              <a:rPr lang="en-US"/>
              <a:t>Transform healthcare</a:t>
            </a:r>
            <a:endParaRPr lang="en-US">
              <a:cs typeface="Calibri" panose="020F0502020204030204"/>
            </a:endParaRPr>
          </a:p>
          <a:p>
            <a:r>
              <a:rPr lang="en-US"/>
              <a:t>Scale up </a:t>
            </a:r>
            <a:r>
              <a:rPr lang="en-US" err="1"/>
              <a:t>MoC</a:t>
            </a:r>
            <a:endParaRPr lang="en-US">
              <a:cs typeface="Calibri"/>
            </a:endParaRPr>
          </a:p>
        </p:txBody>
      </p:sp>
    </p:spTree>
    <p:extLst>
      <p:ext uri="{BB962C8B-B14F-4D97-AF65-F5344CB8AC3E}">
        <p14:creationId xmlns:p14="http://schemas.microsoft.com/office/powerpoint/2010/main" val="356149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C3FBC-9060-0AC7-20DC-DB1DB5BB54D7}"/>
              </a:ext>
            </a:extLst>
          </p:cNvPr>
          <p:cNvSpPr>
            <a:spLocks noGrp="1"/>
          </p:cNvSpPr>
          <p:nvPr>
            <p:ph type="title"/>
          </p:nvPr>
        </p:nvSpPr>
        <p:spPr>
          <a:xfrm>
            <a:off x="509792" y="536327"/>
            <a:ext cx="10753200" cy="470317"/>
          </a:xfrm>
        </p:spPr>
        <p:txBody>
          <a:bodyPr/>
          <a:lstStyle/>
          <a:p>
            <a:r>
              <a:rPr lang="en-US"/>
              <a:t>Learning Health System approach</a:t>
            </a:r>
          </a:p>
        </p:txBody>
      </p:sp>
      <p:graphicFrame>
        <p:nvGraphicFramePr>
          <p:cNvPr id="4" name="Content Placeholder 3">
            <a:extLst>
              <a:ext uri="{FF2B5EF4-FFF2-40B4-BE49-F238E27FC236}">
                <a16:creationId xmlns:a16="http://schemas.microsoft.com/office/drawing/2014/main" id="{E0D440EE-D63A-8C06-D472-1B1A58FC7783}"/>
              </a:ext>
            </a:extLst>
          </p:cNvPr>
          <p:cNvGraphicFramePr>
            <a:graphicFrameLocks noGrp="1"/>
          </p:cNvGraphicFramePr>
          <p:nvPr>
            <p:ph idx="1"/>
            <p:extLst>
              <p:ext uri="{D42A27DB-BD31-4B8C-83A1-F6EECF244321}">
                <p14:modId xmlns:p14="http://schemas.microsoft.com/office/powerpoint/2010/main" val="499626125"/>
              </p:ext>
            </p:extLst>
          </p:nvPr>
        </p:nvGraphicFramePr>
        <p:xfrm>
          <a:off x="624543" y="1416170"/>
          <a:ext cx="10752138" cy="5089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968EFEC-E431-0313-E394-20A5035F89CD}"/>
              </a:ext>
            </a:extLst>
          </p:cNvPr>
          <p:cNvSpPr txBox="1"/>
          <p:nvPr/>
        </p:nvSpPr>
        <p:spPr>
          <a:xfrm>
            <a:off x="624543" y="4529959"/>
            <a:ext cx="2017986" cy="830997"/>
          </a:xfrm>
          <a:prstGeom prst="rect">
            <a:avLst/>
          </a:prstGeom>
          <a:noFill/>
        </p:spPr>
        <p:txBody>
          <a:bodyPr wrap="square" rtlCol="0">
            <a:spAutoFit/>
          </a:bodyPr>
          <a:lstStyle/>
          <a:p>
            <a:r>
              <a:rPr lang="en-GB" sz="1200"/>
              <a:t>People with communicable diseases unable to access testing, care or management</a:t>
            </a:r>
          </a:p>
        </p:txBody>
      </p:sp>
      <p:sp>
        <p:nvSpPr>
          <p:cNvPr id="6" name="TextBox 5">
            <a:extLst>
              <a:ext uri="{FF2B5EF4-FFF2-40B4-BE49-F238E27FC236}">
                <a16:creationId xmlns:a16="http://schemas.microsoft.com/office/drawing/2014/main" id="{F7DA9619-DF2A-103B-6565-6439786F8B2B}"/>
              </a:ext>
            </a:extLst>
          </p:cNvPr>
          <p:cNvSpPr txBox="1"/>
          <p:nvPr/>
        </p:nvSpPr>
        <p:spPr>
          <a:xfrm>
            <a:off x="2743199" y="4529959"/>
            <a:ext cx="2017986" cy="646331"/>
          </a:xfrm>
          <a:prstGeom prst="rect">
            <a:avLst/>
          </a:prstGeom>
          <a:noFill/>
        </p:spPr>
        <p:txBody>
          <a:bodyPr wrap="square" rtlCol="0">
            <a:spAutoFit/>
          </a:bodyPr>
          <a:lstStyle/>
          <a:p>
            <a:r>
              <a:rPr lang="en-GB" sz="1200"/>
              <a:t>Access, extract, map and represent health information for analysis</a:t>
            </a:r>
          </a:p>
        </p:txBody>
      </p:sp>
      <p:sp>
        <p:nvSpPr>
          <p:cNvPr id="7" name="TextBox 6">
            <a:extLst>
              <a:ext uri="{FF2B5EF4-FFF2-40B4-BE49-F238E27FC236}">
                <a16:creationId xmlns:a16="http://schemas.microsoft.com/office/drawing/2014/main" id="{AAFA8AF0-D637-F518-13AB-B751065E7487}"/>
              </a:ext>
            </a:extLst>
          </p:cNvPr>
          <p:cNvSpPr txBox="1"/>
          <p:nvPr/>
        </p:nvSpPr>
        <p:spPr>
          <a:xfrm>
            <a:off x="624543" y="2796700"/>
            <a:ext cx="1459054" cy="523220"/>
          </a:xfrm>
          <a:prstGeom prst="rect">
            <a:avLst/>
          </a:prstGeom>
          <a:noFill/>
        </p:spPr>
        <p:txBody>
          <a:bodyPr wrap="none" rtlCol="0">
            <a:spAutoFit/>
          </a:bodyPr>
          <a:lstStyle/>
          <a:p>
            <a:r>
              <a:rPr lang="en-US" sz="1400"/>
              <a:t>P2D</a:t>
            </a:r>
          </a:p>
          <a:p>
            <a:r>
              <a:rPr lang="en-US" sz="1400"/>
              <a:t>Practice to Data</a:t>
            </a:r>
          </a:p>
        </p:txBody>
      </p:sp>
      <p:sp>
        <p:nvSpPr>
          <p:cNvPr id="8" name="TextBox 7">
            <a:extLst>
              <a:ext uri="{FF2B5EF4-FFF2-40B4-BE49-F238E27FC236}">
                <a16:creationId xmlns:a16="http://schemas.microsoft.com/office/drawing/2014/main" id="{3651FAAF-3B74-61F4-CC7D-F981B071C4FE}"/>
              </a:ext>
            </a:extLst>
          </p:cNvPr>
          <p:cNvSpPr txBox="1"/>
          <p:nvPr/>
        </p:nvSpPr>
        <p:spPr>
          <a:xfrm>
            <a:off x="2704469" y="2796699"/>
            <a:ext cx="1667444" cy="523220"/>
          </a:xfrm>
          <a:prstGeom prst="rect">
            <a:avLst/>
          </a:prstGeom>
          <a:noFill/>
        </p:spPr>
        <p:txBody>
          <a:bodyPr wrap="none" rtlCol="0">
            <a:spAutoFit/>
          </a:bodyPr>
          <a:lstStyle/>
          <a:p>
            <a:r>
              <a:rPr lang="en-US" sz="1400"/>
              <a:t>D2K</a:t>
            </a:r>
          </a:p>
          <a:p>
            <a:r>
              <a:rPr lang="en-US" sz="1400"/>
              <a:t>Data to knowledge</a:t>
            </a:r>
          </a:p>
        </p:txBody>
      </p:sp>
      <p:sp>
        <p:nvSpPr>
          <p:cNvPr id="3" name="TextBox 2">
            <a:extLst>
              <a:ext uri="{FF2B5EF4-FFF2-40B4-BE49-F238E27FC236}">
                <a16:creationId xmlns:a16="http://schemas.microsoft.com/office/drawing/2014/main" id="{B16D9211-F0FC-A7FD-EF7B-AE05BA29DBCA}"/>
              </a:ext>
            </a:extLst>
          </p:cNvPr>
          <p:cNvSpPr txBox="1"/>
          <p:nvPr/>
        </p:nvSpPr>
        <p:spPr>
          <a:xfrm>
            <a:off x="4761185" y="4550081"/>
            <a:ext cx="2017986" cy="1015663"/>
          </a:xfrm>
          <a:prstGeom prst="rect">
            <a:avLst/>
          </a:prstGeom>
          <a:noFill/>
        </p:spPr>
        <p:txBody>
          <a:bodyPr wrap="square" rtlCol="0">
            <a:spAutoFit/>
          </a:bodyPr>
          <a:lstStyle/>
          <a:p>
            <a:pPr lvl="0"/>
            <a:r>
              <a:rPr lang="en-US" sz="1200" i="0"/>
              <a:t>Make knowledge actionable and sharable, generate tailored messages for decision making</a:t>
            </a:r>
            <a:endParaRPr lang="en-GB" sz="1200" i="0"/>
          </a:p>
        </p:txBody>
      </p:sp>
      <p:sp>
        <p:nvSpPr>
          <p:cNvPr id="9" name="TextBox 8">
            <a:extLst>
              <a:ext uri="{FF2B5EF4-FFF2-40B4-BE49-F238E27FC236}">
                <a16:creationId xmlns:a16="http://schemas.microsoft.com/office/drawing/2014/main" id="{FAC61931-79B9-EDD4-F770-4D6A7FFBCFE0}"/>
              </a:ext>
            </a:extLst>
          </p:cNvPr>
          <p:cNvSpPr txBox="1"/>
          <p:nvPr/>
        </p:nvSpPr>
        <p:spPr>
          <a:xfrm>
            <a:off x="4722455" y="2777524"/>
            <a:ext cx="1967205" cy="738664"/>
          </a:xfrm>
          <a:prstGeom prst="rect">
            <a:avLst/>
          </a:prstGeom>
          <a:noFill/>
        </p:spPr>
        <p:txBody>
          <a:bodyPr wrap="none" rtlCol="0">
            <a:spAutoFit/>
          </a:bodyPr>
          <a:lstStyle/>
          <a:p>
            <a:r>
              <a:rPr lang="en-US" sz="1400"/>
              <a:t>K2P</a:t>
            </a:r>
          </a:p>
          <a:p>
            <a:r>
              <a:rPr lang="en-US" sz="1400"/>
              <a:t>Knowledge to Practice</a:t>
            </a:r>
          </a:p>
          <a:p>
            <a:r>
              <a:rPr lang="en-US" sz="1400"/>
              <a:t>-1</a:t>
            </a:r>
          </a:p>
        </p:txBody>
      </p:sp>
      <p:sp>
        <p:nvSpPr>
          <p:cNvPr id="10" name="TextBox 9">
            <a:extLst>
              <a:ext uri="{FF2B5EF4-FFF2-40B4-BE49-F238E27FC236}">
                <a16:creationId xmlns:a16="http://schemas.microsoft.com/office/drawing/2014/main" id="{5CFAA5A9-5F4F-E4DE-C3BD-0F3312A00557}"/>
              </a:ext>
            </a:extLst>
          </p:cNvPr>
          <p:cNvSpPr txBox="1"/>
          <p:nvPr/>
        </p:nvSpPr>
        <p:spPr>
          <a:xfrm>
            <a:off x="6779171" y="2740473"/>
            <a:ext cx="1967205" cy="738664"/>
          </a:xfrm>
          <a:prstGeom prst="rect">
            <a:avLst/>
          </a:prstGeom>
          <a:noFill/>
        </p:spPr>
        <p:txBody>
          <a:bodyPr wrap="none" rtlCol="0">
            <a:spAutoFit/>
          </a:bodyPr>
          <a:lstStyle/>
          <a:p>
            <a:r>
              <a:rPr lang="en-US" sz="1400"/>
              <a:t>K2P</a:t>
            </a:r>
          </a:p>
          <a:p>
            <a:r>
              <a:rPr lang="en-US" sz="1400"/>
              <a:t>Knowledge to Practice</a:t>
            </a:r>
          </a:p>
          <a:p>
            <a:r>
              <a:rPr lang="en-US" sz="1400"/>
              <a:t>-2</a:t>
            </a:r>
          </a:p>
        </p:txBody>
      </p:sp>
      <p:sp>
        <p:nvSpPr>
          <p:cNvPr id="11" name="TextBox 10">
            <a:extLst>
              <a:ext uri="{FF2B5EF4-FFF2-40B4-BE49-F238E27FC236}">
                <a16:creationId xmlns:a16="http://schemas.microsoft.com/office/drawing/2014/main" id="{5A00B155-FDDF-38EB-A378-AE065BFEE21A}"/>
              </a:ext>
            </a:extLst>
          </p:cNvPr>
          <p:cNvSpPr txBox="1"/>
          <p:nvPr/>
        </p:nvSpPr>
        <p:spPr>
          <a:xfrm>
            <a:off x="8835887" y="2740473"/>
            <a:ext cx="1459054" cy="523220"/>
          </a:xfrm>
          <a:prstGeom prst="rect">
            <a:avLst/>
          </a:prstGeom>
          <a:noFill/>
        </p:spPr>
        <p:txBody>
          <a:bodyPr wrap="none" rtlCol="0">
            <a:spAutoFit/>
          </a:bodyPr>
          <a:lstStyle/>
          <a:p>
            <a:r>
              <a:rPr lang="en-US" sz="1400"/>
              <a:t>P2D</a:t>
            </a:r>
          </a:p>
          <a:p>
            <a:r>
              <a:rPr lang="en-US" sz="1400"/>
              <a:t>Practice to Data</a:t>
            </a:r>
          </a:p>
        </p:txBody>
      </p:sp>
    </p:spTree>
    <p:extLst>
      <p:ext uri="{BB962C8B-B14F-4D97-AF65-F5344CB8AC3E}">
        <p14:creationId xmlns:p14="http://schemas.microsoft.com/office/powerpoint/2010/main" val="725364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diagram&#10;&#10;Description automatically generated">
            <a:extLst>
              <a:ext uri="{FF2B5EF4-FFF2-40B4-BE49-F238E27FC236}">
                <a16:creationId xmlns:a16="http://schemas.microsoft.com/office/drawing/2014/main" id="{88F5ACED-8113-E404-C7DD-0F5BA730DABC}"/>
              </a:ext>
            </a:extLst>
          </p:cNvPr>
          <p:cNvPicPr>
            <a:picLocks noChangeAspect="1"/>
          </p:cNvPicPr>
          <p:nvPr/>
        </p:nvPicPr>
        <p:blipFill>
          <a:blip r:embed="rId3"/>
          <a:stretch>
            <a:fillRect/>
          </a:stretch>
        </p:blipFill>
        <p:spPr>
          <a:xfrm>
            <a:off x="6896538" y="1711017"/>
            <a:ext cx="5493406" cy="4670934"/>
          </a:xfrm>
          <a:prstGeom prst="rect">
            <a:avLst/>
          </a:prstGeom>
        </p:spPr>
      </p:pic>
      <p:sp>
        <p:nvSpPr>
          <p:cNvPr id="2" name="Title 1">
            <a:extLst>
              <a:ext uri="{FF2B5EF4-FFF2-40B4-BE49-F238E27FC236}">
                <a16:creationId xmlns:a16="http://schemas.microsoft.com/office/drawing/2014/main" id="{F8E57F34-F682-E5B8-3E30-D3F724FEC057}"/>
              </a:ext>
            </a:extLst>
          </p:cNvPr>
          <p:cNvSpPr>
            <a:spLocks noGrp="1"/>
          </p:cNvSpPr>
          <p:nvPr>
            <p:ph type="title"/>
          </p:nvPr>
        </p:nvSpPr>
        <p:spPr>
          <a:xfrm>
            <a:off x="118261" y="179192"/>
            <a:ext cx="11745269" cy="1125299"/>
          </a:xfrm>
        </p:spPr>
        <p:txBody>
          <a:bodyPr/>
          <a:lstStyle/>
          <a:p>
            <a:r>
              <a:rPr lang="en-GB">
                <a:latin typeface="Raleway"/>
              </a:rPr>
              <a:t>Identify and Clarify the problem- K2P Map solution components</a:t>
            </a:r>
            <a:br>
              <a:rPr lang="en-GB">
                <a:latin typeface="Raleway"/>
              </a:rPr>
            </a:br>
            <a:r>
              <a:rPr lang="en-GB" sz="1600" i="1">
                <a:latin typeface="Raleway"/>
              </a:rPr>
              <a:t>Make knowledge actionable and sharable</a:t>
            </a:r>
            <a:br>
              <a:rPr lang="en-GB" sz="1600" i="1">
                <a:latin typeface="Raleway"/>
              </a:rPr>
            </a:br>
            <a:r>
              <a:rPr lang="en-GB" sz="1600" i="1">
                <a:latin typeface="Raleway"/>
              </a:rPr>
              <a:t>Generate tailored messages for decision making</a:t>
            </a:r>
            <a:br>
              <a:rPr lang="en-GB" sz="1600">
                <a:latin typeface="Raleway"/>
              </a:rPr>
            </a:br>
            <a:endParaRPr lang="en-GB" sz="1600"/>
          </a:p>
        </p:txBody>
      </p:sp>
      <p:sp>
        <p:nvSpPr>
          <p:cNvPr id="3" name="Content Placeholder 2">
            <a:extLst>
              <a:ext uri="{FF2B5EF4-FFF2-40B4-BE49-F238E27FC236}">
                <a16:creationId xmlns:a16="http://schemas.microsoft.com/office/drawing/2014/main" id="{DE925AB9-92B2-6A50-F79F-6C955FB4C75A}"/>
              </a:ext>
            </a:extLst>
          </p:cNvPr>
          <p:cNvSpPr>
            <a:spLocks noGrp="1"/>
          </p:cNvSpPr>
          <p:nvPr>
            <p:ph idx="1"/>
          </p:nvPr>
        </p:nvSpPr>
        <p:spPr>
          <a:xfrm>
            <a:off x="379518" y="2060110"/>
            <a:ext cx="10753200" cy="4500000"/>
          </a:xfrm>
        </p:spPr>
        <p:txBody>
          <a:bodyPr vert="horz" lIns="0" tIns="36000" rIns="0" bIns="36000" rtlCol="0" anchor="t">
            <a:normAutofit/>
          </a:bodyPr>
          <a:lstStyle/>
          <a:p>
            <a:r>
              <a:rPr lang="en-GB">
                <a:latin typeface="Raleway"/>
              </a:rPr>
              <a:t>People living with </a:t>
            </a:r>
            <a:r>
              <a:rPr lang="en-GB">
                <a:solidFill>
                  <a:srgbClr val="FF0000"/>
                </a:solidFill>
                <a:latin typeface="Raleway"/>
              </a:rPr>
              <a:t>communicable diseases</a:t>
            </a:r>
            <a:r>
              <a:rPr lang="en-GB">
                <a:latin typeface="Raleway"/>
              </a:rPr>
              <a:t> need to </a:t>
            </a:r>
            <a:r>
              <a:rPr lang="en-GB">
                <a:solidFill>
                  <a:srgbClr val="FF0000"/>
                </a:solidFill>
                <a:latin typeface="Raleway"/>
              </a:rPr>
              <a:t>access prevention, testing, care and treatment</a:t>
            </a:r>
            <a:r>
              <a:rPr lang="en-GB">
                <a:latin typeface="Raleway"/>
              </a:rPr>
              <a:t> but they cannot do it or face a challenge </a:t>
            </a:r>
            <a:r>
              <a:rPr lang="en-GB" i="1">
                <a:solidFill>
                  <a:schemeClr val="accent1">
                    <a:lumMod val="75000"/>
                  </a:schemeClr>
                </a:solidFill>
                <a:latin typeface="Raleway"/>
              </a:rPr>
              <a:t>[describe the challenge].</a:t>
            </a:r>
          </a:p>
          <a:p>
            <a:endParaRPr lang="en-GB" i="1">
              <a:solidFill>
                <a:schemeClr val="accent1">
                  <a:lumMod val="75000"/>
                </a:schemeClr>
              </a:solidFill>
              <a:latin typeface="Raleway"/>
            </a:endParaRPr>
          </a:p>
          <a:p>
            <a:r>
              <a:rPr lang="en-GB">
                <a:latin typeface="Raleway"/>
              </a:rPr>
              <a:t>The problem is happening because </a:t>
            </a:r>
            <a:r>
              <a:rPr lang="en-GB" i="1">
                <a:solidFill>
                  <a:schemeClr val="accent6">
                    <a:lumMod val="75000"/>
                  </a:schemeClr>
                </a:solidFill>
                <a:latin typeface="Raleway"/>
              </a:rPr>
              <a:t>[explain the cause of the problem that you identified from a needs analysis].</a:t>
            </a:r>
          </a:p>
          <a:p>
            <a:endParaRPr lang="en-GB" i="1">
              <a:solidFill>
                <a:schemeClr val="accent6">
                  <a:lumMod val="75000"/>
                </a:schemeClr>
              </a:solidFill>
              <a:latin typeface="Raleway"/>
            </a:endParaRPr>
          </a:p>
          <a:p>
            <a:r>
              <a:rPr lang="en-GB">
                <a:latin typeface="Raleway"/>
              </a:rPr>
              <a:t>Based on </a:t>
            </a:r>
            <a:r>
              <a:rPr lang="en-GB" i="1">
                <a:solidFill>
                  <a:schemeClr val="accent6">
                    <a:lumMod val="75000"/>
                  </a:schemeClr>
                </a:solidFill>
                <a:latin typeface="Raleway"/>
              </a:rPr>
              <a:t>[qualitative or quantitative data collected]</a:t>
            </a:r>
            <a:r>
              <a:rPr lang="en-GB">
                <a:latin typeface="Raleway"/>
              </a:rPr>
              <a:t>, we think that </a:t>
            </a:r>
            <a:r>
              <a:rPr lang="en-GB">
                <a:solidFill>
                  <a:srgbClr val="7030A0"/>
                </a:solidFill>
                <a:latin typeface="Raleway"/>
              </a:rPr>
              <a:t>[ECHO working group insights and solution design]</a:t>
            </a:r>
            <a:r>
              <a:rPr lang="en-GB">
                <a:latin typeface="Raleway"/>
              </a:rPr>
              <a:t> can solve the problem.</a:t>
            </a:r>
          </a:p>
          <a:p>
            <a:pPr lvl="1"/>
            <a:r>
              <a:rPr lang="en-GB" i="1">
                <a:solidFill>
                  <a:srgbClr val="7030A0"/>
                </a:solidFill>
                <a:latin typeface="Raleway"/>
              </a:rPr>
              <a:t>(let's get to it!)</a:t>
            </a:r>
          </a:p>
        </p:txBody>
      </p:sp>
      <p:sp>
        <p:nvSpPr>
          <p:cNvPr id="4" name="TextBox 3">
            <a:extLst>
              <a:ext uri="{FF2B5EF4-FFF2-40B4-BE49-F238E27FC236}">
                <a16:creationId xmlns:a16="http://schemas.microsoft.com/office/drawing/2014/main" id="{36C13AFE-E217-65D5-48D6-B8E589EBF26B}"/>
              </a:ext>
            </a:extLst>
          </p:cNvPr>
          <p:cNvSpPr txBox="1"/>
          <p:nvPr/>
        </p:nvSpPr>
        <p:spPr>
          <a:xfrm>
            <a:off x="379518" y="1711017"/>
            <a:ext cx="58040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i="1">
                <a:cs typeface="Arial"/>
              </a:rPr>
              <a:t>Refine problem statement</a:t>
            </a:r>
            <a:endParaRPr lang="en-GB" b="1" i="1"/>
          </a:p>
        </p:txBody>
      </p:sp>
    </p:spTree>
    <p:extLst>
      <p:ext uri="{BB962C8B-B14F-4D97-AF65-F5344CB8AC3E}">
        <p14:creationId xmlns:p14="http://schemas.microsoft.com/office/powerpoint/2010/main" val="3701847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8A43-4182-4FDD-8982-91CE0C580E5E}"/>
              </a:ext>
            </a:extLst>
          </p:cNvPr>
          <p:cNvSpPr>
            <a:spLocks noGrp="1"/>
          </p:cNvSpPr>
          <p:nvPr>
            <p:ph type="title"/>
          </p:nvPr>
        </p:nvSpPr>
        <p:spPr>
          <a:xfrm>
            <a:off x="450358" y="281233"/>
            <a:ext cx="11646926" cy="4997128"/>
          </a:xfrm>
        </p:spPr>
        <p:txBody>
          <a:bodyPr/>
          <a:lstStyle/>
          <a:p>
            <a:pPr>
              <a:lnSpc>
                <a:spcPct val="100000"/>
              </a:lnSpc>
              <a:spcBef>
                <a:spcPts val="600"/>
              </a:spcBef>
              <a:spcAft>
                <a:spcPts val="600"/>
              </a:spcAft>
            </a:pPr>
            <a:r>
              <a:rPr lang="en-US" sz="2400">
                <a:latin typeface="Raleway"/>
              </a:rPr>
              <a:t>Agenda for </a:t>
            </a:r>
            <a:r>
              <a:rPr lang="en-AU" sz="2400" b="1" kern="1800">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COVID and Communicable Diseases Network </a:t>
            </a:r>
            <a:r>
              <a:rPr lang="en-US" sz="2400">
                <a:latin typeface="Raleway"/>
              </a:rPr>
              <a:t>Series 11: Session 3</a:t>
            </a:r>
            <a:br>
              <a:rPr lang="en-US" sz="2400">
                <a:latin typeface="Raleway"/>
              </a:rPr>
            </a:br>
            <a:r>
              <a:rPr lang="en-US" sz="2000" b="1">
                <a:effectLst/>
                <a:latin typeface="Raleway" pitchFamily="2" charset="0"/>
                <a:ea typeface="Calibri" panose="020F0502020204030204" pitchFamily="34" charset="0"/>
                <a:cs typeface="Calibri" panose="020F0502020204030204" pitchFamily="34" charset="0"/>
              </a:rPr>
              <a:t>Beat the Bite: mosquito borne viruses and Buruli ulcer- translating public health and local knowledge into practice in primary care</a:t>
            </a:r>
            <a:br>
              <a:rPr lang="en-AU" sz="2000" b="1">
                <a:effectLst/>
                <a:latin typeface="Raleway" pitchFamily="2" charset="0"/>
                <a:ea typeface="Calibri" panose="020F0502020204030204" pitchFamily="34" charset="0"/>
                <a:cs typeface="Arial" panose="020B0604020202020204" pitchFamily="34" charset="0"/>
              </a:rPr>
            </a:br>
            <a:br>
              <a:rPr lang="en-AU" sz="2400" b="1">
                <a:effectLst/>
                <a:latin typeface="Raleway" pitchFamily="2" charset="0"/>
                <a:ea typeface="Calibri" panose="020F0502020204030204" pitchFamily="34" charset="0"/>
                <a:cs typeface="Arial" panose="020B0604020202020204" pitchFamily="34" charset="0"/>
              </a:rPr>
            </a:br>
            <a:br>
              <a:rPr lang="en-US" sz="2400">
                <a:solidFill>
                  <a:srgbClr val="203864"/>
                </a:solidFill>
                <a:effectLst/>
                <a:latin typeface="Calibri" panose="020F0502020204030204" pitchFamily="34" charset="0"/>
                <a:ea typeface="Calibri" panose="020F0502020204030204" pitchFamily="34" charset="0"/>
              </a:rPr>
            </a:br>
            <a:br>
              <a:rPr lang="en-US" sz="2400">
                <a:solidFill>
                  <a:srgbClr val="203864"/>
                </a:solidFill>
                <a:effectLst/>
                <a:latin typeface="Calibri" panose="020F0502020204030204" pitchFamily="34" charset="0"/>
                <a:ea typeface="Calibri" panose="020F0502020204030204" pitchFamily="34" charset="0"/>
              </a:rPr>
            </a:br>
            <a:br>
              <a:rPr lang="en-AU" sz="1600"/>
            </a:br>
            <a:br>
              <a:rPr lang="en-AU" sz="2400">
                <a:latin typeface="Raleway"/>
              </a:rPr>
            </a:br>
            <a:br>
              <a:rPr lang="en-US" sz="2400" b="1">
                <a:latin typeface="Raleway"/>
              </a:rPr>
            </a:br>
            <a:br>
              <a:rPr lang="en-US" sz="2400" b="0">
                <a:latin typeface="Raleway"/>
              </a:rPr>
            </a:br>
            <a:endParaRPr lang="en-US" sz="2400" b="0">
              <a:latin typeface="Raleway"/>
            </a:endParaRPr>
          </a:p>
          <a:p>
            <a:pPr>
              <a:lnSpc>
                <a:spcPct val="100000"/>
              </a:lnSpc>
              <a:spcBef>
                <a:spcPts val="600"/>
              </a:spcBef>
              <a:spcAft>
                <a:spcPts val="600"/>
              </a:spcAft>
            </a:pPr>
            <a:br>
              <a:rPr lang="en-US" sz="2400"/>
            </a:br>
            <a:br>
              <a:rPr lang="en-US" sz="1800">
                <a:latin typeface="Raleway"/>
              </a:rPr>
            </a:br>
            <a:endParaRPr lang="en-US" sz="2000" b="0">
              <a:latin typeface="Raleway"/>
            </a:endParaRPr>
          </a:p>
        </p:txBody>
      </p:sp>
      <p:sp>
        <p:nvSpPr>
          <p:cNvPr id="3" name="Content Placeholder 2">
            <a:extLst>
              <a:ext uri="{FF2B5EF4-FFF2-40B4-BE49-F238E27FC236}">
                <a16:creationId xmlns:a16="http://schemas.microsoft.com/office/drawing/2014/main" id="{A01350F2-48A3-4BFC-9894-639AEE9B1631}"/>
              </a:ext>
            </a:extLst>
          </p:cNvPr>
          <p:cNvSpPr>
            <a:spLocks noGrp="1"/>
          </p:cNvSpPr>
          <p:nvPr>
            <p:ph idx="1"/>
          </p:nvPr>
        </p:nvSpPr>
        <p:spPr>
          <a:xfrm>
            <a:off x="450358" y="1784951"/>
            <a:ext cx="10489431" cy="4969369"/>
          </a:xfrm>
        </p:spPr>
        <p:txBody>
          <a:bodyPr vert="horz" lIns="0" tIns="36000" rIns="0" bIns="36000" rtlCol="0" anchor="t">
            <a:noAutofit/>
          </a:bodyPr>
          <a:lstStyle/>
          <a:p>
            <a:pPr marL="0" indent="0" fontAlgn="base">
              <a:lnSpc>
                <a:spcPct val="100000"/>
              </a:lnSpc>
              <a:spcBef>
                <a:spcPts val="600"/>
              </a:spcBef>
              <a:buNone/>
            </a:pPr>
            <a:r>
              <a:rPr lang="en-US" sz="1800" b="1">
                <a:solidFill>
                  <a:srgbClr val="000000"/>
                </a:solidFill>
                <a:latin typeface="Raleway"/>
              </a:rPr>
              <a:t>Naomi White, </a:t>
            </a:r>
            <a:r>
              <a:rPr lang="en-US" sz="1800">
                <a:solidFill>
                  <a:srgbClr val="000000"/>
                </a:solidFill>
                <a:latin typeface="Raleway"/>
              </a:rPr>
              <a:t>Covid Operations Manager, Western Victoria PHN</a:t>
            </a:r>
          </a:p>
          <a:p>
            <a:pPr lvl="1" fontAlgn="base">
              <a:lnSpc>
                <a:spcPct val="100000"/>
              </a:lnSpc>
              <a:spcBef>
                <a:spcPts val="600"/>
              </a:spcBef>
              <a:spcAft>
                <a:spcPts val="600"/>
              </a:spcAft>
            </a:pPr>
            <a:r>
              <a:rPr lang="en-US" sz="1800">
                <a:latin typeface="Raleway"/>
                <a:cs typeface="Times New Roman"/>
              </a:rPr>
              <a:t>New announcements in Commonwealth and state Policy and regional services </a:t>
            </a:r>
            <a:br>
              <a:rPr lang="en-US" sz="1800">
                <a:latin typeface="Raleway"/>
                <a:cs typeface="Times New Roman"/>
              </a:rPr>
            </a:br>
            <a:endParaRPr lang="en-US" sz="1800">
              <a:latin typeface="Raleway"/>
              <a:cs typeface="Times New Roman"/>
            </a:endParaRPr>
          </a:p>
          <a:p>
            <a:pPr marL="0" indent="0" algn="l" rtl="0" fontAlgn="base">
              <a:lnSpc>
                <a:spcPct val="100000"/>
              </a:lnSpc>
              <a:spcBef>
                <a:spcPts val="600"/>
              </a:spcBef>
              <a:buNone/>
            </a:pPr>
            <a:r>
              <a:rPr lang="en-US" sz="1800" b="1">
                <a:solidFill>
                  <a:srgbClr val="000000"/>
                </a:solidFill>
                <a:latin typeface="Raleway"/>
              </a:rPr>
              <a:t>Dr Naomi Clarke, </a:t>
            </a:r>
            <a:r>
              <a:rPr lang="en-US" sz="1800">
                <a:solidFill>
                  <a:srgbClr val="000000"/>
                </a:solidFill>
                <a:latin typeface="Raleway"/>
              </a:rPr>
              <a:t>Public Health Registrar, Barwon South West Public Health Unit </a:t>
            </a:r>
          </a:p>
          <a:p>
            <a:pPr lvl="1" fontAlgn="base">
              <a:lnSpc>
                <a:spcPct val="100000"/>
              </a:lnSpc>
              <a:spcBef>
                <a:spcPts val="600"/>
              </a:spcBef>
            </a:pPr>
            <a:r>
              <a:rPr lang="en-US" sz="1800">
                <a:solidFill>
                  <a:srgbClr val="000000"/>
                </a:solidFill>
                <a:latin typeface="Raleway" panose="020B0503030101060003" pitchFamily="34" charset="0"/>
              </a:rPr>
              <a:t>Buruli Ulcer epidemiology </a:t>
            </a:r>
            <a:br>
              <a:rPr lang="en-US" sz="1800">
                <a:solidFill>
                  <a:srgbClr val="000000"/>
                </a:solidFill>
                <a:latin typeface="Raleway" panose="020B0503030101060003" pitchFamily="34" charset="0"/>
              </a:rPr>
            </a:br>
            <a:endParaRPr lang="en-US" sz="1800">
              <a:solidFill>
                <a:srgbClr val="000000"/>
              </a:solidFill>
              <a:latin typeface="Raleway" panose="020B0503030101060003" pitchFamily="34" charset="0"/>
            </a:endParaRPr>
          </a:p>
          <a:p>
            <a:pPr marL="0" indent="0" fontAlgn="base">
              <a:lnSpc>
                <a:spcPct val="100000"/>
              </a:lnSpc>
              <a:spcBef>
                <a:spcPts val="600"/>
              </a:spcBef>
              <a:buNone/>
            </a:pPr>
            <a:r>
              <a:rPr lang="en-US" sz="1800" b="1">
                <a:solidFill>
                  <a:srgbClr val="000000"/>
                </a:solidFill>
                <a:latin typeface="Raleway" panose="020B0503030101060003" pitchFamily="34" charset="0"/>
              </a:rPr>
              <a:t>Dr Jessica O’Keeffe</a:t>
            </a:r>
            <a:r>
              <a:rPr lang="en-US" sz="1800">
                <a:solidFill>
                  <a:srgbClr val="000000"/>
                </a:solidFill>
                <a:latin typeface="Raleway" panose="020B0503030101060003" pitchFamily="34" charset="0"/>
              </a:rPr>
              <a:t>, Infectious diseases Registrar, Barwon Health</a:t>
            </a:r>
          </a:p>
          <a:p>
            <a:pPr lvl="1" fontAlgn="base">
              <a:lnSpc>
                <a:spcPct val="100000"/>
              </a:lnSpc>
              <a:spcBef>
                <a:spcPts val="600"/>
              </a:spcBef>
            </a:pPr>
            <a:r>
              <a:rPr lang="en-US" sz="1600">
                <a:solidFill>
                  <a:srgbClr val="000000"/>
                </a:solidFill>
                <a:latin typeface="Raleway" panose="020B0503030101060003" pitchFamily="34" charset="0"/>
              </a:rPr>
              <a:t>Clinical diagnosis and management of Buruli Ulcer</a:t>
            </a:r>
          </a:p>
          <a:p>
            <a:pPr marL="0" indent="0" fontAlgn="base">
              <a:lnSpc>
                <a:spcPct val="100000"/>
              </a:lnSpc>
              <a:spcBef>
                <a:spcPts val="600"/>
              </a:spcBef>
              <a:buNone/>
            </a:pPr>
            <a:endParaRPr lang="en-US" sz="1800">
              <a:solidFill>
                <a:srgbClr val="000000"/>
              </a:solidFill>
              <a:latin typeface="Raleway" panose="020B0503030101060003" pitchFamily="34" charset="0"/>
            </a:endParaRPr>
          </a:p>
          <a:p>
            <a:pPr marL="0" indent="0" fontAlgn="base">
              <a:lnSpc>
                <a:spcPct val="100000"/>
              </a:lnSpc>
              <a:spcBef>
                <a:spcPts val="600"/>
              </a:spcBef>
              <a:buNone/>
            </a:pPr>
            <a:r>
              <a:rPr lang="en-US" sz="1800" b="1">
                <a:solidFill>
                  <a:srgbClr val="000000"/>
                </a:solidFill>
                <a:latin typeface="Raleway" panose="020B0503030101060003" pitchFamily="34" charset="0"/>
              </a:rPr>
              <a:t>Dr Kate Graham, </a:t>
            </a:r>
            <a:r>
              <a:rPr lang="en-US" sz="1800">
                <a:solidFill>
                  <a:srgbClr val="000000"/>
                </a:solidFill>
                <a:latin typeface="Raleway" panose="020B0503030101060003" pitchFamily="34" charset="0"/>
              </a:rPr>
              <a:t>GP and Clinical Editor – </a:t>
            </a:r>
            <a:r>
              <a:rPr lang="en-US" sz="1800" err="1">
                <a:solidFill>
                  <a:srgbClr val="000000"/>
                </a:solidFill>
                <a:latin typeface="Raleway" panose="020B0503030101060003" pitchFamily="34" charset="0"/>
              </a:rPr>
              <a:t>HealthPathways</a:t>
            </a:r>
            <a:r>
              <a:rPr lang="en-US" sz="1800">
                <a:solidFill>
                  <a:srgbClr val="000000"/>
                </a:solidFill>
                <a:latin typeface="Raleway" panose="020B0503030101060003" pitchFamily="34" charset="0"/>
              </a:rPr>
              <a:t> and COVID Clinical Advisor, Western Victoria PHN</a:t>
            </a:r>
          </a:p>
          <a:p>
            <a:pPr lvl="1" fontAlgn="base">
              <a:lnSpc>
                <a:spcPct val="100000"/>
              </a:lnSpc>
              <a:spcBef>
                <a:spcPts val="600"/>
              </a:spcBef>
            </a:pPr>
            <a:r>
              <a:rPr lang="en-US" sz="1800">
                <a:solidFill>
                  <a:srgbClr val="000000"/>
                </a:solidFill>
                <a:latin typeface="Raleway" panose="020B0503030101060003" pitchFamily="34" charset="0"/>
              </a:rPr>
              <a:t>Translating knowledge to practice in primary care</a:t>
            </a:r>
          </a:p>
          <a:p>
            <a:pPr marL="0" indent="0" fontAlgn="base">
              <a:lnSpc>
                <a:spcPct val="100000"/>
              </a:lnSpc>
              <a:spcBef>
                <a:spcPts val="600"/>
              </a:spcBef>
              <a:buNone/>
            </a:pPr>
            <a:r>
              <a:rPr lang="en-US" sz="1800" b="1">
                <a:solidFill>
                  <a:srgbClr val="000000"/>
                </a:solidFill>
                <a:latin typeface="Raleway" panose="020B0503030101060003" pitchFamily="34" charset="0"/>
              </a:rPr>
              <a:t>Discussion</a:t>
            </a:r>
          </a:p>
        </p:txBody>
      </p:sp>
      <p:pic>
        <p:nvPicPr>
          <p:cNvPr id="4" name="Picture 3" descr="A drawing of a face&#10;&#10;Description automatically generated">
            <a:extLst>
              <a:ext uri="{FF2B5EF4-FFF2-40B4-BE49-F238E27FC236}">
                <a16:creationId xmlns:a16="http://schemas.microsoft.com/office/drawing/2014/main" id="{0AD77D8C-2CA9-E3D0-D987-A4588B39FC31}"/>
              </a:ext>
            </a:extLst>
          </p:cNvPr>
          <p:cNvPicPr>
            <a:picLocks noChangeAspect="1"/>
          </p:cNvPicPr>
          <p:nvPr/>
        </p:nvPicPr>
        <p:blipFill>
          <a:blip r:embed="rId3"/>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122048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48F5-9A20-B08D-8BC9-7EDDCCAD7BDC}"/>
              </a:ext>
            </a:extLst>
          </p:cNvPr>
          <p:cNvSpPr>
            <a:spLocks noGrp="1"/>
          </p:cNvSpPr>
          <p:nvPr>
            <p:ph type="title"/>
          </p:nvPr>
        </p:nvSpPr>
        <p:spPr/>
        <p:txBody>
          <a:bodyPr/>
          <a:lstStyle/>
          <a:p>
            <a:r>
              <a:rPr lang="en-US">
                <a:latin typeface="Raleway"/>
              </a:rPr>
              <a:t>Commonwealth/State Policy announcement</a:t>
            </a:r>
          </a:p>
        </p:txBody>
      </p:sp>
      <p:sp>
        <p:nvSpPr>
          <p:cNvPr id="3" name="Content Placeholder 2">
            <a:extLst>
              <a:ext uri="{FF2B5EF4-FFF2-40B4-BE49-F238E27FC236}">
                <a16:creationId xmlns:a16="http://schemas.microsoft.com/office/drawing/2014/main" id="{85A7B139-8C62-1FC3-3207-9F6A3AF4718C}"/>
              </a:ext>
            </a:extLst>
          </p:cNvPr>
          <p:cNvSpPr>
            <a:spLocks noGrp="1"/>
          </p:cNvSpPr>
          <p:nvPr>
            <p:ph idx="1"/>
          </p:nvPr>
        </p:nvSpPr>
        <p:spPr>
          <a:xfrm>
            <a:off x="720000" y="1268176"/>
            <a:ext cx="7688894" cy="4668880"/>
          </a:xfrm>
        </p:spPr>
        <p:txBody>
          <a:bodyPr vert="horz" lIns="0" tIns="36000" rIns="0" bIns="36000" rtlCol="0" anchor="t">
            <a:normAutofit/>
          </a:bodyPr>
          <a:lstStyle/>
          <a:p>
            <a:pPr marL="0" indent="0">
              <a:buNone/>
            </a:pPr>
            <a:r>
              <a:rPr lang="en-US" b="1">
                <a:solidFill>
                  <a:srgbClr val="203864"/>
                </a:solidFill>
                <a:latin typeface="Raleway"/>
              </a:rPr>
              <a:t>Anti-viral Medications</a:t>
            </a:r>
            <a:endParaRPr lang="en-US" b="1">
              <a:solidFill>
                <a:srgbClr val="203864"/>
              </a:solidFill>
            </a:endParaRPr>
          </a:p>
          <a:p>
            <a:r>
              <a:rPr lang="en-US" sz="1800">
                <a:solidFill>
                  <a:srgbClr val="333333"/>
                </a:solidFill>
                <a:latin typeface="Arial" panose="020B0604020202020204" pitchFamily="34" charset="0"/>
              </a:rPr>
              <a:t>Updated anti-viral eligibility:</a:t>
            </a:r>
          </a:p>
          <a:p>
            <a:pPr lvl="1"/>
            <a:r>
              <a:rPr lang="en-US" sz="1800">
                <a:solidFill>
                  <a:srgbClr val="333333"/>
                </a:solidFill>
                <a:latin typeface="Arial" panose="020B0604020202020204" pitchFamily="34" charset="0"/>
              </a:rPr>
              <a:t> Aboriginal or Torres Strait Islander, 30 years of age or older and with 1 additional risk factors.</a:t>
            </a:r>
          </a:p>
          <a:p>
            <a:pPr lvl="1"/>
            <a:r>
              <a:rPr lang="en-US" sz="1800">
                <a:solidFill>
                  <a:srgbClr val="333333"/>
                </a:solidFill>
                <a:latin typeface="Arial" panose="020B0604020202020204" pitchFamily="34" charset="0"/>
                <a:hlinkClick r:id="rId2">
                  <a:extLst>
                    <a:ext uri="{A12FA001-AC4F-418D-AE19-62706E023703}">
                      <ahyp:hlinkClr xmlns:ahyp="http://schemas.microsoft.com/office/drawing/2018/hyperlinkcolor" val="tx"/>
                    </a:ext>
                  </a:extLst>
                </a:hlinkClick>
              </a:rPr>
              <a:t>Updated eligibility for oral COVID-19 treatments | Australian Government Department of Health and Aged Care</a:t>
            </a:r>
            <a:endParaRPr lang="en-US" sz="1800">
              <a:solidFill>
                <a:srgbClr val="333333"/>
              </a:solidFill>
              <a:latin typeface="Arial" panose="020B0604020202020204" pitchFamily="34" charset="0"/>
            </a:endParaRPr>
          </a:p>
          <a:p>
            <a:r>
              <a:rPr lang="en-US" sz="1800">
                <a:solidFill>
                  <a:srgbClr val="333333"/>
                </a:solidFill>
                <a:latin typeface="Arial"/>
                <a:cs typeface="Arial"/>
              </a:rPr>
              <a:t>GPs and NPs can now order covid anti </a:t>
            </a:r>
            <a:r>
              <a:rPr lang="en-US" sz="1800" err="1">
                <a:solidFill>
                  <a:srgbClr val="333333"/>
                </a:solidFill>
                <a:latin typeface="Arial"/>
                <a:cs typeface="Arial"/>
              </a:rPr>
              <a:t>virals</a:t>
            </a:r>
            <a:r>
              <a:rPr lang="en-US" sz="1800">
                <a:solidFill>
                  <a:srgbClr val="333333"/>
                </a:solidFill>
                <a:latin typeface="Arial"/>
                <a:cs typeface="Arial"/>
              </a:rPr>
              <a:t> into their "doctors bag" 2 units of Paxlovid or </a:t>
            </a:r>
            <a:r>
              <a:rPr lang="en-US" sz="1800" err="1">
                <a:solidFill>
                  <a:srgbClr val="333333"/>
                </a:solidFill>
                <a:latin typeface="Arial"/>
                <a:cs typeface="Arial"/>
              </a:rPr>
              <a:t>Lagevrio</a:t>
            </a:r>
            <a:endParaRPr lang="en-US" sz="1800">
              <a:solidFill>
                <a:srgbClr val="333333"/>
              </a:solidFill>
              <a:latin typeface="Arial"/>
              <a:cs typeface="Arial"/>
            </a:endParaRPr>
          </a:p>
          <a:p>
            <a:pPr lvl="1"/>
            <a:r>
              <a:rPr lang="en-US" sz="1800">
                <a:solidFill>
                  <a:srgbClr val="333333"/>
                </a:solidFill>
                <a:latin typeface="Arial" panose="020B0604020202020204" pitchFamily="34" charset="0"/>
                <a:hlinkClick r:id="rId3">
                  <a:extLst>
                    <a:ext uri="{A12FA001-AC4F-418D-AE19-62706E023703}">
                      <ahyp:hlinkClr xmlns:ahyp="http://schemas.microsoft.com/office/drawing/2018/hyperlinkcolor" val="tx"/>
                    </a:ext>
                  </a:extLst>
                </a:hlinkClick>
              </a:rPr>
              <a:t>Pharmaceutical Benefits Scheme (PBS) | Prescriber Bag Supplies</a:t>
            </a:r>
            <a:r>
              <a:rPr lang="en-US" sz="1800">
                <a:solidFill>
                  <a:srgbClr val="333333"/>
                </a:solidFill>
                <a:latin typeface="Arial" panose="020B0604020202020204" pitchFamily="34" charset="0"/>
              </a:rPr>
              <a:t> has been updated.</a:t>
            </a:r>
          </a:p>
          <a:p>
            <a:pPr lvl="1"/>
            <a:r>
              <a:rPr lang="en-US" sz="1800">
                <a:solidFill>
                  <a:srgbClr val="333333"/>
                </a:solidFill>
                <a:latin typeface="Arial"/>
                <a:cs typeface="Arial"/>
                <a:hlinkClick r:id="rId4">
                  <a:extLst>
                    <a:ext uri="{A12FA001-AC4F-418D-AE19-62706E023703}">
                      <ahyp:hlinkClr xmlns:ahyp="http://schemas.microsoft.com/office/drawing/2018/hyperlinkcolor" val="tx"/>
                    </a:ext>
                  </a:extLst>
                </a:hlinkClick>
              </a:rPr>
              <a:t>RACGP - ‘A positive step’: oral antivirals confirmed for Doctor’s Bag</a:t>
            </a:r>
            <a:endParaRPr lang="en-US" sz="1800">
              <a:solidFill>
                <a:srgbClr val="333333"/>
              </a:solidFill>
              <a:latin typeface="Arial" panose="020B0604020202020204" pitchFamily="34" charset="0"/>
              <a:cs typeface="Arial" panose="020B0604020202020204" pitchFamily="34" charset="0"/>
            </a:endParaRPr>
          </a:p>
          <a:p>
            <a:r>
              <a:rPr lang="en-US" sz="2000">
                <a:solidFill>
                  <a:srgbClr val="333333"/>
                </a:solidFill>
                <a:latin typeface="Arial"/>
                <a:cs typeface="Arial"/>
              </a:rPr>
              <a:t>Those over 70 </a:t>
            </a:r>
            <a:r>
              <a:rPr lang="en-US" sz="2000" err="1">
                <a:solidFill>
                  <a:srgbClr val="333333"/>
                </a:solidFill>
                <a:latin typeface="Arial"/>
                <a:cs typeface="Arial"/>
              </a:rPr>
              <a:t>yrs</a:t>
            </a:r>
            <a:r>
              <a:rPr lang="en-US" sz="2000">
                <a:solidFill>
                  <a:srgbClr val="333333"/>
                </a:solidFill>
                <a:latin typeface="Arial"/>
                <a:cs typeface="Arial"/>
              </a:rPr>
              <a:t> prescribed are 55% less likely to die</a:t>
            </a:r>
            <a:endParaRPr lang="en-US" sz="2000">
              <a:solidFill>
                <a:srgbClr val="333333"/>
              </a:solidFill>
              <a:latin typeface="Arial" panose="020B0604020202020204" pitchFamily="34" charset="0"/>
              <a:cs typeface="Arial" panose="020B0604020202020204" pitchFamily="34" charset="0"/>
            </a:endParaRPr>
          </a:p>
          <a:p>
            <a:pPr marL="457200" lvl="1" indent="0">
              <a:buNone/>
            </a:pPr>
            <a:endParaRPr lang="en-US" sz="1400">
              <a:latin typeface="Raleway"/>
            </a:endParaRPr>
          </a:p>
          <a:p>
            <a:endParaRPr lang="en-US">
              <a:latin typeface="Raleway"/>
            </a:endParaRPr>
          </a:p>
          <a:p>
            <a:endParaRPr lang="en-US"/>
          </a:p>
        </p:txBody>
      </p:sp>
      <p:pic>
        <p:nvPicPr>
          <p:cNvPr id="4" name="Picture 3">
            <a:extLst>
              <a:ext uri="{FF2B5EF4-FFF2-40B4-BE49-F238E27FC236}">
                <a16:creationId xmlns:a16="http://schemas.microsoft.com/office/drawing/2014/main" id="{4DEE77D9-63AC-1DE7-A815-D55B8128AF42}"/>
              </a:ext>
            </a:extLst>
          </p:cNvPr>
          <p:cNvPicPr>
            <a:picLocks noChangeAspect="1"/>
          </p:cNvPicPr>
          <p:nvPr/>
        </p:nvPicPr>
        <p:blipFill>
          <a:blip r:embed="rId5"/>
          <a:stretch>
            <a:fillRect/>
          </a:stretch>
        </p:blipFill>
        <p:spPr>
          <a:xfrm>
            <a:off x="10544591" y="5299846"/>
            <a:ext cx="1560711" cy="768163"/>
          </a:xfrm>
          <a:prstGeom prst="rect">
            <a:avLst/>
          </a:prstGeom>
        </p:spPr>
      </p:pic>
      <p:pic>
        <p:nvPicPr>
          <p:cNvPr id="6" name="Picture 7" descr="A picture containing text, suitcase, luggage, accessory&#10;&#10;Description automatically generated">
            <a:extLst>
              <a:ext uri="{FF2B5EF4-FFF2-40B4-BE49-F238E27FC236}">
                <a16:creationId xmlns:a16="http://schemas.microsoft.com/office/drawing/2014/main" id="{3C520E55-8F27-2F0B-9F62-68AAA811E161}"/>
              </a:ext>
            </a:extLst>
          </p:cNvPr>
          <p:cNvPicPr>
            <a:picLocks noChangeAspect="1"/>
          </p:cNvPicPr>
          <p:nvPr/>
        </p:nvPicPr>
        <p:blipFill>
          <a:blip r:embed="rId6"/>
          <a:stretch>
            <a:fillRect/>
          </a:stretch>
        </p:blipFill>
        <p:spPr>
          <a:xfrm>
            <a:off x="8119611" y="1268176"/>
            <a:ext cx="2208519" cy="2709965"/>
          </a:xfrm>
          <a:prstGeom prst="rect">
            <a:avLst/>
          </a:prstGeom>
        </p:spPr>
      </p:pic>
    </p:spTree>
    <p:extLst>
      <p:ext uri="{BB962C8B-B14F-4D97-AF65-F5344CB8AC3E}">
        <p14:creationId xmlns:p14="http://schemas.microsoft.com/office/powerpoint/2010/main" val="2927170097"/>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41.jpeg"/></Relationships>
</file>

<file path=ppt/theme/theme1.xml><?xml version="1.0" encoding="utf-8"?>
<a:theme xmlns:a="http://schemas.openxmlformats.org/drawingml/2006/main" name="WestVic_PH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stVic_PHN" id="{91F6016E-3EDB-F747-8ECE-1618DC60B971}" vid="{6F4D7899-FD64-4945-85B1-DC03762DF57D}"/>
    </a:ext>
  </a:extLst>
</a:theme>
</file>

<file path=ppt/theme/theme2.xml><?xml version="1.0" encoding="utf-8"?>
<a:theme xmlns:a="http://schemas.openxmlformats.org/drawingml/2006/main" name="COSSI powerpoint theme">
  <a:themeElements>
    <a:clrScheme name="COSSI">
      <a:dk1>
        <a:srgbClr val="000000"/>
      </a:dk1>
      <a:lt1>
        <a:sysClr val="window" lastClr="FFFFFF"/>
      </a:lt1>
      <a:dk2>
        <a:srgbClr val="637052"/>
      </a:dk2>
      <a:lt2>
        <a:srgbClr val="CCDDEA"/>
      </a:lt2>
      <a:accent1>
        <a:srgbClr val="FEB630"/>
      </a:accent1>
      <a:accent2>
        <a:srgbClr val="F26539"/>
      </a:accent2>
      <a:accent3>
        <a:srgbClr val="E3314F"/>
      </a:accent3>
      <a:accent4>
        <a:srgbClr val="4A1736"/>
      </a:accent4>
      <a:accent5>
        <a:srgbClr val="32C4B7"/>
      </a:accent5>
      <a:accent6>
        <a:srgbClr val="58595B"/>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OSSI powerpoint theme" id="{0993E638-1D9C-4BFE-ABBA-0CAB8B66E773}" vid="{8931DA50-D8C3-4F24-B44A-777ACBCEC3CB}"/>
    </a:ext>
  </a:extLst>
</a:theme>
</file>

<file path=ppt/theme/theme3.xml><?xml version="1.0" encoding="utf-8"?>
<a:theme xmlns:a="http://schemas.openxmlformats.org/drawingml/2006/main" name="1_Blank">
  <a:themeElements>
    <a:clrScheme name="COSSI">
      <a:dk1>
        <a:srgbClr val="000000"/>
      </a:dk1>
      <a:lt1>
        <a:sysClr val="window" lastClr="FFFFFF"/>
      </a:lt1>
      <a:dk2>
        <a:srgbClr val="637052"/>
      </a:dk2>
      <a:lt2>
        <a:srgbClr val="CCDDEA"/>
      </a:lt2>
      <a:accent1>
        <a:srgbClr val="FEB630"/>
      </a:accent1>
      <a:accent2>
        <a:srgbClr val="F26539"/>
      </a:accent2>
      <a:accent3>
        <a:srgbClr val="E3314F"/>
      </a:accent3>
      <a:accent4>
        <a:srgbClr val="4A1736"/>
      </a:accent4>
      <a:accent5>
        <a:srgbClr val="32C4B7"/>
      </a:accent5>
      <a:accent6>
        <a:srgbClr val="58595B"/>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ink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nk Theme" id="{6F4924A2-E8BD-4905-9689-CBDB1616D335}" vid="{B1E84EA3-84FB-459C-831D-A0882A6B6404}"/>
    </a:ext>
  </a:extLst>
</a:theme>
</file>

<file path=ppt/theme/theme5.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HS Presentation 01 Navy 2765 for Office 2016.pptx" id="{CCED1CEF-7506-4FEA-9401-6E7CB47777CF}" vid="{58DEE328-F880-40A7-AEA5-6F0C1D6F6F0D}"/>
    </a:ext>
  </a:extLst>
</a:theme>
</file>

<file path=ppt/theme/theme6.xml><?xml version="1.0" encoding="utf-8"?>
<a:theme xmlns:a="http://schemas.openxmlformats.org/drawingml/2006/main" name="DHHS Presentation 01 Navy 2765 for Office 2007 and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HS Presentation 01 Navy 2765 for Office 2007 and 2010.pot [Compatibility Mode]" id="{D5121DB1-E685-4E0A-BE04-A28AE0AB56D0}" vid="{0FB19249-19EB-4D02-8733-253847134BA2}"/>
    </a:ext>
  </a:extLst>
</a:theme>
</file>

<file path=ppt/theme/theme7.xml><?xml version="1.0" encoding="utf-8"?>
<a:theme xmlns:a="http://schemas.openxmlformats.org/drawingml/2006/main" name="BHE9011_BrandRefresh_PowerPointTemplate_16-9_v1.3">
  <a:themeElements>
    <a:clrScheme name="BH">
      <a:dk1>
        <a:srgbClr val="000000"/>
      </a:dk1>
      <a:lt1>
        <a:srgbClr val="FFFFFF"/>
      </a:lt1>
      <a:dk2>
        <a:srgbClr val="4B4B4B"/>
      </a:dk2>
      <a:lt2>
        <a:srgbClr val="FFFFFF"/>
      </a:lt2>
      <a:accent1>
        <a:srgbClr val="98144D"/>
      </a:accent1>
      <a:accent2>
        <a:srgbClr val="6A6463"/>
      </a:accent2>
      <a:accent3>
        <a:srgbClr val="F15B4A"/>
      </a:accent3>
      <a:accent4>
        <a:srgbClr val="81286C"/>
      </a:accent4>
      <a:accent5>
        <a:srgbClr val="02A5AB"/>
      </a:accent5>
      <a:accent6>
        <a:srgbClr val="5E5CA8"/>
      </a:accent6>
      <a:hlink>
        <a:srgbClr val="EF406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2018 [Read-Only]" id="{12D2FDE9-7B8C-4544-84D9-B8A7BE54A24E}" vid="{52EE4FBB-B6B5-44F3-9D54-A814AEA6F3C8}"/>
    </a:ext>
  </a:extLst>
</a:theme>
</file>

<file path=ppt/theme/theme8.xml><?xml version="1.0" encoding="utf-8"?>
<a:theme xmlns:a="http://schemas.openxmlformats.org/drawingml/2006/main" name="1_Ion Boardroom">
  <a:themeElements>
    <a:clrScheme name="Custom 1">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7D1232"/>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168ba78-a1e2-49ce-b679-41638dcff75f">
      <UserInfo>
        <DisplayName>Katherine Graham</DisplayName>
        <AccountId>312</AccountId>
        <AccountType/>
      </UserInfo>
      <UserInfo>
        <DisplayName>Jemma Missbach</DisplayName>
        <AccountId>279</AccountId>
        <AccountType/>
      </UserInfo>
      <UserInfo>
        <DisplayName>Linda Govan (Archived)</DisplayName>
        <AccountId>254</AccountId>
        <AccountType/>
      </UserInfo>
      <UserInfo>
        <DisplayName>Andrew Giddy</DisplayName>
        <AccountId>1320</AccountId>
        <AccountType/>
      </UserInfo>
      <UserInfo>
        <DisplayName>Katrina Martin</DisplayName>
        <AccountId>246</AccountId>
        <AccountType/>
      </UserInfo>
      <UserInfo>
        <DisplayName>Matt Dixon</DisplayName>
        <AccountId>219</AccountId>
        <AccountType/>
      </UserInfo>
      <UserInfo>
        <DisplayName>Fiona Quigley</DisplayName>
        <AccountId>258</AccountId>
        <AccountType/>
      </UserInfo>
      <UserInfo>
        <DisplayName>Bianca Forrester</DisplayName>
        <AccountId>593</AccountId>
        <AccountType/>
      </UserInfo>
      <UserInfo>
        <DisplayName>Claire Dagley</DisplayName>
        <AccountId>256</AccountId>
        <AccountType/>
      </UserInfo>
      <UserInfo>
        <DisplayName>Naomi White</DisplayName>
        <AccountId>4589</AccountId>
        <AccountType/>
      </UserInfo>
      <UserInfo>
        <DisplayName>Whitney Flower (Archive)</DisplayName>
        <AccountId>4721</AccountId>
        <AccountType/>
      </UserInfo>
      <UserInfo>
        <DisplayName>Rahul Bhoyroo (Archive)</DisplayName>
        <AccountId>3637</AccountId>
        <AccountType/>
      </UserInfo>
      <UserInfo>
        <DisplayName>Andrea Walter (Archive)</DisplayName>
        <AccountId>261</AccountId>
        <AccountType/>
      </UserInfo>
      <UserInfo>
        <DisplayName>Sarah Hole</DisplayName>
        <AccountId>224</AccountId>
        <AccountType/>
      </UserInfo>
    </SharedWithUsers>
    <lcf76f155ced4ddcb4097134ff3c332f xmlns="e62e0484-3c20-4db1-8f26-f6211f6f49a7">
      <Terms xmlns="http://schemas.microsoft.com/office/infopath/2007/PartnerControls"/>
    </lcf76f155ced4ddcb4097134ff3c332f>
    <TaxCatchAll xmlns="11ad0cd3-baa9-466a-933b-f59ff5e4bf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4EDB85CF5352428248A700A4DAC250" ma:contentTypeVersion="18" ma:contentTypeDescription="Create a new document." ma:contentTypeScope="" ma:versionID="6535c8c682f2ff6fa278c0395883c757">
  <xsd:schema xmlns:xsd="http://www.w3.org/2001/XMLSchema" xmlns:xs="http://www.w3.org/2001/XMLSchema" xmlns:p="http://schemas.microsoft.com/office/2006/metadata/properties" xmlns:ns2="e62e0484-3c20-4db1-8f26-f6211f6f49a7" xmlns:ns3="5168ba78-a1e2-49ce-b679-41638dcff75f" xmlns:ns4="11ad0cd3-baa9-466a-933b-f59ff5e4bfbf" targetNamespace="http://schemas.microsoft.com/office/2006/metadata/properties" ma:root="true" ma:fieldsID="82b08c7b9ae487b9ab6814f8ac70b2c7" ns2:_="" ns3:_="" ns4:_="">
    <xsd:import namespace="e62e0484-3c20-4db1-8f26-f6211f6f49a7"/>
    <xsd:import namespace="5168ba78-a1e2-49ce-b679-41638dcff75f"/>
    <xsd:import namespace="11ad0cd3-baa9-466a-933b-f59ff5e4bf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e0484-3c20-4db1-8f26-f6211f6f49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9ca91d9-6630-4029-a1e1-ef90902860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68ba78-a1e2-49ce-b679-41638dcff7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ad0cd3-baa9-466a-933b-f59ff5e4bfb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eb2b360-896d-4d6e-8fb0-29944ee5f9ee}" ma:internalName="TaxCatchAll" ma:showField="CatchAllData" ma:web="11ad0cd3-baa9-466a-933b-f59ff5e4bf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BB9F13-56DF-4A5E-B371-0DB7BBDB39CE}">
  <ds:schemaRefs>
    <ds:schemaRef ds:uri="http://schemas.microsoft.com/sharepoint/v3/contenttype/forms"/>
  </ds:schemaRefs>
</ds:datastoreItem>
</file>

<file path=customXml/itemProps2.xml><?xml version="1.0" encoding="utf-8"?>
<ds:datastoreItem xmlns:ds="http://schemas.openxmlformats.org/officeDocument/2006/customXml" ds:itemID="{EC9F7501-31B6-46DA-B052-090F4E27B0E7}">
  <ds:schemaRefs>
    <ds:schemaRef ds:uri="http://schemas.openxmlformats.org/package/2006/metadata/core-properties"/>
    <ds:schemaRef ds:uri="http://purl.org/dc/terms/"/>
    <ds:schemaRef ds:uri="11ad0cd3-baa9-466a-933b-f59ff5e4bfbf"/>
    <ds:schemaRef ds:uri="http://schemas.microsoft.com/office/infopath/2007/PartnerControls"/>
    <ds:schemaRef ds:uri="http://schemas.microsoft.com/office/2006/documentManagement/types"/>
    <ds:schemaRef ds:uri="http://schemas.microsoft.com/office/2006/metadata/properties"/>
    <ds:schemaRef ds:uri="http://purl.org/dc/elements/1.1/"/>
    <ds:schemaRef ds:uri="5168ba78-a1e2-49ce-b679-41638dcff75f"/>
    <ds:schemaRef ds:uri="e62e0484-3c20-4db1-8f26-f6211f6f49a7"/>
    <ds:schemaRef ds:uri="http://www.w3.org/XML/1998/namespace"/>
    <ds:schemaRef ds:uri="http://purl.org/dc/dcmitype/"/>
  </ds:schemaRefs>
</ds:datastoreItem>
</file>

<file path=customXml/itemProps3.xml><?xml version="1.0" encoding="utf-8"?>
<ds:datastoreItem xmlns:ds="http://schemas.openxmlformats.org/officeDocument/2006/customXml" ds:itemID="{04BCEFD5-6625-4398-884D-590C589C6264}">
  <ds:schemaRefs>
    <ds:schemaRef ds:uri="11ad0cd3-baa9-466a-933b-f59ff5e4bfbf"/>
    <ds:schemaRef ds:uri="5168ba78-a1e2-49ce-b679-41638dcff75f"/>
    <ds:schemaRef ds:uri="e62e0484-3c20-4db1-8f26-f6211f6f49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4589</Words>
  <Application>Microsoft Office PowerPoint</Application>
  <PresentationFormat>Widescreen</PresentationFormat>
  <Paragraphs>558</Paragraphs>
  <Slides>44</Slides>
  <Notes>25</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44</vt:i4>
      </vt:variant>
    </vt:vector>
  </HeadingPairs>
  <TitlesOfParts>
    <vt:vector size="66" baseType="lpstr">
      <vt:lpstr>-apple-system</vt:lpstr>
      <vt:lpstr>Arial</vt:lpstr>
      <vt:lpstr>Arial Black</vt:lpstr>
      <vt:lpstr>Arial Unicode MS</vt:lpstr>
      <vt:lpstr>Calibri</vt:lpstr>
      <vt:lpstr>Calibri Light</vt:lpstr>
      <vt:lpstr>Century Gothic</vt:lpstr>
      <vt:lpstr>Courier New</vt:lpstr>
      <vt:lpstr>Lato Extended</vt:lpstr>
      <vt:lpstr>Lucida Grande</vt:lpstr>
      <vt:lpstr>Raleway</vt:lpstr>
      <vt:lpstr>Trebuchet MS</vt:lpstr>
      <vt:lpstr>Wingdings</vt:lpstr>
      <vt:lpstr>Wingdings 3</vt:lpstr>
      <vt:lpstr>WestVic_PHN</vt:lpstr>
      <vt:lpstr>COSSI powerpoint theme</vt:lpstr>
      <vt:lpstr>1_Blank</vt:lpstr>
      <vt:lpstr>Pink Theme</vt:lpstr>
      <vt:lpstr>Default Design</vt:lpstr>
      <vt:lpstr>DHHS Presentation 01 Navy 2765 for Office 2007 and 2010</vt:lpstr>
      <vt:lpstr>BHE9011_BrandRefresh_PowerPointTemplate_16-9_v1.3</vt:lpstr>
      <vt:lpstr>1_Ion Boardroom</vt:lpstr>
      <vt:lpstr>Welcome to Project ECHO  COVID and Communicable Diseases Network</vt:lpstr>
      <vt:lpstr>Acknowledgement of Countries  </vt:lpstr>
      <vt:lpstr>Etiquette/Zoom use</vt:lpstr>
      <vt:lpstr>Learning outcomes</vt:lpstr>
      <vt:lpstr>Learning labs- focus on process Deliver, Discover, Define, Design, Deliver</vt:lpstr>
      <vt:lpstr>Learning Health System approach</vt:lpstr>
      <vt:lpstr>Identify and Clarify the problem- K2P Map solution components Make knowledge actionable and sharable Generate tailored messages for decision making </vt:lpstr>
      <vt:lpstr>Agenda for COVID and Communicable Diseases Network Series 11: Session 3 Beat the Bite: mosquito borne viruses and Buruli ulcer- translating public health and local knowledge into practice in primary care           </vt:lpstr>
      <vt:lpstr>Commonwealth/State Policy announcement</vt:lpstr>
      <vt:lpstr>Local Regional COVID updates</vt:lpstr>
      <vt:lpstr>Monkey pox update</vt:lpstr>
      <vt:lpstr>JEV Update</vt:lpstr>
      <vt:lpstr>Buruli ulcer</vt:lpstr>
      <vt:lpstr>An update on Buruli ulcer epidemiology</vt:lpstr>
      <vt:lpstr>BURULI ULCER IN AUSTRALIA </vt:lpstr>
      <vt:lpstr>PowerPoint Presentation</vt:lpstr>
      <vt:lpstr>TRANSMISSION</vt:lpstr>
      <vt:lpstr>PowerPoint Presentation</vt:lpstr>
      <vt:lpstr>EMERGING AREAS OF TRANSMISSION</vt:lpstr>
      <vt:lpstr>KEY MESSAGES</vt:lpstr>
      <vt:lpstr>THANK YOU!</vt:lpstr>
      <vt:lpstr>Approach to  Mycobacterium Ulcerans </vt:lpstr>
      <vt:lpstr>Diagnosis</vt:lpstr>
      <vt:lpstr>World Health Organization Categories </vt:lpstr>
      <vt:lpstr>The Painful lesion</vt:lpstr>
      <vt:lpstr>Treatment</vt:lpstr>
      <vt:lpstr>Drug toxicity</vt:lpstr>
      <vt:lpstr>Paradoxical Reactions </vt:lpstr>
      <vt:lpstr>Risk to Household Members </vt:lpstr>
      <vt:lpstr>Infection in the Elderly  </vt:lpstr>
      <vt:lpstr>What you can do to help</vt:lpstr>
      <vt:lpstr>Questions?</vt:lpstr>
      <vt:lpstr>Data and infectious diseases in practice</vt:lpstr>
      <vt:lpstr>COVID</vt:lpstr>
      <vt:lpstr>Buruli Ulcer</vt:lpstr>
      <vt:lpstr>Hepatitis B</vt:lpstr>
      <vt:lpstr>Hepatitis B</vt:lpstr>
      <vt:lpstr>K2P staged along the patient journey “Cascade of care”- Hep B or Buruli Ulcer Understand the patient care journey and our role as primary care clinicians in this pathway</vt:lpstr>
      <vt:lpstr>In your practice:</vt:lpstr>
      <vt:lpstr>In your practice:</vt:lpstr>
      <vt:lpstr>What resources can help you change your practice?</vt:lpstr>
      <vt:lpstr> Make Knowledge actionable and shareable K2P- guidelines </vt:lpstr>
      <vt:lpstr>Evaluation</vt:lpstr>
      <vt:lpstr>Listen and watch back previous sessions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Project ECHO COVID 19 Pandemic Response</dc:title>
  <dc:creator>Bianca Forrester</dc:creator>
  <cp:lastModifiedBy>Sarah Hole</cp:lastModifiedBy>
  <cp:revision>1</cp:revision>
  <dcterms:created xsi:type="dcterms:W3CDTF">2020-11-06T07:11:18Z</dcterms:created>
  <dcterms:modified xsi:type="dcterms:W3CDTF">2024-04-12T05:30:27Z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0x010100D84EDB85CF5352428248A700A4DAC250</vt:lpwstr>
  </property>
  <property fmtid="{D5CDD505-2E9C-101B-9397-08002B2CF9AE}" pid="3" name="MediaServiceImageTags">
    <vt:lpwstr/>
  </property>
  <property fmtid="{D5CDD505-2E9C-101B-9397-08002B2CF9AE}" pid="4" name="MSIP_Label_68f8c65d-dacb-48a2-8861-504904ff17a9_Enabled">
    <vt:lpwstr>true</vt:lpwstr>
  </property>
  <property fmtid="{D5CDD505-2E9C-101B-9397-08002B2CF9AE}" pid="5" name="MSIP_Label_68f8c65d-dacb-48a2-8861-504904ff17a9_SetDate">
    <vt:lpwstr>2024-04-12T05:28:51Z</vt:lpwstr>
  </property>
  <property fmtid="{D5CDD505-2E9C-101B-9397-08002B2CF9AE}" pid="6" name="MSIP_Label_68f8c65d-dacb-48a2-8861-504904ff17a9_Method">
    <vt:lpwstr>Standard</vt:lpwstr>
  </property>
  <property fmtid="{D5CDD505-2E9C-101B-9397-08002B2CF9AE}" pid="7" name="MSIP_Label_68f8c65d-dacb-48a2-8861-504904ff17a9_Name">
    <vt:lpwstr>Internal</vt:lpwstr>
  </property>
  <property fmtid="{D5CDD505-2E9C-101B-9397-08002B2CF9AE}" pid="8" name="MSIP_Label_68f8c65d-dacb-48a2-8861-504904ff17a9_SiteId">
    <vt:lpwstr>5bdbc97a-592c-4183-9b7a-9333bd98537d</vt:lpwstr>
  </property>
  <property fmtid="{D5CDD505-2E9C-101B-9397-08002B2CF9AE}" pid="9" name="MSIP_Label_68f8c65d-dacb-48a2-8861-504904ff17a9_ActionId">
    <vt:lpwstr>3edbf6c5-24b3-4bf4-8978-4523552bcfea</vt:lpwstr>
  </property>
  <property fmtid="{D5CDD505-2E9C-101B-9397-08002B2CF9AE}" pid="10" name="MSIP_Label_68f8c65d-dacb-48a2-8861-504904ff17a9_ContentBits">
    <vt:lpwstr>1</vt:lpwstr>
  </property>
  <property fmtid="{D5CDD505-2E9C-101B-9397-08002B2CF9AE}" pid="11" name="ClassificationContentMarkingHeaderLocations">
    <vt:lpwstr>WestVic_PHN:8\COSSI powerpoint theme:12\1_Blank:9\Pink Theme:7\Default Design:7\DHHS Presentation 01 Navy 2765 for Office 2007 and 2010:7\BHE9011_BrandRefresh_PowerPointTemplate_16-9_v1.3:5\1_Ion Boardroom:10</vt:lpwstr>
  </property>
  <property fmtid="{D5CDD505-2E9C-101B-9397-08002B2CF9AE}" pid="12" name="ClassificationContentMarkingHeaderText">
    <vt:lpwstr>Internal</vt:lpwstr>
  </property>
</Properties>
</file>