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7" r:id="rId4"/>
    <p:sldMasterId id="2147483670" r:id="rId5"/>
    <p:sldMasterId id="2147483688" r:id="rId6"/>
    <p:sldMasterId id="2147483707" r:id="rId7"/>
    <p:sldMasterId id="2147483758" r:id="rId8"/>
    <p:sldMasterId id="2147483762" r:id="rId9"/>
    <p:sldMasterId id="2147483779" r:id="rId10"/>
  </p:sldMasterIdLst>
  <p:notesMasterIdLst>
    <p:notesMasterId r:id="rId49"/>
  </p:notesMasterIdLst>
  <p:sldIdLst>
    <p:sldId id="1154106996" r:id="rId11"/>
    <p:sldId id="1154106997" r:id="rId12"/>
    <p:sldId id="1154106998" r:id="rId13"/>
    <p:sldId id="1154106999" r:id="rId14"/>
    <p:sldId id="1154107047" r:id="rId15"/>
    <p:sldId id="2147470912" r:id="rId16"/>
    <p:sldId id="1154107000" r:id="rId17"/>
    <p:sldId id="288" r:id="rId18"/>
    <p:sldId id="291" r:id="rId19"/>
    <p:sldId id="292" r:id="rId20"/>
    <p:sldId id="2147470967" r:id="rId21"/>
    <p:sldId id="2147470976" r:id="rId22"/>
    <p:sldId id="2147470974" r:id="rId23"/>
    <p:sldId id="2147470980" r:id="rId24"/>
    <p:sldId id="2147470975" r:id="rId25"/>
    <p:sldId id="2147470981" r:id="rId26"/>
    <p:sldId id="2147470984" r:id="rId27"/>
    <p:sldId id="2147470986" r:id="rId28"/>
    <p:sldId id="2147470916" r:id="rId29"/>
    <p:sldId id="2147470963" r:id="rId30"/>
    <p:sldId id="2147470956" r:id="rId31"/>
    <p:sldId id="2147470957" r:id="rId32"/>
    <p:sldId id="2147470954" r:id="rId33"/>
    <p:sldId id="2147470962" r:id="rId34"/>
    <p:sldId id="2147470964" r:id="rId35"/>
    <p:sldId id="2147470985" r:id="rId36"/>
    <p:sldId id="2147470968" r:id="rId37"/>
    <p:sldId id="2147470969" r:id="rId38"/>
    <p:sldId id="2147470970" r:id="rId39"/>
    <p:sldId id="2147470971" r:id="rId40"/>
    <p:sldId id="2147470972" r:id="rId41"/>
    <p:sldId id="2147470979" r:id="rId42"/>
    <p:sldId id="1154107042" r:id="rId43"/>
    <p:sldId id="2147470978" r:id="rId44"/>
    <p:sldId id="2147470983" r:id="rId45"/>
    <p:sldId id="2147470982" r:id="rId46"/>
    <p:sldId id="1154107027" r:id="rId47"/>
    <p:sldId id="115410702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257771-95A3-4AA8-ECDE-299A5BC8A5C6}" name="Fiona Quigley" initials="FQ" userId="S::fiona.quigley@westvicphn.com.au::237aeb2c-cd44-4ad8-8a2a-6b5b10b793d7" providerId="AD"/>
  <p188:author id="{AF621DA0-64BE-2F0B-1231-77714C6CCAEA}" name="Katrina Martin" initials="KM" userId="S::katrina.martin@westvicphn.com.au::597c9010-c110-423e-b47e-e0510c7a29bd" providerId="AD"/>
  <p188:author id="{155932E8-DBEA-FC50-B177-6FCEC6F8CDD7}" name="Naomi White" initials="NW" userId="S::naomi.white@westvicphn.com.au::62327c8a-716e-4fb8-9a06-66d9f0b2b578" providerId="AD"/>
  <p188:author id="{CA9265F2-21BC-AFD8-534A-D4328923CD73}" name="Rachel Heenan (Health)" initials="RH(" userId="S::rachel.heenan@health.vic.gov.au::a7ff3694-1d0a-4621-b73e-737f3533977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rina Martin" initials="KM" lastIdx="1" clrIdx="0">
    <p:extLst>
      <p:ext uri="{19B8F6BF-5375-455C-9EA6-DF929625EA0E}">
        <p15:presenceInfo xmlns:p15="http://schemas.microsoft.com/office/powerpoint/2012/main" userId="S::katrina.martin@westvicphn.com.au::597c9010-c110-423e-b47e-e0510c7a29b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864"/>
    <a:srgbClr val="683006"/>
    <a:srgbClr val="945200"/>
    <a:srgbClr val="93532F"/>
    <a:srgbClr val="FFFF00"/>
    <a:srgbClr val="F77CD4"/>
    <a:srgbClr val="73BCC2"/>
    <a:srgbClr val="003D64"/>
    <a:srgbClr val="00B17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9949E1-0267-4960-8B24-297AE31F956E}" v="1" dt="2024-04-12T05:33:01.1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commentAuthors" Target="commentAuthors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D2CF77-D199-C142-803C-CE29782498FF}" type="doc">
      <dgm:prSet loTypeId="urn:microsoft.com/office/officeart/2005/8/layout/cycle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C1879EE-FF6B-4149-96DB-4E9AC7D978F5}">
      <dgm:prSet phldrT="[Text]"/>
      <dgm:spPr>
        <a:solidFill>
          <a:srgbClr val="C00000"/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GB"/>
            <a:t>ECHO </a:t>
          </a:r>
        </a:p>
        <a:p>
          <a:r>
            <a:rPr lang="en-GB"/>
            <a:t>SE3</a:t>
          </a:r>
        </a:p>
      </dgm:t>
    </dgm:pt>
    <dgm:pt modelId="{F5CCAF26-60F8-754A-AE94-ED444FE85714}" type="parTrans" cxnId="{FF9879FF-D341-644A-B092-E2F1FEE2636B}">
      <dgm:prSet/>
      <dgm:spPr/>
      <dgm:t>
        <a:bodyPr/>
        <a:lstStyle/>
        <a:p>
          <a:endParaRPr lang="en-GB"/>
        </a:p>
      </dgm:t>
    </dgm:pt>
    <dgm:pt modelId="{B49AF987-E01B-CC43-84B6-51BFBC69F20E}" type="sibTrans" cxnId="{FF9879FF-D341-644A-B092-E2F1FEE2636B}">
      <dgm:prSet/>
      <dgm:spPr>
        <a:ln w="57150"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GB"/>
        </a:p>
      </dgm:t>
    </dgm:pt>
    <dgm:pt modelId="{83EC9784-7ADA-864A-A340-5B30F03FB383}">
      <dgm:prSet phldrT="[Text]"/>
      <dgm:spPr>
        <a:solidFill>
          <a:srgbClr val="C00000"/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GB"/>
            <a:t>ECHO </a:t>
          </a:r>
        </a:p>
        <a:p>
          <a:r>
            <a:rPr lang="en-GB"/>
            <a:t>SE4</a:t>
          </a:r>
        </a:p>
      </dgm:t>
    </dgm:pt>
    <dgm:pt modelId="{DDFC72A5-1190-5B4B-9FE5-79ADF7330283}" type="parTrans" cxnId="{352E6A9F-D3BF-FC41-8886-B6FF60A4C4D2}">
      <dgm:prSet/>
      <dgm:spPr/>
      <dgm:t>
        <a:bodyPr/>
        <a:lstStyle/>
        <a:p>
          <a:endParaRPr lang="en-GB"/>
        </a:p>
      </dgm:t>
    </dgm:pt>
    <dgm:pt modelId="{6D2397A6-5935-694A-ADE4-D3BCF31C4D7F}" type="sibTrans" cxnId="{352E6A9F-D3BF-FC41-8886-B6FF60A4C4D2}">
      <dgm:prSet/>
      <dgm:spPr>
        <a:ln w="57150"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GB"/>
        </a:p>
      </dgm:t>
    </dgm:pt>
    <dgm:pt modelId="{3FA0CC2D-1B84-B44F-8485-2DAAA0C7A4EC}">
      <dgm:prSet phldrT="[Text]"/>
      <dgm:spPr>
        <a:solidFill>
          <a:srgbClr val="C00000"/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GB"/>
            <a:t>ECHO </a:t>
          </a:r>
        </a:p>
        <a:p>
          <a:r>
            <a:rPr lang="en-GB"/>
            <a:t>SE1</a:t>
          </a:r>
        </a:p>
      </dgm:t>
    </dgm:pt>
    <dgm:pt modelId="{5BF8767C-401A-ED4D-B258-A1C1EEFA134B}" type="parTrans" cxnId="{65720348-F60E-5945-B359-87BED7574649}">
      <dgm:prSet/>
      <dgm:spPr/>
      <dgm:t>
        <a:bodyPr/>
        <a:lstStyle/>
        <a:p>
          <a:endParaRPr lang="en-GB"/>
        </a:p>
      </dgm:t>
    </dgm:pt>
    <dgm:pt modelId="{5B4C05BC-C872-704A-A360-C52140D42808}" type="sibTrans" cxnId="{65720348-F60E-5945-B359-87BED7574649}">
      <dgm:prSet/>
      <dgm:spPr>
        <a:ln w="57150"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GB"/>
        </a:p>
      </dgm:t>
    </dgm:pt>
    <dgm:pt modelId="{F02F0A0C-0CD4-C04F-953D-454CFF7E113A}">
      <dgm:prSet phldrT="[Text]"/>
      <dgm:spPr>
        <a:solidFill>
          <a:srgbClr val="C00000"/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GB"/>
            <a:t>ECHO </a:t>
          </a:r>
        </a:p>
        <a:p>
          <a:r>
            <a:rPr lang="en-GB"/>
            <a:t>SE2</a:t>
          </a:r>
        </a:p>
      </dgm:t>
    </dgm:pt>
    <dgm:pt modelId="{6EDE33AB-129D-894E-B3B1-F6FCCAD13311}" type="parTrans" cxnId="{914E13DA-AA2E-964A-9BE8-9147C2F7F450}">
      <dgm:prSet/>
      <dgm:spPr/>
      <dgm:t>
        <a:bodyPr/>
        <a:lstStyle/>
        <a:p>
          <a:endParaRPr lang="en-GB"/>
        </a:p>
      </dgm:t>
    </dgm:pt>
    <dgm:pt modelId="{9632B791-BF5D-BA4D-925B-F1E21E9B43A6}" type="sibTrans" cxnId="{914E13DA-AA2E-964A-9BE8-9147C2F7F450}">
      <dgm:prSet/>
      <dgm:spPr>
        <a:ln w="57150"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GB"/>
        </a:p>
      </dgm:t>
    </dgm:pt>
    <dgm:pt modelId="{7A57FEAA-553A-4E47-A59E-1C8C77354BFE}" type="pres">
      <dgm:prSet presAssocID="{1BD2CF77-D199-C142-803C-CE29782498FF}" presName="cycle" presStyleCnt="0">
        <dgm:presLayoutVars>
          <dgm:dir/>
          <dgm:resizeHandles val="exact"/>
        </dgm:presLayoutVars>
      </dgm:prSet>
      <dgm:spPr/>
    </dgm:pt>
    <dgm:pt modelId="{F1B344EF-FAE5-B040-B300-7B1461DD0C7B}" type="pres">
      <dgm:prSet presAssocID="{6C1879EE-FF6B-4149-96DB-4E9AC7D978F5}" presName="node" presStyleLbl="node1" presStyleIdx="0" presStyleCnt="4" custRadScaleRad="119938" custRadScaleInc="203357">
        <dgm:presLayoutVars>
          <dgm:bulletEnabled val="1"/>
        </dgm:presLayoutVars>
      </dgm:prSet>
      <dgm:spPr/>
    </dgm:pt>
    <dgm:pt modelId="{B47D8C2E-6510-1245-BB75-BDEFBD149A71}" type="pres">
      <dgm:prSet presAssocID="{6C1879EE-FF6B-4149-96DB-4E9AC7D978F5}" presName="spNode" presStyleCnt="0"/>
      <dgm:spPr/>
    </dgm:pt>
    <dgm:pt modelId="{9631E63C-2725-974A-9665-95B3CD9D1F2B}" type="pres">
      <dgm:prSet presAssocID="{B49AF987-E01B-CC43-84B6-51BFBC69F20E}" presName="sibTrans" presStyleLbl="sibTrans1D1" presStyleIdx="0" presStyleCnt="4"/>
      <dgm:spPr/>
    </dgm:pt>
    <dgm:pt modelId="{1207DAFE-0794-E54F-9119-3C7141A2E11A}" type="pres">
      <dgm:prSet presAssocID="{83EC9784-7ADA-864A-A340-5B30F03FB383}" presName="node" presStyleLbl="node1" presStyleIdx="1" presStyleCnt="4" custRadScaleRad="141609" custRadScaleInc="111956">
        <dgm:presLayoutVars>
          <dgm:bulletEnabled val="1"/>
        </dgm:presLayoutVars>
      </dgm:prSet>
      <dgm:spPr/>
    </dgm:pt>
    <dgm:pt modelId="{48931118-09CA-294D-9E9A-D7EB54CE06CD}" type="pres">
      <dgm:prSet presAssocID="{83EC9784-7ADA-864A-A340-5B30F03FB383}" presName="spNode" presStyleCnt="0"/>
      <dgm:spPr/>
    </dgm:pt>
    <dgm:pt modelId="{2E8006E9-9585-424B-9BD6-0B495D471812}" type="pres">
      <dgm:prSet presAssocID="{6D2397A6-5935-694A-ADE4-D3BCF31C4D7F}" presName="sibTrans" presStyleLbl="sibTrans1D1" presStyleIdx="1" presStyleCnt="4"/>
      <dgm:spPr/>
    </dgm:pt>
    <dgm:pt modelId="{7B7529D4-B820-2C4E-90FF-BDDE25BBF41B}" type="pres">
      <dgm:prSet presAssocID="{3FA0CC2D-1B84-B44F-8485-2DAAA0C7A4EC}" presName="node" presStyleLbl="node1" presStyleIdx="2" presStyleCnt="4" custRadScaleRad="129816" custRadScaleInc="177103">
        <dgm:presLayoutVars>
          <dgm:bulletEnabled val="1"/>
        </dgm:presLayoutVars>
      </dgm:prSet>
      <dgm:spPr/>
    </dgm:pt>
    <dgm:pt modelId="{1D44350D-BA50-5842-B802-D5C48D8676BD}" type="pres">
      <dgm:prSet presAssocID="{3FA0CC2D-1B84-B44F-8485-2DAAA0C7A4EC}" presName="spNode" presStyleCnt="0"/>
      <dgm:spPr/>
    </dgm:pt>
    <dgm:pt modelId="{373022A8-C4CC-624C-B4F6-BF446FBCB827}" type="pres">
      <dgm:prSet presAssocID="{5B4C05BC-C872-704A-A360-C52140D42808}" presName="sibTrans" presStyleLbl="sibTrans1D1" presStyleIdx="2" presStyleCnt="4"/>
      <dgm:spPr/>
    </dgm:pt>
    <dgm:pt modelId="{C25F78F2-2581-E249-B125-784D11F5D529}" type="pres">
      <dgm:prSet presAssocID="{F02F0A0C-0CD4-C04F-953D-454CFF7E113A}" presName="node" presStyleLbl="node1" presStyleIdx="3" presStyleCnt="4" custRadScaleRad="109551" custRadScaleInc="94539">
        <dgm:presLayoutVars>
          <dgm:bulletEnabled val="1"/>
        </dgm:presLayoutVars>
      </dgm:prSet>
      <dgm:spPr/>
    </dgm:pt>
    <dgm:pt modelId="{986D46B7-3EBE-CA4B-9EE7-45F3856E618A}" type="pres">
      <dgm:prSet presAssocID="{F02F0A0C-0CD4-C04F-953D-454CFF7E113A}" presName="spNode" presStyleCnt="0"/>
      <dgm:spPr/>
    </dgm:pt>
    <dgm:pt modelId="{6CDAB494-FABF-7548-B1A9-52D165D8EB74}" type="pres">
      <dgm:prSet presAssocID="{9632B791-BF5D-BA4D-925B-F1E21E9B43A6}" presName="sibTrans" presStyleLbl="sibTrans1D1" presStyleIdx="3" presStyleCnt="4"/>
      <dgm:spPr/>
    </dgm:pt>
  </dgm:ptLst>
  <dgm:cxnLst>
    <dgm:cxn modelId="{30E0643C-EBC9-9645-AF12-DFE5A50662A1}" type="presOf" srcId="{3FA0CC2D-1B84-B44F-8485-2DAAA0C7A4EC}" destId="{7B7529D4-B820-2C4E-90FF-BDDE25BBF41B}" srcOrd="0" destOrd="0" presId="urn:microsoft.com/office/officeart/2005/8/layout/cycle6"/>
    <dgm:cxn modelId="{09B37167-7535-4C43-9FA7-F6D477766299}" type="presOf" srcId="{6D2397A6-5935-694A-ADE4-D3BCF31C4D7F}" destId="{2E8006E9-9585-424B-9BD6-0B495D471812}" srcOrd="0" destOrd="0" presId="urn:microsoft.com/office/officeart/2005/8/layout/cycle6"/>
    <dgm:cxn modelId="{65720348-F60E-5945-B359-87BED7574649}" srcId="{1BD2CF77-D199-C142-803C-CE29782498FF}" destId="{3FA0CC2D-1B84-B44F-8485-2DAAA0C7A4EC}" srcOrd="2" destOrd="0" parTransId="{5BF8767C-401A-ED4D-B258-A1C1EEFA134B}" sibTransId="{5B4C05BC-C872-704A-A360-C52140D42808}"/>
    <dgm:cxn modelId="{8FCA6F6B-819B-A047-8E2E-B5C0171CE960}" type="presOf" srcId="{9632B791-BF5D-BA4D-925B-F1E21E9B43A6}" destId="{6CDAB494-FABF-7548-B1A9-52D165D8EB74}" srcOrd="0" destOrd="0" presId="urn:microsoft.com/office/officeart/2005/8/layout/cycle6"/>
    <dgm:cxn modelId="{C037B08C-FC64-8842-B8F1-F00D44F615B7}" type="presOf" srcId="{6C1879EE-FF6B-4149-96DB-4E9AC7D978F5}" destId="{F1B344EF-FAE5-B040-B300-7B1461DD0C7B}" srcOrd="0" destOrd="0" presId="urn:microsoft.com/office/officeart/2005/8/layout/cycle6"/>
    <dgm:cxn modelId="{DB783B91-1901-D042-9C8A-428C126CBA59}" type="presOf" srcId="{B49AF987-E01B-CC43-84B6-51BFBC69F20E}" destId="{9631E63C-2725-974A-9665-95B3CD9D1F2B}" srcOrd="0" destOrd="0" presId="urn:microsoft.com/office/officeart/2005/8/layout/cycle6"/>
    <dgm:cxn modelId="{F3315D9C-37A9-B74B-BBDD-7EDE66B6AFD0}" type="presOf" srcId="{F02F0A0C-0CD4-C04F-953D-454CFF7E113A}" destId="{C25F78F2-2581-E249-B125-784D11F5D529}" srcOrd="0" destOrd="0" presId="urn:microsoft.com/office/officeart/2005/8/layout/cycle6"/>
    <dgm:cxn modelId="{89914A9D-B097-234E-91C5-1AA9FF422025}" type="presOf" srcId="{1BD2CF77-D199-C142-803C-CE29782498FF}" destId="{7A57FEAA-553A-4E47-A59E-1C8C77354BFE}" srcOrd="0" destOrd="0" presId="urn:microsoft.com/office/officeart/2005/8/layout/cycle6"/>
    <dgm:cxn modelId="{352E6A9F-D3BF-FC41-8886-B6FF60A4C4D2}" srcId="{1BD2CF77-D199-C142-803C-CE29782498FF}" destId="{83EC9784-7ADA-864A-A340-5B30F03FB383}" srcOrd="1" destOrd="0" parTransId="{DDFC72A5-1190-5B4B-9FE5-79ADF7330283}" sibTransId="{6D2397A6-5935-694A-ADE4-D3BCF31C4D7F}"/>
    <dgm:cxn modelId="{342C26C5-FAF7-CD4A-954A-3EF6FD1DCDF3}" type="presOf" srcId="{83EC9784-7ADA-864A-A340-5B30F03FB383}" destId="{1207DAFE-0794-E54F-9119-3C7141A2E11A}" srcOrd="0" destOrd="0" presId="urn:microsoft.com/office/officeart/2005/8/layout/cycle6"/>
    <dgm:cxn modelId="{914E13DA-AA2E-964A-9BE8-9147C2F7F450}" srcId="{1BD2CF77-D199-C142-803C-CE29782498FF}" destId="{F02F0A0C-0CD4-C04F-953D-454CFF7E113A}" srcOrd="3" destOrd="0" parTransId="{6EDE33AB-129D-894E-B3B1-F6FCCAD13311}" sibTransId="{9632B791-BF5D-BA4D-925B-F1E21E9B43A6}"/>
    <dgm:cxn modelId="{FC51A4DE-3CE6-8746-95E2-C0A610DEFBA3}" type="presOf" srcId="{5B4C05BC-C872-704A-A360-C52140D42808}" destId="{373022A8-C4CC-624C-B4F6-BF446FBCB827}" srcOrd="0" destOrd="0" presId="urn:microsoft.com/office/officeart/2005/8/layout/cycle6"/>
    <dgm:cxn modelId="{FF9879FF-D341-644A-B092-E2F1FEE2636B}" srcId="{1BD2CF77-D199-C142-803C-CE29782498FF}" destId="{6C1879EE-FF6B-4149-96DB-4E9AC7D978F5}" srcOrd="0" destOrd="0" parTransId="{F5CCAF26-60F8-754A-AE94-ED444FE85714}" sibTransId="{B49AF987-E01B-CC43-84B6-51BFBC69F20E}"/>
    <dgm:cxn modelId="{B1D224B8-DE1C-2240-9764-97C134CEAB12}" type="presParOf" srcId="{7A57FEAA-553A-4E47-A59E-1C8C77354BFE}" destId="{F1B344EF-FAE5-B040-B300-7B1461DD0C7B}" srcOrd="0" destOrd="0" presId="urn:microsoft.com/office/officeart/2005/8/layout/cycle6"/>
    <dgm:cxn modelId="{3AC13FC0-8F0C-B44B-BB8B-990302B887DF}" type="presParOf" srcId="{7A57FEAA-553A-4E47-A59E-1C8C77354BFE}" destId="{B47D8C2E-6510-1245-BB75-BDEFBD149A71}" srcOrd="1" destOrd="0" presId="urn:microsoft.com/office/officeart/2005/8/layout/cycle6"/>
    <dgm:cxn modelId="{FF77DD00-6CBC-804B-80D5-62F979B3A115}" type="presParOf" srcId="{7A57FEAA-553A-4E47-A59E-1C8C77354BFE}" destId="{9631E63C-2725-974A-9665-95B3CD9D1F2B}" srcOrd="2" destOrd="0" presId="urn:microsoft.com/office/officeart/2005/8/layout/cycle6"/>
    <dgm:cxn modelId="{5DDD24E0-6179-B149-B757-968500A0DACC}" type="presParOf" srcId="{7A57FEAA-553A-4E47-A59E-1C8C77354BFE}" destId="{1207DAFE-0794-E54F-9119-3C7141A2E11A}" srcOrd="3" destOrd="0" presId="urn:microsoft.com/office/officeart/2005/8/layout/cycle6"/>
    <dgm:cxn modelId="{30BCC1C1-A1AB-D24A-AA18-ADE980D956F5}" type="presParOf" srcId="{7A57FEAA-553A-4E47-A59E-1C8C77354BFE}" destId="{48931118-09CA-294D-9E9A-D7EB54CE06CD}" srcOrd="4" destOrd="0" presId="urn:microsoft.com/office/officeart/2005/8/layout/cycle6"/>
    <dgm:cxn modelId="{61594DBF-8390-964F-9112-097149F6212B}" type="presParOf" srcId="{7A57FEAA-553A-4E47-A59E-1C8C77354BFE}" destId="{2E8006E9-9585-424B-9BD6-0B495D471812}" srcOrd="5" destOrd="0" presId="urn:microsoft.com/office/officeart/2005/8/layout/cycle6"/>
    <dgm:cxn modelId="{7553ED65-459F-BA49-8D2A-4A36CF0A989F}" type="presParOf" srcId="{7A57FEAA-553A-4E47-A59E-1C8C77354BFE}" destId="{7B7529D4-B820-2C4E-90FF-BDDE25BBF41B}" srcOrd="6" destOrd="0" presId="urn:microsoft.com/office/officeart/2005/8/layout/cycle6"/>
    <dgm:cxn modelId="{FFAC6D89-6645-8F49-B4E9-38C79A992F02}" type="presParOf" srcId="{7A57FEAA-553A-4E47-A59E-1C8C77354BFE}" destId="{1D44350D-BA50-5842-B802-D5C48D8676BD}" srcOrd="7" destOrd="0" presId="urn:microsoft.com/office/officeart/2005/8/layout/cycle6"/>
    <dgm:cxn modelId="{9A4DE839-8DA0-5C44-A5E7-9DA20FCA8EBE}" type="presParOf" srcId="{7A57FEAA-553A-4E47-A59E-1C8C77354BFE}" destId="{373022A8-C4CC-624C-B4F6-BF446FBCB827}" srcOrd="8" destOrd="0" presId="urn:microsoft.com/office/officeart/2005/8/layout/cycle6"/>
    <dgm:cxn modelId="{DEE961AA-418A-5047-BBFB-8EB320DD5D72}" type="presParOf" srcId="{7A57FEAA-553A-4E47-A59E-1C8C77354BFE}" destId="{C25F78F2-2581-E249-B125-784D11F5D529}" srcOrd="9" destOrd="0" presId="urn:microsoft.com/office/officeart/2005/8/layout/cycle6"/>
    <dgm:cxn modelId="{D2937E00-FAEC-704B-BAD2-92326DD33525}" type="presParOf" srcId="{7A57FEAA-553A-4E47-A59E-1C8C77354BFE}" destId="{986D46B7-3EBE-CA4B-9EE7-45F3856E618A}" srcOrd="10" destOrd="0" presId="urn:microsoft.com/office/officeart/2005/8/layout/cycle6"/>
    <dgm:cxn modelId="{AD99A2D4-8F05-A643-ADDB-625DE2FB2FEC}" type="presParOf" srcId="{7A57FEAA-553A-4E47-A59E-1C8C77354BFE}" destId="{6CDAB494-FABF-7548-B1A9-52D165D8EB74}" srcOrd="11" destOrd="0" presId="urn:microsoft.com/office/officeart/2005/8/layout/cycle6"/>
  </dgm:cxnLst>
  <dgm:bg/>
  <dgm:whole>
    <a:ln w="5715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F0CB97-7280-B94C-B4BD-7E05AF8768BF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28B0FF02-6190-824E-8D6D-B066298EB28E}">
      <dgm:prSet phldrT="[Text]" custT="1"/>
      <dgm:spPr>
        <a:solidFill>
          <a:srgbClr val="C00000"/>
        </a:solidFill>
      </dgm:spPr>
      <dgm:t>
        <a:bodyPr/>
        <a:lstStyle/>
        <a:p>
          <a:r>
            <a:rPr lang="en-GB" sz="1800"/>
            <a:t>Identify the problem:</a:t>
          </a:r>
        </a:p>
      </dgm:t>
    </dgm:pt>
    <dgm:pt modelId="{F6ECB68E-2820-554F-8D71-FC2CD8FF7E97}" type="parTrans" cxnId="{BF54FB7D-7945-134F-A263-D3975369009E}">
      <dgm:prSet/>
      <dgm:spPr/>
      <dgm:t>
        <a:bodyPr/>
        <a:lstStyle/>
        <a:p>
          <a:endParaRPr lang="en-GB"/>
        </a:p>
      </dgm:t>
    </dgm:pt>
    <dgm:pt modelId="{D43EBCDE-AB76-6B48-BEBB-F2D8BBFF3326}" type="sibTrans" cxnId="{BF54FB7D-7945-134F-A263-D3975369009E}">
      <dgm:prSet/>
      <dgm:spPr/>
      <dgm:t>
        <a:bodyPr/>
        <a:lstStyle/>
        <a:p>
          <a:endParaRPr lang="en-GB"/>
        </a:p>
      </dgm:t>
    </dgm:pt>
    <dgm:pt modelId="{393FBB90-D3C1-E24A-A8D1-58107F3FC908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sz="1800"/>
            <a:t>Synthesise the evidence</a:t>
          </a:r>
        </a:p>
      </dgm:t>
    </dgm:pt>
    <dgm:pt modelId="{E664F488-80ED-E646-BECA-B901954A9BDF}" type="parTrans" cxnId="{82F574A2-0637-8644-BA86-9583462FEC7C}">
      <dgm:prSet/>
      <dgm:spPr/>
      <dgm:t>
        <a:bodyPr/>
        <a:lstStyle/>
        <a:p>
          <a:endParaRPr lang="en-GB"/>
        </a:p>
      </dgm:t>
    </dgm:pt>
    <dgm:pt modelId="{21796E7E-5278-2C47-A5B6-562A111DC4EA}" type="sibTrans" cxnId="{82F574A2-0637-8644-BA86-9583462FEC7C}">
      <dgm:prSet/>
      <dgm:spPr/>
      <dgm:t>
        <a:bodyPr/>
        <a:lstStyle/>
        <a:p>
          <a:endParaRPr lang="en-GB"/>
        </a:p>
      </dgm:t>
    </dgm:pt>
    <dgm:pt modelId="{636C7559-A241-E44C-9FE8-98752B261B8B}">
      <dgm:prSet phldrT="[Text]" custT="1"/>
      <dgm:spPr>
        <a:solidFill>
          <a:srgbClr val="7030A0"/>
        </a:solidFill>
      </dgm:spPr>
      <dgm:t>
        <a:bodyPr/>
        <a:lstStyle/>
        <a:p>
          <a:r>
            <a:rPr lang="en-GB" sz="1800" i="0"/>
            <a:t>Design Interventions</a:t>
          </a:r>
        </a:p>
      </dgm:t>
    </dgm:pt>
    <dgm:pt modelId="{D866C643-6462-C14B-B4B7-A9FF753930B3}" type="parTrans" cxnId="{119D657E-F4DA-8849-A529-5889A4D59676}">
      <dgm:prSet/>
      <dgm:spPr/>
      <dgm:t>
        <a:bodyPr/>
        <a:lstStyle/>
        <a:p>
          <a:endParaRPr lang="en-GB"/>
        </a:p>
      </dgm:t>
    </dgm:pt>
    <dgm:pt modelId="{C6AE9769-D607-994A-BB34-A5C7576B043F}" type="sibTrans" cxnId="{119D657E-F4DA-8849-A529-5889A4D59676}">
      <dgm:prSet/>
      <dgm:spPr/>
      <dgm:t>
        <a:bodyPr/>
        <a:lstStyle/>
        <a:p>
          <a:endParaRPr lang="en-GB"/>
        </a:p>
      </dgm:t>
    </dgm:pt>
    <dgm:pt modelId="{67186BB3-9749-E245-B2EC-4C8089121EBF}">
      <dgm:prSet custT="1"/>
      <dgm:spPr/>
      <dgm:t>
        <a:bodyPr/>
        <a:lstStyle/>
        <a:p>
          <a:r>
            <a:rPr lang="en-GB" sz="1800"/>
            <a:t>Generate change ideas</a:t>
          </a:r>
        </a:p>
      </dgm:t>
    </dgm:pt>
    <dgm:pt modelId="{3F316904-4534-E54C-A521-C00DDC9B5FFD}" type="parTrans" cxnId="{05945B0B-6F7A-734F-AD77-D7121FE009AB}">
      <dgm:prSet/>
      <dgm:spPr/>
      <dgm:t>
        <a:bodyPr/>
        <a:lstStyle/>
        <a:p>
          <a:endParaRPr lang="en-GB"/>
        </a:p>
      </dgm:t>
    </dgm:pt>
    <dgm:pt modelId="{791AED97-3677-974F-A7F6-E33FDCD906D5}" type="sibTrans" cxnId="{05945B0B-6F7A-734F-AD77-D7121FE009AB}">
      <dgm:prSet/>
      <dgm:spPr/>
      <dgm:t>
        <a:bodyPr/>
        <a:lstStyle/>
        <a:p>
          <a:endParaRPr lang="en-GB"/>
        </a:p>
      </dgm:t>
    </dgm:pt>
    <dgm:pt modelId="{0E8C75B9-4ABB-EF42-AEA8-6EB3610C526C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GB"/>
            <a:t>Transform and sustain</a:t>
          </a:r>
        </a:p>
      </dgm:t>
    </dgm:pt>
    <dgm:pt modelId="{430CDF1E-26E3-924C-98A0-80F42A22A868}" type="parTrans" cxnId="{A92BAE26-D35B-F04F-90BB-9F2CB5842CEE}">
      <dgm:prSet/>
      <dgm:spPr/>
      <dgm:t>
        <a:bodyPr/>
        <a:lstStyle/>
        <a:p>
          <a:endParaRPr lang="en-GB"/>
        </a:p>
      </dgm:t>
    </dgm:pt>
    <dgm:pt modelId="{1A0FBB5A-6837-714C-B365-DAC8016FD268}" type="sibTrans" cxnId="{A92BAE26-D35B-F04F-90BB-9F2CB5842CEE}">
      <dgm:prSet/>
      <dgm:spPr/>
      <dgm:t>
        <a:bodyPr/>
        <a:lstStyle/>
        <a:p>
          <a:endParaRPr lang="en-GB"/>
        </a:p>
      </dgm:t>
    </dgm:pt>
    <dgm:pt modelId="{263E1124-A13F-D345-8777-34A8CB88BD95}" type="pres">
      <dgm:prSet presAssocID="{24F0CB97-7280-B94C-B4BD-7E05AF8768BF}" presName="Name0" presStyleCnt="0">
        <dgm:presLayoutVars>
          <dgm:dir/>
          <dgm:resizeHandles val="exact"/>
        </dgm:presLayoutVars>
      </dgm:prSet>
      <dgm:spPr/>
    </dgm:pt>
    <dgm:pt modelId="{D993FF13-5239-974F-B5F3-8043BD3E0C5A}" type="pres">
      <dgm:prSet presAssocID="{28B0FF02-6190-824E-8D6D-B066298EB28E}" presName="parTxOnly" presStyleLbl="node1" presStyleIdx="0" presStyleCnt="5">
        <dgm:presLayoutVars>
          <dgm:bulletEnabled val="1"/>
        </dgm:presLayoutVars>
      </dgm:prSet>
      <dgm:spPr/>
    </dgm:pt>
    <dgm:pt modelId="{275700AA-632B-964C-9895-823553D5BAAE}" type="pres">
      <dgm:prSet presAssocID="{D43EBCDE-AB76-6B48-BEBB-F2D8BBFF3326}" presName="parSpace" presStyleCnt="0"/>
      <dgm:spPr/>
    </dgm:pt>
    <dgm:pt modelId="{28FAB648-3728-9643-A6CF-72CB0F40BA86}" type="pres">
      <dgm:prSet presAssocID="{393FBB90-D3C1-E24A-A8D1-58107F3FC908}" presName="parTxOnly" presStyleLbl="node1" presStyleIdx="1" presStyleCnt="5">
        <dgm:presLayoutVars>
          <dgm:bulletEnabled val="1"/>
        </dgm:presLayoutVars>
      </dgm:prSet>
      <dgm:spPr/>
    </dgm:pt>
    <dgm:pt modelId="{CA9C4041-4E12-574D-B48C-39D32C469D74}" type="pres">
      <dgm:prSet presAssocID="{21796E7E-5278-2C47-A5B6-562A111DC4EA}" presName="parSpace" presStyleCnt="0"/>
      <dgm:spPr/>
    </dgm:pt>
    <dgm:pt modelId="{C4561B64-BE8D-FB4F-9FE8-337914DD6853}" type="pres">
      <dgm:prSet presAssocID="{636C7559-A241-E44C-9FE8-98752B261B8B}" presName="parTxOnly" presStyleLbl="node1" presStyleIdx="2" presStyleCnt="5">
        <dgm:presLayoutVars>
          <dgm:bulletEnabled val="1"/>
        </dgm:presLayoutVars>
      </dgm:prSet>
      <dgm:spPr/>
    </dgm:pt>
    <dgm:pt modelId="{25EF2DD9-8047-3E4D-8859-8A84E25365FB}" type="pres">
      <dgm:prSet presAssocID="{C6AE9769-D607-994A-BB34-A5C7576B043F}" presName="parSpace" presStyleCnt="0"/>
      <dgm:spPr/>
    </dgm:pt>
    <dgm:pt modelId="{A717D417-7BCE-764E-B17A-9F9B6E28C246}" type="pres">
      <dgm:prSet presAssocID="{67186BB3-9749-E245-B2EC-4C8089121EBF}" presName="parTxOnly" presStyleLbl="node1" presStyleIdx="3" presStyleCnt="5">
        <dgm:presLayoutVars>
          <dgm:bulletEnabled val="1"/>
        </dgm:presLayoutVars>
      </dgm:prSet>
      <dgm:spPr/>
    </dgm:pt>
    <dgm:pt modelId="{D43C6048-42D5-5D4B-BA6E-4610EA3CCD30}" type="pres">
      <dgm:prSet presAssocID="{791AED97-3677-974F-A7F6-E33FDCD906D5}" presName="parSpace" presStyleCnt="0"/>
      <dgm:spPr/>
    </dgm:pt>
    <dgm:pt modelId="{398FC6FC-DAE9-A842-BF19-6476504BD41C}" type="pres">
      <dgm:prSet presAssocID="{0E8C75B9-4ABB-EF42-AEA8-6EB3610C526C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05945B0B-6F7A-734F-AD77-D7121FE009AB}" srcId="{24F0CB97-7280-B94C-B4BD-7E05AF8768BF}" destId="{67186BB3-9749-E245-B2EC-4C8089121EBF}" srcOrd="3" destOrd="0" parTransId="{3F316904-4534-E54C-A521-C00DDC9B5FFD}" sibTransId="{791AED97-3677-974F-A7F6-E33FDCD906D5}"/>
    <dgm:cxn modelId="{A92BAE26-D35B-F04F-90BB-9F2CB5842CEE}" srcId="{24F0CB97-7280-B94C-B4BD-7E05AF8768BF}" destId="{0E8C75B9-4ABB-EF42-AEA8-6EB3610C526C}" srcOrd="4" destOrd="0" parTransId="{430CDF1E-26E3-924C-98A0-80F42A22A868}" sibTransId="{1A0FBB5A-6837-714C-B365-DAC8016FD268}"/>
    <dgm:cxn modelId="{6DF9A55F-21D4-8946-95EE-054D9ADA650F}" type="presOf" srcId="{0E8C75B9-4ABB-EF42-AEA8-6EB3610C526C}" destId="{398FC6FC-DAE9-A842-BF19-6476504BD41C}" srcOrd="0" destOrd="0" presId="urn:microsoft.com/office/officeart/2005/8/layout/hChevron3"/>
    <dgm:cxn modelId="{FF17C84B-5146-AC44-95E8-218DD3E64AD3}" type="presOf" srcId="{67186BB3-9749-E245-B2EC-4C8089121EBF}" destId="{A717D417-7BCE-764E-B17A-9F9B6E28C246}" srcOrd="0" destOrd="0" presId="urn:microsoft.com/office/officeart/2005/8/layout/hChevron3"/>
    <dgm:cxn modelId="{F3648056-0C37-CA45-BAB2-715A64EA61BE}" type="presOf" srcId="{393FBB90-D3C1-E24A-A8D1-58107F3FC908}" destId="{28FAB648-3728-9643-A6CF-72CB0F40BA86}" srcOrd="0" destOrd="0" presId="urn:microsoft.com/office/officeart/2005/8/layout/hChevron3"/>
    <dgm:cxn modelId="{C6742459-88FC-8143-B9A4-B0729B47CF46}" type="presOf" srcId="{636C7559-A241-E44C-9FE8-98752B261B8B}" destId="{C4561B64-BE8D-FB4F-9FE8-337914DD6853}" srcOrd="0" destOrd="0" presId="urn:microsoft.com/office/officeart/2005/8/layout/hChevron3"/>
    <dgm:cxn modelId="{BF54FB7D-7945-134F-A263-D3975369009E}" srcId="{24F0CB97-7280-B94C-B4BD-7E05AF8768BF}" destId="{28B0FF02-6190-824E-8D6D-B066298EB28E}" srcOrd="0" destOrd="0" parTransId="{F6ECB68E-2820-554F-8D71-FC2CD8FF7E97}" sibTransId="{D43EBCDE-AB76-6B48-BEBB-F2D8BBFF3326}"/>
    <dgm:cxn modelId="{119D657E-F4DA-8849-A529-5889A4D59676}" srcId="{24F0CB97-7280-B94C-B4BD-7E05AF8768BF}" destId="{636C7559-A241-E44C-9FE8-98752B261B8B}" srcOrd="2" destOrd="0" parTransId="{D866C643-6462-C14B-B4B7-A9FF753930B3}" sibTransId="{C6AE9769-D607-994A-BB34-A5C7576B043F}"/>
    <dgm:cxn modelId="{31BE8EA1-3510-9D49-861F-8B9BD22BFA22}" type="presOf" srcId="{24F0CB97-7280-B94C-B4BD-7E05AF8768BF}" destId="{263E1124-A13F-D345-8777-34A8CB88BD95}" srcOrd="0" destOrd="0" presId="urn:microsoft.com/office/officeart/2005/8/layout/hChevron3"/>
    <dgm:cxn modelId="{82F574A2-0637-8644-BA86-9583462FEC7C}" srcId="{24F0CB97-7280-B94C-B4BD-7E05AF8768BF}" destId="{393FBB90-D3C1-E24A-A8D1-58107F3FC908}" srcOrd="1" destOrd="0" parTransId="{E664F488-80ED-E646-BECA-B901954A9BDF}" sibTransId="{21796E7E-5278-2C47-A5B6-562A111DC4EA}"/>
    <dgm:cxn modelId="{5824E3E4-A2DF-A24B-AD41-0A765A179458}" type="presOf" srcId="{28B0FF02-6190-824E-8D6D-B066298EB28E}" destId="{D993FF13-5239-974F-B5F3-8043BD3E0C5A}" srcOrd="0" destOrd="0" presId="urn:microsoft.com/office/officeart/2005/8/layout/hChevron3"/>
    <dgm:cxn modelId="{75B2C5A4-97AB-4D44-943E-8B826DE461B9}" type="presParOf" srcId="{263E1124-A13F-D345-8777-34A8CB88BD95}" destId="{D993FF13-5239-974F-B5F3-8043BD3E0C5A}" srcOrd="0" destOrd="0" presId="urn:microsoft.com/office/officeart/2005/8/layout/hChevron3"/>
    <dgm:cxn modelId="{A1A0DA9C-F752-874E-95EE-79E0560167F9}" type="presParOf" srcId="{263E1124-A13F-D345-8777-34A8CB88BD95}" destId="{275700AA-632B-964C-9895-823553D5BAAE}" srcOrd="1" destOrd="0" presId="urn:microsoft.com/office/officeart/2005/8/layout/hChevron3"/>
    <dgm:cxn modelId="{7226EF37-4418-8646-861F-1F07F9E10AB3}" type="presParOf" srcId="{263E1124-A13F-D345-8777-34A8CB88BD95}" destId="{28FAB648-3728-9643-A6CF-72CB0F40BA86}" srcOrd="2" destOrd="0" presId="urn:microsoft.com/office/officeart/2005/8/layout/hChevron3"/>
    <dgm:cxn modelId="{1D4A257A-C7EB-8C45-B7DB-71C409A4D158}" type="presParOf" srcId="{263E1124-A13F-D345-8777-34A8CB88BD95}" destId="{CA9C4041-4E12-574D-B48C-39D32C469D74}" srcOrd="3" destOrd="0" presId="urn:microsoft.com/office/officeart/2005/8/layout/hChevron3"/>
    <dgm:cxn modelId="{390A7146-7950-8846-9368-99A233F53E42}" type="presParOf" srcId="{263E1124-A13F-D345-8777-34A8CB88BD95}" destId="{C4561B64-BE8D-FB4F-9FE8-337914DD6853}" srcOrd="4" destOrd="0" presId="urn:microsoft.com/office/officeart/2005/8/layout/hChevron3"/>
    <dgm:cxn modelId="{44EA736F-F8B8-BB46-BFF6-3621660C07F4}" type="presParOf" srcId="{263E1124-A13F-D345-8777-34A8CB88BD95}" destId="{25EF2DD9-8047-3E4D-8859-8A84E25365FB}" srcOrd="5" destOrd="0" presId="urn:microsoft.com/office/officeart/2005/8/layout/hChevron3"/>
    <dgm:cxn modelId="{DFEFAE0F-C48C-F24C-94A3-649464465691}" type="presParOf" srcId="{263E1124-A13F-D345-8777-34A8CB88BD95}" destId="{A717D417-7BCE-764E-B17A-9F9B6E28C246}" srcOrd="6" destOrd="0" presId="urn:microsoft.com/office/officeart/2005/8/layout/hChevron3"/>
    <dgm:cxn modelId="{F82E261A-EFBA-E84C-A939-00F6B22890C8}" type="presParOf" srcId="{263E1124-A13F-D345-8777-34A8CB88BD95}" destId="{D43C6048-42D5-5D4B-BA6E-4610EA3CCD30}" srcOrd="7" destOrd="0" presId="urn:microsoft.com/office/officeart/2005/8/layout/hChevron3"/>
    <dgm:cxn modelId="{1AD478F9-EB4A-034D-99B1-55C6FE94E087}" type="presParOf" srcId="{263E1124-A13F-D345-8777-34A8CB88BD95}" destId="{398FC6FC-DAE9-A842-BF19-6476504BD41C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B344EF-FAE5-B040-B300-7B1461DD0C7B}">
      <dsp:nvSpPr>
        <dsp:cNvPr id="0" name=""/>
        <dsp:cNvSpPr/>
      </dsp:nvSpPr>
      <dsp:spPr>
        <a:xfrm>
          <a:off x="6232012" y="700667"/>
          <a:ext cx="1553207" cy="1009584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ECHO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SE3</a:t>
          </a:r>
        </a:p>
      </dsp:txBody>
      <dsp:txXfrm>
        <a:off x="6281296" y="749951"/>
        <a:ext cx="1454639" cy="911016"/>
      </dsp:txXfrm>
    </dsp:sp>
    <dsp:sp modelId="{9631E63C-2725-974A-9665-95B3CD9D1F2B}">
      <dsp:nvSpPr>
        <dsp:cNvPr id="0" name=""/>
        <dsp:cNvSpPr/>
      </dsp:nvSpPr>
      <dsp:spPr>
        <a:xfrm>
          <a:off x="4171306" y="1002451"/>
          <a:ext cx="3337832" cy="3337832"/>
        </a:xfrm>
        <a:custGeom>
          <a:avLst/>
          <a:gdLst/>
          <a:ahLst/>
          <a:cxnLst/>
          <a:rect l="0" t="0" r="0" b="0"/>
          <a:pathLst>
            <a:path>
              <a:moveTo>
                <a:pt x="3040730" y="718439"/>
              </a:moveTo>
              <a:arcTo wR="1668916" hR="1668916" stAng="19517004" swAng="2692068"/>
            </a:path>
          </a:pathLst>
        </a:custGeom>
        <a:noFill/>
        <a:ln w="571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07DAFE-0794-E54F-9119-3C7141A2E11A}">
      <dsp:nvSpPr>
        <dsp:cNvPr id="0" name=""/>
        <dsp:cNvSpPr/>
      </dsp:nvSpPr>
      <dsp:spPr>
        <a:xfrm>
          <a:off x="6449969" y="2978273"/>
          <a:ext cx="1553207" cy="1009584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ECHO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SE4</a:t>
          </a:r>
        </a:p>
      </dsp:txBody>
      <dsp:txXfrm>
        <a:off x="6499253" y="3027557"/>
        <a:ext cx="1454639" cy="911016"/>
      </dsp:txXfrm>
    </dsp:sp>
    <dsp:sp modelId="{2E8006E9-9585-424B-9BD6-0B495D471812}">
      <dsp:nvSpPr>
        <dsp:cNvPr id="0" name=""/>
        <dsp:cNvSpPr/>
      </dsp:nvSpPr>
      <dsp:spPr>
        <a:xfrm>
          <a:off x="3750710" y="1344901"/>
          <a:ext cx="3337832" cy="3337832"/>
        </a:xfrm>
        <a:custGeom>
          <a:avLst/>
          <a:gdLst/>
          <a:ahLst/>
          <a:cxnLst/>
          <a:rect l="0" t="0" r="0" b="0"/>
          <a:pathLst>
            <a:path>
              <a:moveTo>
                <a:pt x="3008073" y="2664878"/>
              </a:moveTo>
              <a:arcTo wR="1668916" hR="1668916" stAng="2198343" swAng="6422323"/>
            </a:path>
          </a:pathLst>
        </a:custGeom>
        <a:noFill/>
        <a:ln w="571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7529D4-B820-2C4E-90FF-BDDE25BBF41B}">
      <dsp:nvSpPr>
        <dsp:cNvPr id="0" name=""/>
        <dsp:cNvSpPr/>
      </dsp:nvSpPr>
      <dsp:spPr>
        <a:xfrm>
          <a:off x="2747961" y="2970764"/>
          <a:ext cx="1553207" cy="1009584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ECHO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SE1</a:t>
          </a:r>
        </a:p>
      </dsp:txBody>
      <dsp:txXfrm>
        <a:off x="2797245" y="3020048"/>
        <a:ext cx="1454639" cy="911016"/>
      </dsp:txXfrm>
    </dsp:sp>
    <dsp:sp modelId="{373022A8-C4CC-624C-B4F6-BF446FBCB827}">
      <dsp:nvSpPr>
        <dsp:cNvPr id="0" name=""/>
        <dsp:cNvSpPr/>
      </dsp:nvSpPr>
      <dsp:spPr>
        <a:xfrm>
          <a:off x="3218166" y="1018181"/>
          <a:ext cx="3337832" cy="3337832"/>
        </a:xfrm>
        <a:custGeom>
          <a:avLst/>
          <a:gdLst/>
          <a:ahLst/>
          <a:cxnLst/>
          <a:rect l="0" t="0" r="0" b="0"/>
          <a:pathLst>
            <a:path>
              <a:moveTo>
                <a:pt x="22319" y="1940945"/>
              </a:moveTo>
              <a:arcTo wR="1668916" hR="1668916" stAng="10237144" swAng="2436150"/>
            </a:path>
          </a:pathLst>
        </a:custGeom>
        <a:noFill/>
        <a:ln w="571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5F78F2-2581-E249-B125-784D11F5D529}">
      <dsp:nvSpPr>
        <dsp:cNvPr id="0" name=""/>
        <dsp:cNvSpPr/>
      </dsp:nvSpPr>
      <dsp:spPr>
        <a:xfrm>
          <a:off x="2872341" y="802361"/>
          <a:ext cx="1553207" cy="1009584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ECHO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SE2</a:t>
          </a:r>
        </a:p>
      </dsp:txBody>
      <dsp:txXfrm>
        <a:off x="2921625" y="851645"/>
        <a:ext cx="1454639" cy="911016"/>
      </dsp:txXfrm>
    </dsp:sp>
    <dsp:sp modelId="{6CDAB494-FABF-7548-B1A9-52D165D8EB74}">
      <dsp:nvSpPr>
        <dsp:cNvPr id="0" name=""/>
        <dsp:cNvSpPr/>
      </dsp:nvSpPr>
      <dsp:spPr>
        <a:xfrm>
          <a:off x="3704435" y="151401"/>
          <a:ext cx="3337832" cy="3337832"/>
        </a:xfrm>
        <a:custGeom>
          <a:avLst/>
          <a:gdLst/>
          <a:ahLst/>
          <a:cxnLst/>
          <a:rect l="0" t="0" r="0" b="0"/>
          <a:pathLst>
            <a:path>
              <a:moveTo>
                <a:pt x="362184" y="630777"/>
              </a:moveTo>
              <a:arcTo wR="1668916" hR="1668916" stAng="13107933" swAng="5911167"/>
            </a:path>
          </a:pathLst>
        </a:custGeom>
        <a:noFill/>
        <a:ln w="571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3FF13-5239-974F-B5F3-8043BD3E0C5A}">
      <dsp:nvSpPr>
        <dsp:cNvPr id="0" name=""/>
        <dsp:cNvSpPr/>
      </dsp:nvSpPr>
      <dsp:spPr>
        <a:xfrm>
          <a:off x="1312" y="2032661"/>
          <a:ext cx="2559407" cy="1023763"/>
        </a:xfrm>
        <a:prstGeom prst="homePlat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Identify the problem:</a:t>
          </a:r>
        </a:p>
      </dsp:txBody>
      <dsp:txXfrm>
        <a:off x="1312" y="2032661"/>
        <a:ext cx="2303466" cy="1023763"/>
      </dsp:txXfrm>
    </dsp:sp>
    <dsp:sp modelId="{28FAB648-3728-9643-A6CF-72CB0F40BA86}">
      <dsp:nvSpPr>
        <dsp:cNvPr id="0" name=""/>
        <dsp:cNvSpPr/>
      </dsp:nvSpPr>
      <dsp:spPr>
        <a:xfrm>
          <a:off x="2048838" y="2032661"/>
          <a:ext cx="2559407" cy="1023763"/>
        </a:xfrm>
        <a:prstGeom prst="chevr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Synthesise the evidence</a:t>
          </a:r>
        </a:p>
      </dsp:txBody>
      <dsp:txXfrm>
        <a:off x="2560720" y="2032661"/>
        <a:ext cx="1535644" cy="1023763"/>
      </dsp:txXfrm>
    </dsp:sp>
    <dsp:sp modelId="{C4561B64-BE8D-FB4F-9FE8-337914DD6853}">
      <dsp:nvSpPr>
        <dsp:cNvPr id="0" name=""/>
        <dsp:cNvSpPr/>
      </dsp:nvSpPr>
      <dsp:spPr>
        <a:xfrm>
          <a:off x="4096365" y="2032661"/>
          <a:ext cx="2559407" cy="1023763"/>
        </a:xfrm>
        <a:prstGeom prst="chevr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i="0" kern="1200"/>
            <a:t>Design Interventions</a:t>
          </a:r>
        </a:p>
      </dsp:txBody>
      <dsp:txXfrm>
        <a:off x="4608247" y="2032661"/>
        <a:ext cx="1535644" cy="1023763"/>
      </dsp:txXfrm>
    </dsp:sp>
    <dsp:sp modelId="{A717D417-7BCE-764E-B17A-9F9B6E28C246}">
      <dsp:nvSpPr>
        <dsp:cNvPr id="0" name=""/>
        <dsp:cNvSpPr/>
      </dsp:nvSpPr>
      <dsp:spPr>
        <a:xfrm>
          <a:off x="6143891" y="2032661"/>
          <a:ext cx="2559407" cy="102376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Generate change ideas</a:t>
          </a:r>
        </a:p>
      </dsp:txBody>
      <dsp:txXfrm>
        <a:off x="6655773" y="2032661"/>
        <a:ext cx="1535644" cy="1023763"/>
      </dsp:txXfrm>
    </dsp:sp>
    <dsp:sp modelId="{398FC6FC-DAE9-A842-BF19-6476504BD41C}">
      <dsp:nvSpPr>
        <dsp:cNvPr id="0" name=""/>
        <dsp:cNvSpPr/>
      </dsp:nvSpPr>
      <dsp:spPr>
        <a:xfrm>
          <a:off x="8191417" y="2032661"/>
          <a:ext cx="2559407" cy="1023763"/>
        </a:xfrm>
        <a:prstGeom prst="chevron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Transform and sustain</a:t>
          </a:r>
        </a:p>
      </dsp:txBody>
      <dsp:txXfrm>
        <a:off x="8703299" y="2032661"/>
        <a:ext cx="1535644" cy="1023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5D5C9-8BAD-AA4D-AE38-B8D237AC2DE3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5E7F5-D723-9F4C-B8FC-954900B90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4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vic.gov.au/health-alerts/new-measles-cases-in-victoria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health.vic.gov.au/health-alerts/health-warning-on-poppy-seeds" TargetMode="External"/><Relationship Id="rId4" Type="http://schemas.openxmlformats.org/officeDocument/2006/relationships/hyperlink" Target="https://www.health.vic.gov.au/health-advisories/health-warning-on-mosquitoes-and-ross-river-virus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hs.org.au/services-and-clinics/grampians-public-health-unit/monkeypox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5" Type="http://schemas.openxmlformats.org/officeDocument/2006/relationships/hyperlink" Target="mailto:MPXvaccines@barwonhealth.org.au" TargetMode="External"/><Relationship Id="rId4" Type="http://schemas.openxmlformats.org/officeDocument/2006/relationships/hyperlink" Target="https://bswphu.org.au/news/item/health-alert-monkeypox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estvicphn.com.au/covid-19-response/respiratory-and-assessment-clinics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tent.health.vic.gov.au/sites/default/files/2022-09/vic-hep-b-plan-2022-23-online-pdf.pdf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us02web.zoom.us/webinar/register/WN_P4U193zGThy9ldaBglJoVA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vic.gov.au/covid-19/vaccines-and-medications-in-patients-with-covid-19#pre-exposure-prophylaxis-evusheld%E2%84%A2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B2C96A-DFD8-E74D-A6DD-6BC5FB8BA0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513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 Measles cases - </a:t>
            </a:r>
            <a:r>
              <a:rPr lang="en-AU">
                <a:hlinkClick r:id="rId3"/>
              </a:rPr>
              <a:t>New measles cases in Victoria - November 2022 | health.vic.gov.au</a:t>
            </a:r>
            <a:endParaRPr lang="en-US"/>
          </a:p>
          <a:p>
            <a:r>
              <a:rPr lang="en-US"/>
              <a:t>Health warning on mosquitoes and Ross River virus - </a:t>
            </a:r>
            <a:r>
              <a:rPr lang="en-AU">
                <a:hlinkClick r:id="rId4"/>
              </a:rPr>
              <a:t>Health warning on mosquitoes and Ross River virus | health.vic.gov.au</a:t>
            </a:r>
            <a:endParaRPr lang="en-AU"/>
          </a:p>
          <a:p>
            <a:r>
              <a:rPr lang="en-AU"/>
              <a:t>Health warning on poppy seeds </a:t>
            </a:r>
            <a:r>
              <a:rPr lang="en-AU">
                <a:hlinkClick r:id="rId5"/>
              </a:rPr>
              <a:t>Health warning on poppy seeds | health.vic.gov.au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E7F5-D723-9F4C-B8FC-954900B907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29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Raleway"/>
                <a:hlinkClick r:id="rId3"/>
              </a:rPr>
              <a:t>https://www.bhs.org.au/services-and-clinics/grampians-public-health-unit/monkeypox/</a:t>
            </a:r>
            <a:endParaRPr lang="en-US"/>
          </a:p>
          <a:p>
            <a:r>
              <a:rPr lang="en-AU">
                <a:hlinkClick r:id="rId4"/>
              </a:rPr>
              <a:t>Barwon South West Public Health Unit - Monkeypox (MPX) vaccination bookings now open (bswphu.org.au)</a:t>
            </a:r>
            <a:r>
              <a:rPr lang="en-AU"/>
              <a:t> </a:t>
            </a:r>
          </a:p>
          <a:p>
            <a:r>
              <a:rPr lang="en-AU"/>
              <a:t>email </a:t>
            </a:r>
            <a:r>
              <a:rPr lang="en-US" sz="1200">
                <a:latin typeface="Raleway"/>
                <a:hlinkClick r:id="rId5"/>
              </a:rPr>
              <a:t>MPXvaccines@barwonhealth.org.au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E7F5-D723-9F4C-B8FC-954900B907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22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>
                <a:hlinkClick r:id="rId3"/>
              </a:rPr>
              <a:t>Respiratory and Assessment Clinics | Western Victoria Primary Health Network (westvicphn.com.au)</a:t>
            </a:r>
            <a:endParaRPr lang="en-US"/>
          </a:p>
          <a:p>
            <a:r>
              <a:rPr lang="en-US"/>
              <a:t>Kate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E7F5-D723-9F4C-B8FC-954900B907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25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E7F5-D723-9F4C-B8FC-954900B907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16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>
                <a:hlinkClick r:id="rId3"/>
              </a:rPr>
              <a:t>vic-hep-b-plan-2022-23-online-pdf.pdf (health.vic.gov.au)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E7F5-D723-9F4C-B8FC-954900B9074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03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Bianca presents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E7F5-D723-9F4C-B8FC-954900B907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01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https://westvic.communityhealthpathways.org/28204.htm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E7F5-D723-9F4C-B8FC-954900B9074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77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Highlighted areas are taken care of by LPHU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COVID</a:t>
            </a:r>
            <a:endParaRPr lang="en-AU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Influenza</a:t>
            </a:r>
            <a:endParaRPr lang="en-AU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RSV</a:t>
            </a:r>
            <a:endParaRPr lang="en-AU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Pertussis</a:t>
            </a:r>
            <a:endParaRPr lang="en-AU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12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Myobacterium</a:t>
            </a:r>
            <a:r>
              <a:rPr lang="en-AU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AU" sz="12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ulcerans</a:t>
            </a:r>
            <a:endParaRPr lang="en-AU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Varicella</a:t>
            </a:r>
            <a:endParaRPr lang="en-AU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Invasive </a:t>
            </a:r>
            <a:r>
              <a:rPr lang="en-AU" sz="12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pneumoccoal</a:t>
            </a:r>
            <a:r>
              <a:rPr lang="en-AU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disease</a:t>
            </a:r>
            <a:endParaRPr lang="en-AU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Hepatitis B</a:t>
            </a:r>
            <a:endParaRPr lang="en-AU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Hepatitis C</a:t>
            </a:r>
            <a:endParaRPr lang="en-AU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Shigella</a:t>
            </a:r>
            <a:endParaRPr lang="en-AU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Ross River / Barmah Forest</a:t>
            </a:r>
            <a:endParaRPr lang="en-AU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12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Chlamydia</a:t>
            </a:r>
            <a:endParaRPr lang="en-AU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12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Q Fever – TBC</a:t>
            </a:r>
            <a:endParaRPr lang="en-AU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12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STEC – TBC</a:t>
            </a:r>
            <a:endParaRPr lang="en-AU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120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Gonorrhoea – TBC</a:t>
            </a:r>
            <a:endParaRPr lang="en-AU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E7F5-D723-9F4C-B8FC-954900B9074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89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Data used to </a:t>
            </a:r>
          </a:p>
          <a:p>
            <a:r>
              <a:rPr lang="en-US"/>
              <a:t>How many people have a hep b diagnosis?</a:t>
            </a:r>
          </a:p>
          <a:p>
            <a:r>
              <a:rPr lang="en-US"/>
              <a:t>Audit, how many blood tests or ultrasounds have these specific patients had?</a:t>
            </a:r>
          </a:p>
          <a:p>
            <a:r>
              <a:rPr lang="en-US"/>
              <a:t>What other data can we use here radiology, u/s, blood test, 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E7F5-D723-9F4C-B8FC-954900B9074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68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don’t know if we can call this a treatment gap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E7F5-D723-9F4C-B8FC-954900B9074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13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5E7F5-D723-9F4C-B8FC-954900B907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5602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Amanda taks over here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E7F5-D723-9F4C-B8FC-954900B9074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76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E7F5-D723-9F4C-B8FC-954900B9074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3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Register here</a:t>
            </a:r>
            <a:endParaRPr lang="en-AU"/>
          </a:p>
          <a:p>
            <a:r>
              <a:rPr lang="en-AU" b="0" i="0" u="none" strike="noStrike">
                <a:solidFill>
                  <a:srgbClr val="4F52B2"/>
                </a:solidFill>
                <a:effectLst/>
                <a:latin typeface="-apple-system"/>
                <a:hlinkClick r:id="rId3" tooltip="https://us02web.zoom.us/webinar/register/WN_P4U193zGThy9ldaBglJoVA"/>
              </a:rPr>
              <a:t>https://us02web.zoom.us/webinar/register/WN_P4U193zGThy9ldaBglJoVA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E7F5-D723-9F4C-B8FC-954900B9074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61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Register here </a:t>
            </a:r>
            <a:r>
              <a:rPr lang="en-AU"/>
              <a:t>www.liverwell.org.au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E7F5-D723-9F4C-B8FC-954900B9074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800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Session evaluation link https://forms.office.com/r/ru6KcfndEa</a:t>
            </a:r>
          </a:p>
          <a:p>
            <a:pPr>
              <a:defRPr/>
            </a:pPr>
            <a:r>
              <a:rPr lang="en-AU" sz="1800" u="none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Case template link https://forms.office.com/r/xFPCCRSkzc</a:t>
            </a:r>
            <a:endParaRPr lang="en-US" sz="1800" u="none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5E7F5-D723-9F4C-B8FC-954900B907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728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/>
              <a:t>https://player.whooshkaa.com/shows/project-echowvphn-hub-covid-19-echo-network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/>
              <a:t>https://www.youtube.com/watch?v=nB5N57z9zG8&amp;t=1s</a:t>
            </a:r>
          </a:p>
          <a:p>
            <a:r>
              <a:rPr lang="en-AU"/>
              <a:t>Townhall 13</a:t>
            </a:r>
            <a:r>
              <a:rPr lang="en-AU" baseline="30000"/>
              <a:t>th</a:t>
            </a:r>
            <a:r>
              <a:rPr lang="en-AU"/>
              <a:t> January 2022 https://www.youtube.com/watch?v=sr3uHtknLWs</a:t>
            </a:r>
          </a:p>
          <a:p>
            <a:endParaRPr lang="en-AU"/>
          </a:p>
          <a:p>
            <a:r>
              <a:rPr lang="en-AU"/>
              <a:t>Weekly emails, </a:t>
            </a:r>
          </a:p>
          <a:p>
            <a:r>
              <a:rPr lang="en-AU"/>
              <a:t>Interactive discussions </a:t>
            </a:r>
          </a:p>
          <a:p>
            <a:r>
              <a:rPr lang="en-AU"/>
              <a:t>To watch to view – </a:t>
            </a:r>
            <a:r>
              <a:rPr lang="en-AU" err="1"/>
              <a:t>Youtube</a:t>
            </a:r>
            <a:endParaRPr lang="en-AU"/>
          </a:p>
          <a:p>
            <a:r>
              <a:rPr lang="en-AU"/>
              <a:t>To listen - </a:t>
            </a:r>
            <a:r>
              <a:rPr lang="en-AU" err="1"/>
              <a:t>Whooshkaa</a:t>
            </a:r>
            <a:endParaRPr lang="en-AU"/>
          </a:p>
          <a:p>
            <a:r>
              <a:rPr lang="en-AU"/>
              <a:t>To listen to read – newsletter, resource pack, Zac’s notes</a:t>
            </a:r>
          </a:p>
          <a:p>
            <a:r>
              <a:rPr lang="en-AU"/>
              <a:t> to participate – ECHO</a:t>
            </a:r>
          </a:p>
          <a:p>
            <a:r>
              <a:rPr lang="en-AU"/>
              <a:t>To get in touch with us, email, </a:t>
            </a:r>
            <a:r>
              <a:rPr lang="en-AU" err="1"/>
              <a:t>healthpathways</a:t>
            </a:r>
            <a:r>
              <a:rPr lang="en-AU"/>
              <a:t>, 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5E7F5-D723-9F4C-B8FC-954900B907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935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5E7F5-D723-9F4C-B8FC-954900B907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068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Both  making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D85EA-610A-544C-9372-5E7E822C5E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93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rtl="0" fontAlgn="base">
              <a:buNone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5E7F5-D723-9F4C-B8FC-954900B907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169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0201-7FCA-4A6D-B09C-F0089DA4681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290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E0201-7FCA-4A6D-B09C-F0089DA4681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58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Naomi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E7F5-D723-9F4C-B8FC-954900B907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57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>
                <a:hlinkClick r:id="rId3"/>
              </a:rPr>
              <a:t>Medications for patients with COVID-19 | health.vic.gov.au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E5E7F5-D723-9F4C-B8FC-954900B907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18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A324A-CEF7-CC43-BE1C-3A7D8CB228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2097" y="1201366"/>
            <a:ext cx="5760000" cy="126000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3D69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B8AAF8-4603-974D-B14D-41B78AEF0F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2097" y="2582135"/>
            <a:ext cx="5760000" cy="90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181669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4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9399"/>
            <a:ext cx="939150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12323"/>
            <a:ext cx="9391507" cy="45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271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FE92B2-A468-0D4C-8C8F-BF2E5019E8E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D77983-AB6F-054B-81CA-4AFD390D2F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070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92874"/>
            <a:ext cx="12188825" cy="3651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42956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accent4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03E490-1144-4D3A-9D81-A069DDE17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7" y="103696"/>
            <a:ext cx="3281543" cy="8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17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286604"/>
            <a:ext cx="10058400" cy="968440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371232"/>
            <a:ext cx="10058400" cy="4497862"/>
          </a:xfrm>
        </p:spPr>
        <p:txBody>
          <a:bodyPr/>
          <a:lstStyle>
            <a:lvl1pPr marL="183600" indent="-183600"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1pPr>
            <a:lvl2pPr marL="384048" indent="-182880">
              <a:buSzPct val="80000"/>
              <a:buFont typeface="Courier New" panose="02070309020205020404" pitchFamily="49" charset="0"/>
              <a:buChar char="o"/>
              <a:defRPr/>
            </a:lvl2pPr>
            <a:lvl3pPr marL="669798" indent="-285750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4724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576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98070" y="374933"/>
            <a:ext cx="10058400" cy="880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1945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6396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7966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1195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2343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65DC0-6DBF-2D4D-A7DC-44535D39A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10753200" cy="470317"/>
          </a:xfrm>
        </p:spPr>
        <p:txBody>
          <a:bodyPr lIns="0" tIns="36000" rIns="0" bIns="36000" anchor="t" anchorCtr="0">
            <a:spAutoFit/>
          </a:bodyPr>
          <a:lstStyle>
            <a:lvl1pPr>
              <a:defRPr sz="2800">
                <a:solidFill>
                  <a:srgbClr val="003D6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70389-CF14-D645-8E3C-C7F00F165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440000"/>
            <a:ext cx="10753200" cy="4500000"/>
          </a:xfrm>
        </p:spPr>
        <p:txBody>
          <a:bodyPr lIns="0" tIns="36000" rIns="0" bIns="36000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9CED8-527A-AB4A-B848-58DB91ED42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0780" y="6356350"/>
            <a:ext cx="1080000" cy="365125"/>
          </a:xfrm>
        </p:spPr>
        <p:txBody>
          <a:bodyPr lIns="0" tIns="36000" rIns="0" bIns="3600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DB46989-05B5-C947-89CA-2B111998DE64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F6209-7430-774C-86C5-3E8512F1E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1561" y="6356350"/>
            <a:ext cx="7200000" cy="365125"/>
          </a:xfrm>
        </p:spPr>
        <p:txBody>
          <a:bodyPr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F7E45-21DF-2F4C-83B0-868734ACE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9999" y="6356350"/>
            <a:ext cx="720000" cy="365125"/>
          </a:xfrm>
        </p:spPr>
        <p:txBody>
          <a:bodyPr vert="horz"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86C7C98C-7744-8243-B226-33677779B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8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8734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2198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9791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4800" baseline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algn="ctr"/>
            <a:r>
              <a:rPr lang="en-US" sz="5867" b="0" strike="noStrike" spc="-1">
                <a:latin typeface="Arial"/>
              </a:rPr>
              <a:t>Click to edit Master title style</a:t>
            </a:r>
            <a:endParaRPr lang="en-GB" sz="5867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sz="4267" b="0" strike="noStrike" spc="-1">
                <a:latin typeface="Arial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1963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53C38-2343-4C92-A895-3D9DEFF81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708EB622-A630-4AEB-8FC3-264903437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6" b="-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482EBE-0597-4683-B084-1DC718C8E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314" y="144716"/>
            <a:ext cx="3281543" cy="86726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C38329A-849E-44E7-94C5-CD6B69657E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94513" y="1455247"/>
            <a:ext cx="4964112" cy="86726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en-US"/>
              <a:t>Thank you!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854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– Red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509179" y="1797602"/>
            <a:ext cx="5265165" cy="443577"/>
          </a:xfrm>
        </p:spPr>
        <p:txBody>
          <a:bodyPr anchor="t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8" y="3360968"/>
            <a:ext cx="52850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10355" y="2248649"/>
            <a:ext cx="52639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B8B0DB4-D65B-45FD-B13C-F3DEEBAB9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39" y="5941123"/>
            <a:ext cx="2731361" cy="72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17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09600" y="5491164"/>
            <a:ext cx="5384800" cy="537603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" y="1360489"/>
            <a:ext cx="5384800" cy="4130395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4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59926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0667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/>
          <a:lstStyle/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34984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1" y="609057"/>
            <a:ext cx="10363924" cy="11432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60201" y="1946675"/>
            <a:ext cx="5093273" cy="19884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27231" y="1946675"/>
            <a:ext cx="5095084" cy="19884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560201" y="4073334"/>
            <a:ext cx="5093273" cy="19884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7231" y="4073334"/>
            <a:ext cx="5095084" cy="19884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24000" y="6248944"/>
            <a:ext cx="2539397" cy="456433"/>
          </a:xfrm>
          <a:prstGeom prst="rect">
            <a:avLst/>
          </a:prstGeom>
        </p:spPr>
        <p:txBody>
          <a:bodyPr lIns="80147" tIns="40074" rIns="80147" bIns="40074"/>
          <a:lstStyle>
            <a:lvl1pPr>
              <a:defRPr/>
            </a:lvl1pPr>
          </a:lstStyle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774717" y="6248944"/>
            <a:ext cx="3860680" cy="456433"/>
          </a:xfrm>
          <a:prstGeom prst="rect">
            <a:avLst/>
          </a:prstGeom>
        </p:spPr>
        <p:txBody>
          <a:bodyPr lIns="80147" tIns="40074" rIns="80147" bIns="40074"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46718" y="6248944"/>
            <a:ext cx="2541207" cy="4564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8601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EC6B1-87A0-4ED8-A3C5-8C5EFE7FF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7869F-A432-49FE-9718-5C4561630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DEA9A-1CA3-431B-9FF6-B5EBA48EC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25FB-BD8A-4EB3-A707-ACA89B7C7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D468A-BC41-4E31-9CE1-356ACCBF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5101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CC215AB-6407-F842-8B83-1591E3DD6D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00" y="1201366"/>
            <a:ext cx="5760000" cy="1260000"/>
          </a:xfrm>
        </p:spPr>
        <p:txBody>
          <a:bodyPr lIns="0" tIns="36000" rIns="0" bIns="36000" anchor="b">
            <a:normAutofit/>
          </a:bodyPr>
          <a:lstStyle>
            <a:lvl1pPr algn="l">
              <a:defRPr sz="4000" b="1">
                <a:solidFill>
                  <a:srgbClr val="003D69"/>
                </a:solidFill>
                <a:latin typeface="Raleway" panose="020B0503030101060003" pitchFamily="34" charset="77"/>
              </a:defRPr>
            </a:lvl1pPr>
          </a:lstStyle>
          <a:p>
            <a:r>
              <a:rPr lang="en-GB"/>
              <a:t>Click to edit heading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F313DC8-9090-AA4D-9F2E-99EA4964C5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0" y="2582135"/>
            <a:ext cx="5760000" cy="900000"/>
          </a:xfrm>
        </p:spPr>
        <p:txBody>
          <a:bodyPr lIns="0" tIns="36000" rIns="0" bIns="36000"/>
          <a:lstStyle>
            <a:lvl1pPr marL="0" indent="0" algn="l">
              <a:buNone/>
              <a:defRPr sz="2400">
                <a:solidFill>
                  <a:srgbClr val="73BCC2"/>
                </a:solidFill>
                <a:latin typeface="Raleway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subtitle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F0924CC-BEF6-CC4E-8612-7D572593AF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0780" y="6356350"/>
            <a:ext cx="1080000" cy="365125"/>
          </a:xfrm>
        </p:spPr>
        <p:txBody>
          <a:bodyPr lIns="0" tIns="36000" rIns="0" bIns="3600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DB46989-05B5-C947-89CA-2B111998DE64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368E215-8D6B-0C4A-B1AF-664BD2B6D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1561" y="6356350"/>
            <a:ext cx="7200000" cy="365125"/>
          </a:xfrm>
        </p:spPr>
        <p:txBody>
          <a:bodyPr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60C3042-0FED-144C-BA6A-EDF8B2885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9999" y="6356350"/>
            <a:ext cx="720000" cy="365125"/>
          </a:xfrm>
        </p:spPr>
        <p:txBody>
          <a:bodyPr vert="horz"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86C7C98C-7744-8243-B226-33677779B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376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21AB4-D03F-47C4-8E1B-C710893D2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13EDA-872E-4F5A-B4E6-BBD64D5FA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9F381-0553-494A-8F67-7E0067CA2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3D5F6-60DD-41B8-B2C5-566EE2F9C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069D7-B4C8-48E0-95D4-E36AC5C19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9381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28BB7-B8F6-4873-BFFD-823AB286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D7BE0-58DD-4B8B-AEAD-3F4931EB4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F5D41-6120-4F25-9641-D7C425805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A4306-3CD7-44EC-99EE-17149831B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8F50E-6ED8-463D-8B71-2EAD2484B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1174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BE790-4FBC-457C-ADBC-0598190E0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848CB-6D39-423F-B22B-3D013C8AF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413FCF-D406-4F3B-BFAC-04CB6E512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37EB8-B542-4856-A163-9091C53BD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FAC77-FA27-4059-9778-CEC05ED7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D4338-6813-4618-B2C4-62D768EB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7630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6A23E-C085-4F95-AEF2-F1B0BB88C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74D6F-B512-4527-A553-1A95369EF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A61B8-06A1-4A7B-8C15-B0C8C86B5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54E5B-7E8A-4987-86A0-94606CB1CD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FF5827-37A8-4B07-8CEF-BB46D2091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9F1E45-0EC3-4977-B68D-E1AB25F74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81170F-EE28-4072-96F1-A61A80CA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BE477-5244-48DC-8A8A-94DF1E48F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0849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1383E-02CF-48EB-A1F4-B38A7EF97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2C553-2E95-47DC-90BC-5AE619561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DCC887-C136-4018-AD88-FC2C69933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AB7BEE-BF38-4823-B2C3-70F49B44A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9139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0D8163-77A7-42FE-B635-FAF26B281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3DB179-6BC4-4A2E-B3E8-EAB0D9A06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02DB4-DF4A-48E3-A3F4-273B1D40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81069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9DD46-A9A2-480B-996C-5B1869258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8EE11-AE30-4A50-923C-A128623D7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E8ED6-EBEB-420A-8B14-375349DD9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C96F0E-B5E6-4A9F-A2F2-367F8AA83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9BF19-B374-44A9-9F9F-FF2E986C0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88042E-CE68-4F89-B14F-93C6DAADD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8964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1E75B-4889-492D-B2A6-B111485BB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74ADD5-AC2A-4EE5-B276-DD2A8CD29A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DAEB3-A742-422F-869E-7675BC64C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1A966-968E-4DBA-BA96-12358DB49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20231-3AF2-4AF1-86F5-4FF8445E1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F27B4-9DFC-4B57-AFF0-26FD81C1E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8891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D64BE-78DE-4C02-AD3D-D8953069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32A11-DEC9-4FDA-A1BA-DD2F19BA1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CDAF5-A31F-4AB9-8AC3-9E3DA147D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E8BF1-75F1-4CE1-8571-17CDB8785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E687A-B336-49C7-99A2-A4922B6E9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7415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33E2A9-CBDB-4673-948F-DD742DD0DA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253E51-62A4-433B-9711-36DEC5205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9554F-8FB5-4804-ABCA-F6270D1D3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6B6C1-7026-4BA6-A0D7-7DA1ECD21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9ACCB-9F24-403D-BCE6-6E81E64FB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2062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8869820-63AB-5F42-A854-9E9C4FFAF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10672200" cy="515901"/>
          </a:xfrm>
        </p:spPr>
        <p:txBody>
          <a:bodyPr wrap="square" lIns="0" tIns="36000" rIns="0" bIns="36000" anchor="t" anchorCtr="0">
            <a:spAutoFit/>
          </a:bodyPr>
          <a:lstStyle>
            <a:lvl1pPr>
              <a:defRPr sz="3200">
                <a:solidFill>
                  <a:srgbClr val="003D69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1AE8B5F-F73E-7F4C-8470-56FE5D2AB26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0000" y="1440000"/>
            <a:ext cx="5220000" cy="4500000"/>
          </a:xfrm>
        </p:spPr>
        <p:txBody>
          <a:bodyPr lIns="0" tIns="36000" rIns="0" bIns="36000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0B1C014-A023-5448-9B6A-D61FCDE81BB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2200" y="1440000"/>
            <a:ext cx="5220000" cy="4500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2D854F2-5408-AF40-8C85-351C6704D5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0780" y="6356350"/>
            <a:ext cx="1080000" cy="365125"/>
          </a:xfrm>
        </p:spPr>
        <p:txBody>
          <a:bodyPr lIns="0" tIns="36000" rIns="0" bIns="3600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DB46989-05B5-C947-89CA-2B111998DE64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1A4098-85B1-F24C-A89F-02C098858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1561" y="6356350"/>
            <a:ext cx="7200000" cy="365125"/>
          </a:xfrm>
        </p:spPr>
        <p:txBody>
          <a:bodyPr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BF6C189-7EDF-DF45-953F-2BAD07979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9999" y="6356350"/>
            <a:ext cx="720000" cy="365125"/>
          </a:xfrm>
        </p:spPr>
        <p:txBody>
          <a:bodyPr vert="horz"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86C7C98C-7744-8243-B226-33677779B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886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999" y="865492"/>
            <a:ext cx="9071700" cy="1890409"/>
          </a:xfrm>
        </p:spPr>
        <p:txBody>
          <a:bodyPr anchor="b">
            <a:noAutofit/>
          </a:bodyPr>
          <a:lstStyle>
            <a:lvl1pPr>
              <a:defRPr sz="4267" baseline="0">
                <a:solidFill>
                  <a:srgbClr val="C6366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2857501"/>
            <a:ext cx="6442800" cy="1295401"/>
          </a:xfrm>
        </p:spPr>
        <p:txBody>
          <a:bodyPr>
            <a:noAutofit/>
          </a:bodyPr>
          <a:lstStyle>
            <a:lvl1pPr marL="0" indent="0" algn="l">
              <a:buNone/>
              <a:defRPr sz="2933" b="0" baseline="0">
                <a:solidFill>
                  <a:srgbClr val="53565A"/>
                </a:solidFill>
                <a:latin typeface="Arial"/>
                <a:cs typeface="Arial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3925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deep ban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19251"/>
            <a:ext cx="10991851" cy="4854797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C63663"/>
                </a:solidFill>
              </a:defRPr>
            </a:lvl1pPr>
            <a:lvl2pPr marL="0" indent="0">
              <a:lnSpc>
                <a:spcPct val="110000"/>
              </a:lnSpc>
              <a:defRPr/>
            </a:lvl2pPr>
            <a:lvl3pPr marL="335992" indent="-335992">
              <a:lnSpc>
                <a:spcPct val="110000"/>
              </a:lnSpc>
              <a:defRPr/>
            </a:lvl3pPr>
            <a:lvl4pPr marL="671983" indent="-335992"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970438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shallow ban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269875"/>
            <a:ext cx="9599084" cy="424132"/>
          </a:xfrm>
        </p:spPr>
        <p:txBody>
          <a:bodyPr/>
          <a:lstStyle>
            <a:lvl1pPr>
              <a:lnSpc>
                <a:spcPct val="100000"/>
              </a:lnSpc>
              <a:defRPr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959797"/>
            <a:ext cx="10991851" cy="5436431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C63663"/>
                </a:solidFill>
              </a:defRPr>
            </a:lvl1pPr>
            <a:lvl2pPr marL="0" indent="0">
              <a:lnSpc>
                <a:spcPct val="110000"/>
              </a:lnSpc>
              <a:defRPr/>
            </a:lvl2pPr>
            <a:lvl3pPr marL="335992" indent="-335992">
              <a:lnSpc>
                <a:spcPct val="110000"/>
              </a:lnSpc>
              <a:defRPr/>
            </a:lvl3pPr>
            <a:lvl4pPr marL="671983" indent="-335992"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76689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248094"/>
            <a:ext cx="8684096" cy="1577163"/>
          </a:xfrm>
        </p:spPr>
        <p:txBody>
          <a:bodyPr anchor="b">
            <a:no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2291907"/>
            <a:ext cx="9561920" cy="3153320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1947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19251"/>
            <a:ext cx="10991851" cy="4854797"/>
          </a:xfrm>
        </p:spPr>
        <p:txBody>
          <a:bodyPr/>
          <a:lstStyle>
            <a:lvl1pPr marL="0" indent="0">
              <a:lnSpc>
                <a:spcPct val="110000"/>
              </a:lnSpc>
              <a:defRPr baseline="0"/>
            </a:lvl1pPr>
            <a:lvl2pPr marL="0" indent="0">
              <a:lnSpc>
                <a:spcPct val="110000"/>
              </a:lnSpc>
              <a:defRPr/>
            </a:lvl2pPr>
            <a:lvl3pPr marL="252000" indent="-252000">
              <a:lnSpc>
                <a:spcPct val="110000"/>
              </a:lnSpc>
              <a:defRPr/>
            </a:lvl3pPr>
            <a:lvl4pPr marL="504000" indent="-252000"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DD5B8-FB87-40AC-95D6-99C74941B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6FB16-484C-43FA-AADF-1F4D9C29CF48}" type="datetime4">
              <a:rPr lang="en-AU"/>
              <a:pPr>
                <a:defRPr/>
              </a:pPr>
              <a:t>12 April 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0C621-2103-46F8-B3EC-C0DB4A28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0CBC7-F9F3-41A2-A596-0C61C4D79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A33C2-D1E0-4266-B7D8-B6D46221DE1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54863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A5BE-E2F1-4AF3-983B-D2289BB6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2CD29-9BB0-4400-8531-BE773CF3D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DFEE-E73A-4903-9E24-0239D01B0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195BC0-4C01-4B78-BBE3-F5BAFE187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3C2E9-90F9-4D7D-A2CD-17770A2C7A38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2AD93B-0E05-4BC7-A9D0-FC12594F7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6B627-72A3-4103-841B-4F59E4DDD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40A72-132C-4857-AA60-7A46A20129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65206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248094"/>
            <a:ext cx="8684096" cy="1577163"/>
          </a:xfrm>
        </p:spPr>
        <p:txBody>
          <a:bodyPr anchor="b">
            <a:noAutofit/>
          </a:bodyPr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0" y="2291907"/>
            <a:ext cx="9561920" cy="3153320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87726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19251"/>
            <a:ext cx="10991851" cy="4854797"/>
          </a:xfrm>
        </p:spPr>
        <p:txBody>
          <a:bodyPr/>
          <a:lstStyle>
            <a:lvl1pPr marL="0" indent="0">
              <a:lnSpc>
                <a:spcPct val="110000"/>
              </a:lnSpc>
              <a:defRPr baseline="0"/>
            </a:lvl1pPr>
            <a:lvl2pPr marL="0" indent="0">
              <a:lnSpc>
                <a:spcPct val="110000"/>
              </a:lnSpc>
              <a:defRPr/>
            </a:lvl2pPr>
            <a:lvl3pPr marL="252000" indent="-252000">
              <a:lnSpc>
                <a:spcPct val="110000"/>
              </a:lnSpc>
              <a:defRPr/>
            </a:lvl3pPr>
            <a:lvl4pPr marL="504000" indent="-252000"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90E6A-FB2F-4872-AD5D-4A88500867A5}" type="datetime4">
              <a:rPr lang="en-AU"/>
              <a:pPr>
                <a:defRPr/>
              </a:pPr>
              <a:t>12 April 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0"/>
          </a:xfrm>
        </p:spPr>
        <p:txBody>
          <a:bodyPr/>
          <a:lstStyle>
            <a:lvl1pPr>
              <a:defRPr/>
            </a:lvl1pPr>
          </a:lstStyle>
          <a:p>
            <a:fld id="{86DC9C71-088A-4033-9AA2-0CEA8831E65B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77742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lai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00" y="609391"/>
            <a:ext cx="7528477" cy="994820"/>
          </a:xfrm>
        </p:spPr>
        <p:txBody>
          <a:bodyPr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914400" y="1604211"/>
            <a:ext cx="752847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accent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636417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lai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00" y="609391"/>
            <a:ext cx="7528477" cy="994820"/>
          </a:xfrm>
        </p:spPr>
        <p:txBody>
          <a:bodyPr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914400" y="1604211"/>
            <a:ext cx="752847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047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B4B726-DD9E-AB4C-9957-5A48B59675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0000" y="1980000"/>
            <a:ext cx="5220000" cy="3780000"/>
          </a:xfrm>
        </p:spPr>
        <p:txBody>
          <a:bodyPr lIns="0" tIns="36000" rIns="0" bIns="36000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29D133D-B11C-1041-A396-3D4D5BCDE8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2200" y="1980000"/>
            <a:ext cx="5220000" cy="3780000"/>
          </a:xfrm>
        </p:spPr>
        <p:txBody>
          <a:bodyPr lIns="0" tIns="36000" rIns="0" bIns="36000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DA998-D52C-4C48-86BC-1CC5F1208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440000"/>
            <a:ext cx="5220000" cy="405102"/>
          </a:xfrm>
        </p:spPr>
        <p:txBody>
          <a:bodyPr lIns="0" tIns="36000" rIns="0" bIns="36000" anchor="t" anchorCtr="0">
            <a:spAutoFit/>
          </a:bodyPr>
          <a:lstStyle>
            <a:lvl1pPr marL="0" indent="0">
              <a:buNone/>
              <a:defRPr sz="2400" b="1">
                <a:solidFill>
                  <a:srgbClr val="73BCC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887FDF-3672-1C41-9E49-6122E9FEDD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40000"/>
            <a:ext cx="5220000" cy="405102"/>
          </a:xfrm>
        </p:spPr>
        <p:txBody>
          <a:bodyPr lIns="0" tIns="36000" rIns="0" bIns="36000" anchor="t" anchorCtr="0">
            <a:spAutoFit/>
          </a:bodyPr>
          <a:lstStyle>
            <a:lvl1pPr marL="0" indent="0">
              <a:buNone/>
              <a:defRPr sz="2400" b="1">
                <a:solidFill>
                  <a:srgbClr val="73BCC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6EFEC05-C46F-4048-8040-8968824F3F93}"/>
              </a:ext>
            </a:extLst>
          </p:cNvPr>
          <p:cNvSpPr txBox="1">
            <a:spLocks/>
          </p:cNvSpPr>
          <p:nvPr/>
        </p:nvSpPr>
        <p:spPr>
          <a:xfrm>
            <a:off x="720000" y="540000"/>
            <a:ext cx="10672200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3D69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en-GB" sz="3200"/>
              <a:t>Click to edit Master title style</a:t>
            </a:r>
            <a:endParaRPr lang="en-US" sz="320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B14D3B3-0301-AF4A-A397-1FAB0879AD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0780" y="6356350"/>
            <a:ext cx="1080000" cy="365125"/>
          </a:xfrm>
        </p:spPr>
        <p:txBody>
          <a:bodyPr lIns="0" tIns="36000" rIns="0" bIns="3600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DB46989-05B5-C947-89CA-2B111998DE64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99D4D89-A337-8E41-BE6B-E80E7C1C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1561" y="6356350"/>
            <a:ext cx="7200000" cy="365125"/>
          </a:xfrm>
        </p:spPr>
        <p:txBody>
          <a:bodyPr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7EE5698-6A3F-994B-8344-73C722BE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9999" y="6356350"/>
            <a:ext cx="720000" cy="365125"/>
          </a:xfrm>
        </p:spPr>
        <p:txBody>
          <a:bodyPr vert="horz"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86C7C98C-7744-8243-B226-33677779B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142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lai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00" y="609391"/>
            <a:ext cx="7528477" cy="994820"/>
          </a:xfrm>
        </p:spPr>
        <p:txBody>
          <a:bodyPr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914400" y="1604211"/>
            <a:ext cx="752847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79917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lain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00" y="609391"/>
            <a:ext cx="7528477" cy="994820"/>
          </a:xfrm>
        </p:spPr>
        <p:txBody>
          <a:bodyPr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914400" y="1604211"/>
            <a:ext cx="752847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304456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lain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00" y="609391"/>
            <a:ext cx="7528477" cy="994820"/>
          </a:xfrm>
        </p:spPr>
        <p:txBody>
          <a:bodyPr anchor="t" anchorCtr="0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914400" y="1604211"/>
            <a:ext cx="752847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8549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lain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00" y="609391"/>
            <a:ext cx="7528477" cy="994820"/>
          </a:xfrm>
        </p:spPr>
        <p:txBody>
          <a:bodyPr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914400" y="1604211"/>
            <a:ext cx="752847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52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lain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14400" y="609391"/>
            <a:ext cx="7528477" cy="994820"/>
          </a:xfrm>
        </p:spPr>
        <p:txBody>
          <a:bodyPr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914400" y="1604211"/>
            <a:ext cx="752847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accent4">
                    <a:lumMod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572483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77" y="-898357"/>
            <a:ext cx="11630159" cy="7756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1335742"/>
            <a:ext cx="5825067" cy="173262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14400" y="3221408"/>
            <a:ext cx="582506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accent4">
                    <a:lumMod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26490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33" y="-522514"/>
            <a:ext cx="9837907" cy="73805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1335742"/>
            <a:ext cx="5825067" cy="173262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14400" y="3221408"/>
            <a:ext cx="582506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50860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3501" y="-696687"/>
            <a:ext cx="6416840" cy="9644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1335742"/>
            <a:ext cx="5825067" cy="173262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14400" y="3221408"/>
            <a:ext cx="582506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72785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95" y="-82501"/>
            <a:ext cx="10083608" cy="6992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1335742"/>
            <a:ext cx="5825067" cy="173262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14400" y="3221408"/>
            <a:ext cx="582506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accent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317092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82501"/>
            <a:ext cx="8555296" cy="6992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1335742"/>
            <a:ext cx="5825067" cy="173262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14400" y="3221408"/>
            <a:ext cx="582506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accent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80970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B10965A-F517-5843-8904-7B372A02FB75}"/>
              </a:ext>
            </a:extLst>
          </p:cNvPr>
          <p:cNvSpPr txBox="1">
            <a:spLocks/>
          </p:cNvSpPr>
          <p:nvPr/>
        </p:nvSpPr>
        <p:spPr>
          <a:xfrm>
            <a:off x="720000" y="540000"/>
            <a:ext cx="10672200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3D69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en-GB" sz="3200"/>
              <a:t>Click to edit Master title style</a:t>
            </a:r>
            <a:endParaRPr lang="en-US" sz="320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49CF370-D345-8C44-AD09-CBA3E5BEDB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0780" y="6356350"/>
            <a:ext cx="1080000" cy="365125"/>
          </a:xfrm>
        </p:spPr>
        <p:txBody>
          <a:bodyPr lIns="0" tIns="36000" rIns="0" bIns="3600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DB46989-05B5-C947-89CA-2B111998DE64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32A794A-BD9B-A84E-8C59-0D35DE267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1561" y="6356350"/>
            <a:ext cx="7200000" cy="365125"/>
          </a:xfrm>
        </p:spPr>
        <p:txBody>
          <a:bodyPr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EE8A8A6-98C3-9F49-9EEB-683AC2B85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9999" y="6356350"/>
            <a:ext cx="720000" cy="365125"/>
          </a:xfrm>
        </p:spPr>
        <p:txBody>
          <a:bodyPr vert="horz"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86C7C98C-7744-8243-B226-33677779B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010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77" y="-898357"/>
            <a:ext cx="11630159" cy="7756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1335742"/>
            <a:ext cx="5825067" cy="173262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14400" y="3221408"/>
            <a:ext cx="582506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rgbClr val="E26974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5351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933" y="-522514"/>
            <a:ext cx="9837907" cy="73805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1335742"/>
            <a:ext cx="5825067" cy="173262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14400" y="3221408"/>
            <a:ext cx="582506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accent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202728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3501" y="-696687"/>
            <a:ext cx="6416840" cy="9644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1335742"/>
            <a:ext cx="5825067" cy="173262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14400" y="3221408"/>
            <a:ext cx="582506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758575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595" y="-82501"/>
            <a:ext cx="10083608" cy="6992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1335742"/>
            <a:ext cx="5825067" cy="1732629"/>
          </a:xfrm>
        </p:spPr>
        <p:txBody>
          <a:bodyPr anchor="b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14400" y="3221408"/>
            <a:ext cx="582506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48008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10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82501"/>
            <a:ext cx="8555296" cy="69926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914400" y="1335742"/>
            <a:ext cx="5825067" cy="173262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14400" y="3221408"/>
            <a:ext cx="582506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accent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417908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21" y="-1929569"/>
            <a:ext cx="12370757" cy="82502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914400" y="3689475"/>
            <a:ext cx="7528477" cy="173262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914400" y="5575142"/>
            <a:ext cx="752847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accent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34894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914400" y="1272802"/>
            <a:ext cx="7528477" cy="173262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914400" y="3158468"/>
            <a:ext cx="752847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967708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39399"/>
            <a:ext cx="9226503" cy="11430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812323"/>
            <a:ext cx="9226503" cy="45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67824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914400" y="1272802"/>
            <a:ext cx="7528477" cy="1732629"/>
          </a:xfrm>
        </p:spPr>
        <p:txBody>
          <a:bodyPr anchor="b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914400" y="3158468"/>
            <a:ext cx="752847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9639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9399"/>
            <a:ext cx="9299837" cy="1143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12323"/>
            <a:ext cx="9299837" cy="45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9098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F425FA-612B-FF42-AD48-44DFD0354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0780" y="6356350"/>
            <a:ext cx="1080000" cy="365125"/>
          </a:xfrm>
        </p:spPr>
        <p:txBody>
          <a:bodyPr lIns="0" tIns="36000" rIns="0" bIns="3600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DB46989-05B5-C947-89CA-2B111998DE64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C27961-4930-9C41-9BEF-6AE8B5E0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1561" y="6356350"/>
            <a:ext cx="7200000" cy="365125"/>
          </a:xfrm>
        </p:spPr>
        <p:txBody>
          <a:bodyPr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3B1943-4B77-944C-B1D1-7559D172D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9999" y="6356350"/>
            <a:ext cx="720000" cy="365125"/>
          </a:xfrm>
        </p:spPr>
        <p:txBody>
          <a:bodyPr vert="horz"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86C7C98C-7744-8243-B226-33677779B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653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914400" y="1272802"/>
            <a:ext cx="7528477" cy="173262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914400" y="3158468"/>
            <a:ext cx="752847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02150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39399"/>
            <a:ext cx="9290671" cy="1143000"/>
          </a:xfrm>
        </p:spPr>
        <p:txBody>
          <a:bodyPr/>
          <a:lstStyle>
            <a:lvl1pPr>
              <a:defRPr>
                <a:solidFill>
                  <a:srgbClr val="EF4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812323"/>
            <a:ext cx="9290671" cy="45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47939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914400" y="1272802"/>
            <a:ext cx="7528477" cy="173262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914400" y="3158468"/>
            <a:ext cx="752847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88586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9399"/>
            <a:ext cx="939150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12323"/>
            <a:ext cx="9391507" cy="45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98357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914400" y="1272802"/>
            <a:ext cx="7528477" cy="173262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914400" y="3158468"/>
            <a:ext cx="752847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27727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5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39399"/>
            <a:ext cx="9364007" cy="1143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812323"/>
            <a:ext cx="9364007" cy="45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80572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6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914400" y="1272802"/>
            <a:ext cx="7528477" cy="1732629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914400" y="3158468"/>
            <a:ext cx="7528477" cy="540957"/>
          </a:xfrm>
        </p:spPr>
        <p:txBody>
          <a:bodyPr anchor="b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1345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6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9399"/>
            <a:ext cx="9281504" cy="1143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12323"/>
            <a:ext cx="9281504" cy="45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55260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9399"/>
            <a:ext cx="94556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2577"/>
            <a:ext cx="5384800" cy="451140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2577"/>
            <a:ext cx="5384800" cy="451140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46209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30883"/>
            <a:ext cx="7315200" cy="4196692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725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A83B2-F3D3-8D47-88F0-723376CEA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0000" y="1980000"/>
            <a:ext cx="5220000" cy="378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8138A43-6C85-0C43-8565-87E73C9D24F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2200" y="1980000"/>
            <a:ext cx="5220000" cy="37800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E078331-8508-6247-B1A1-50EB5D73629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20000" y="1440000"/>
            <a:ext cx="10672200" cy="424732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2400" b="1">
                <a:solidFill>
                  <a:srgbClr val="73BCC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3BA18FD-4C80-514A-A8A4-8E4FDAFA2D72}"/>
              </a:ext>
            </a:extLst>
          </p:cNvPr>
          <p:cNvSpPr txBox="1">
            <a:spLocks/>
          </p:cNvSpPr>
          <p:nvPr/>
        </p:nvSpPr>
        <p:spPr>
          <a:xfrm>
            <a:off x="720000" y="540000"/>
            <a:ext cx="10672200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3D69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en-GB" sz="3200"/>
              <a:t>Click to edit Master title style</a:t>
            </a:r>
            <a:endParaRPr lang="en-US" sz="320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7B68A88-C3F0-AF47-A25A-668DF3CA5D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0780" y="6356350"/>
            <a:ext cx="1080000" cy="365125"/>
          </a:xfrm>
        </p:spPr>
        <p:txBody>
          <a:bodyPr lIns="0" tIns="36000" rIns="0" bIns="3600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DB46989-05B5-C947-89CA-2B111998DE64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C89BFC2-C73D-7348-92A1-D524AE486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1561" y="6356350"/>
            <a:ext cx="7200000" cy="365125"/>
          </a:xfrm>
        </p:spPr>
        <p:txBody>
          <a:bodyPr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861FF75-40C0-6549-B02D-9BF535E2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9999" y="6356350"/>
            <a:ext cx="720000" cy="365125"/>
          </a:xfrm>
        </p:spPr>
        <p:txBody>
          <a:bodyPr vert="horz"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86C7C98C-7744-8243-B226-33677779B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378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125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CCC36B-CE1F-4246-80F3-EE9B7C04EC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40000"/>
            <a:ext cx="6172200" cy="450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1DC4C-2D05-CF49-B7A7-F8CDAC52E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999" y="1440000"/>
            <a:ext cx="3960000" cy="450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86B1E18-4E99-734A-B5EF-4CDBA5B912BC}"/>
              </a:ext>
            </a:extLst>
          </p:cNvPr>
          <p:cNvSpPr txBox="1">
            <a:spLocks/>
          </p:cNvSpPr>
          <p:nvPr/>
        </p:nvSpPr>
        <p:spPr>
          <a:xfrm>
            <a:off x="720000" y="540000"/>
            <a:ext cx="10672200" cy="515901"/>
          </a:xfrm>
          <a:prstGeom prst="rect">
            <a:avLst/>
          </a:prstGeom>
        </p:spPr>
        <p:txBody>
          <a:bodyPr vert="horz" wrap="square" lIns="0" tIns="36000" rIns="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3D69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r>
              <a:rPr lang="en-GB" sz="3200"/>
              <a:t>Click to edit Master title style</a:t>
            </a:r>
            <a:endParaRPr lang="en-US" sz="320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6773006-D19B-404F-8403-366A63F38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0780" y="6356350"/>
            <a:ext cx="1080000" cy="365125"/>
          </a:xfrm>
        </p:spPr>
        <p:txBody>
          <a:bodyPr lIns="0" tIns="36000" rIns="0" bIns="3600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DB46989-05B5-C947-89CA-2B111998DE64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B4ECFE3-757F-AD4B-8451-CEE868292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1561" y="6356350"/>
            <a:ext cx="7200000" cy="365125"/>
          </a:xfrm>
        </p:spPr>
        <p:txBody>
          <a:bodyPr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3ED1ED7-3289-6C43-AD2C-584AAC7AE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9999" y="6356350"/>
            <a:ext cx="720000" cy="365125"/>
          </a:xfrm>
        </p:spPr>
        <p:txBody>
          <a:bodyPr vert="horz" lIns="0" tIns="36000" rIns="0" bIns="3600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86C7C98C-7744-8243-B226-33677779B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0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9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34" Type="http://schemas.openxmlformats.org/officeDocument/2006/relationships/theme" Target="../theme/theme7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AB6B4B-2885-0147-906B-2EBAE641B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A0B1D-B75E-A945-A98B-AABDDAD2D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3EE0-AC8C-D94F-ABF2-289589ABD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fld id="{6DB46989-05B5-C947-89CA-2B111998DE6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0072F-1254-4049-B735-239553C483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21D6-C70A-274D-B7AB-540ECCE026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aleway" panose="020B0503030101060003" pitchFamily="34" charset="77"/>
              </a:defRPr>
            </a:lvl1pPr>
          </a:lstStyle>
          <a:p>
            <a:fld id="{86C7C98C-7744-8243-B226-33677779B44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8BAA5-6B63-B424-D50B-1BAC2B031957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2150" y="63500"/>
            <a:ext cx="693738" cy="2438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7683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45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Raleway" panose="020B05030301010600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96050"/>
            <a:ext cx="12192000" cy="363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454505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5775" y="286604"/>
            <a:ext cx="10058400" cy="9135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5775" y="1371232"/>
            <a:ext cx="10058400" cy="44978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F7C2F47-7545-4F41-A9D4-06A8F7550572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9053057-3042-459A-8E5F-9C470B734DCB}" type="slidenum">
              <a:rPr lang="en-AU" smtClean="0"/>
              <a:t>‹#›</a:t>
            </a:fld>
            <a:endParaRPr lang="en-AU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85775" y="1200150"/>
            <a:ext cx="112395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C71F7EB-C768-4978-A7DF-0BC3B5E5A9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592" y="24976"/>
            <a:ext cx="1637281" cy="4327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778CBE-87BC-F8D1-572D-1E581F818234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2150" y="63500"/>
            <a:ext cx="693738" cy="2438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95698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-5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3600" indent="-183600" algn="l" defTabSz="914400" rtl="0" eaLnBrk="1" latinLnBrk="0" hangingPunct="1">
        <a:lnSpc>
          <a:spcPct val="95000"/>
        </a:lnSpc>
        <a:spcBef>
          <a:spcPts val="600"/>
        </a:spcBef>
        <a:spcAft>
          <a:spcPts val="200"/>
        </a:spcAft>
        <a:buClr>
          <a:schemeClr val="accent2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5000"/>
        </a:lnSpc>
        <a:spcBef>
          <a:spcPts val="200"/>
        </a:spcBef>
        <a:spcAft>
          <a:spcPts val="400"/>
        </a:spcAft>
        <a:buClr>
          <a:schemeClr val="accent2"/>
        </a:buClr>
        <a:buSzPct val="75000"/>
        <a:buFont typeface="Courier New" panose="02070309020205020404" pitchFamily="49" charset="0"/>
        <a:buChar char="o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5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5000"/>
        </a:lnSpc>
        <a:spcBef>
          <a:spcPts val="200"/>
        </a:spcBef>
        <a:spcAft>
          <a:spcPts val="400"/>
        </a:spcAft>
        <a:buClr>
          <a:schemeClr val="accent2"/>
        </a:buClr>
        <a:buFont typeface="Calibri" panose="020F0502020204030204" pitchFamily="34" charset="0"/>
        <a:buChar char="-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CEB93D-803D-442B-8936-4B38731ED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1608B-C218-4C95-B3C6-709947E13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800" y="18161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67EF6-D16E-4AF6-84BE-1048DC825B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018ED-9F89-43D5-ABE9-44C190126B41}" type="datetimeFigureOut">
              <a:rPr lang="en-AU" smtClean="0"/>
              <a:t>12/04/2024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3CA5-89A0-4DD4-9719-CCC54B952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E27DA-500B-4247-B5EB-AA4E39B96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CF16C-70D5-49FE-A64F-1555CE8F0AF6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0908155-FB36-486D-9B92-DE50DCDF6B6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592" y="24976"/>
            <a:ext cx="1637281" cy="4327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4672DA-30F5-1573-382C-672C7422F634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2150" y="63500"/>
            <a:ext cx="693738" cy="2438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74191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19669" y="269875"/>
            <a:ext cx="9599084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9667" y="1619251"/>
            <a:ext cx="10991851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8159753" y="6480175"/>
            <a:ext cx="2400300" cy="374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19669" y="6480175"/>
            <a:ext cx="7200900" cy="374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91851" y="6486525"/>
            <a:ext cx="719667" cy="37465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595959"/>
                </a:solidFill>
              </a:defRPr>
            </a:lvl1pPr>
          </a:lstStyle>
          <a:p>
            <a:fld id="{ED7680F9-C0BF-4CC2-A043-27BA3E10BB14}" type="slidenum">
              <a:rPr lang="en-AU" altLang="en-US"/>
              <a:pPr/>
              <a:t>‹#›</a:t>
            </a:fld>
            <a:endParaRPr lang="en-AU" altLang="en-US"/>
          </a:p>
        </p:txBody>
      </p:sp>
      <p:sp>
        <p:nvSpPr>
          <p:cNvPr id="6" name="MSIPCMContentMarking" descr="{&quot;HashCode&quot;:1368741547,&quot;Placement&quot;:&quot;Footer&quot;,&quot;Top&quot;:517.4484,&quot;Left&quot;:413.6567,&quot;SlideWidth&quot;:960,&quot;SlideHeight&quot;:540}">
            <a:extLst>
              <a:ext uri="{FF2B5EF4-FFF2-40B4-BE49-F238E27FC236}">
                <a16:creationId xmlns:a16="http://schemas.microsoft.com/office/drawing/2014/main" id="{06E6269C-18C3-41DF-83A7-5508DFB938FD}"/>
              </a:ext>
            </a:extLst>
          </p:cNvPr>
          <p:cNvSpPr txBox="1"/>
          <p:nvPr userDrawn="1"/>
        </p:nvSpPr>
        <p:spPr>
          <a:xfrm>
            <a:off x="5253440" y="6571595"/>
            <a:ext cx="1685120" cy="28640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000">
                <a:solidFill>
                  <a:srgbClr val="E4100E"/>
                </a:solidFill>
                <a:latin typeface="Arial Black" panose="020B0A04020102020204" pitchFamily="34" charset="0"/>
              </a:rPr>
              <a:t>OFFICIAL: Sensitive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884500-440D-D0B4-C3E5-EEA66A6765C6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2150" y="63500"/>
            <a:ext cx="693738" cy="2438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85629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</p:sldLayoutIdLst>
  <p:hf sldNum="0" hdr="0" ftr="0" dt="0"/>
  <p:txStyles>
    <p:titleStyle>
      <a:lvl1pPr algn="l" defTabSz="609585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algn="l" defTabSz="609585" rtl="0" eaLnBrk="1" fontAlgn="base" hangingPunct="1">
        <a:lnSpc>
          <a:spcPct val="110000"/>
        </a:lnSpc>
        <a:spcBef>
          <a:spcPts val="1067"/>
        </a:spcBef>
        <a:spcAft>
          <a:spcPts val="1067"/>
        </a:spcAft>
        <a:defRPr sz="2933" b="1" kern="1200">
          <a:solidFill>
            <a:srgbClr val="C63663"/>
          </a:solidFill>
          <a:latin typeface="+mn-lt"/>
          <a:ea typeface="ＭＳ Ｐゴシック" charset="0"/>
          <a:cs typeface="ＭＳ Ｐゴシック" charset="0"/>
        </a:defRPr>
      </a:lvl1pPr>
      <a:lvl2pPr algn="l" defTabSz="609585" rtl="0" eaLnBrk="1" fontAlgn="base" hangingPunct="1">
        <a:lnSpc>
          <a:spcPct val="110000"/>
        </a:lnSpc>
        <a:spcBef>
          <a:spcPct val="0"/>
        </a:spcBef>
        <a:spcAft>
          <a:spcPts val="1067"/>
        </a:spcAft>
        <a:defRPr sz="2667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334425" indent="-334425" algn="l" defTabSz="609585" rtl="0" eaLnBrk="1" fontAlgn="base" hangingPunct="1">
        <a:lnSpc>
          <a:spcPct val="110000"/>
        </a:lnSpc>
        <a:spcBef>
          <a:spcPct val="0"/>
        </a:spcBef>
        <a:spcAft>
          <a:spcPts val="1067"/>
        </a:spcAft>
        <a:buFont typeface="Arial" charset="0"/>
        <a:buChar char="•"/>
        <a:defRPr sz="2667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670967" indent="-334425" algn="l" defTabSz="609585" rtl="0" eaLnBrk="1" fontAlgn="base" hangingPunct="1">
        <a:lnSpc>
          <a:spcPct val="110000"/>
        </a:lnSpc>
        <a:spcBef>
          <a:spcPct val="0"/>
        </a:spcBef>
        <a:spcAft>
          <a:spcPts val="1067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007508" indent="-334425" algn="l" defTabSz="609585" rtl="0" eaLnBrk="1" fontAlgn="base" hangingPunct="1">
        <a:lnSpc>
          <a:spcPct val="110000"/>
        </a:lnSpc>
        <a:spcBef>
          <a:spcPct val="0"/>
        </a:spcBef>
        <a:spcAft>
          <a:spcPts val="1067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7AA1EB0-4F62-4D7A-8C3D-3F06591478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19667" y="269875"/>
            <a:ext cx="9599084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1D4A16C-19B1-4939-969C-D31E46A4F2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19667" y="1619251"/>
            <a:ext cx="10991851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08CCAD-6B32-498A-AAF7-F9D61F6967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59751" y="6480175"/>
            <a:ext cx="2400300" cy="3746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A877B0BD-3B95-4F56-8831-C95967E2735C}" type="datetime4">
              <a:rPr lang="en-AU"/>
              <a:pPr>
                <a:defRPr/>
              </a:pPr>
              <a:t>12 April 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81D45D-8401-4B7C-BC47-2F944CF51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667" y="6480175"/>
            <a:ext cx="7200900" cy="3746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D4B7A-14F7-4E8F-976B-14B526706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1851" y="6486525"/>
            <a:ext cx="719667" cy="3746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C6F0915E-994F-46D5-9BA1-4A2DCC3CB59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  <p:sp>
        <p:nvSpPr>
          <p:cNvPr id="5" name="MSIPCMContentMarking" descr="{&quot;HashCode&quot;:904758361,&quot;Placement&quot;:&quot;Footer&quot;,&quot;Top&quot;:517.4484,&quot;Left&quot;:443.117157,&quot;SlideWidth&quot;:960,&quot;SlideHeight&quot;:540}">
            <a:extLst>
              <a:ext uri="{FF2B5EF4-FFF2-40B4-BE49-F238E27FC236}">
                <a16:creationId xmlns:a16="http://schemas.microsoft.com/office/drawing/2014/main" id="{D77651AD-3F07-498C-998B-EEB545B2493C}"/>
              </a:ext>
            </a:extLst>
          </p:cNvPr>
          <p:cNvSpPr txBox="1"/>
          <p:nvPr userDrawn="1"/>
        </p:nvSpPr>
        <p:spPr>
          <a:xfrm>
            <a:off x="5627588" y="6571595"/>
            <a:ext cx="936825" cy="28640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000">
                <a:solidFill>
                  <a:srgbClr val="000000"/>
                </a:solidFill>
                <a:latin typeface="Arial Black" panose="020B0A04020102020204" pitchFamily="34" charset="0"/>
              </a:rPr>
              <a:t>OFFICIAL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031447-9C9E-D1AA-24A4-81EA55745ECA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2150" y="63500"/>
            <a:ext cx="693738" cy="2438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26688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algn="l" defTabSz="457200" rtl="0" eaLnBrk="1" fontAlgn="base" hangingPunct="1">
        <a:lnSpc>
          <a:spcPct val="110000"/>
        </a:lnSpc>
        <a:spcBef>
          <a:spcPts val="800"/>
        </a:spcBef>
        <a:spcAft>
          <a:spcPts val="800"/>
        </a:spcAft>
        <a:defRPr sz="2200" b="1" kern="1200">
          <a:solidFill>
            <a:srgbClr val="201547"/>
          </a:solidFill>
          <a:latin typeface="+mn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lnSpc>
          <a:spcPct val="110000"/>
        </a:lnSpc>
        <a:spcBef>
          <a:spcPct val="0"/>
        </a:spcBef>
        <a:spcAft>
          <a:spcPts val="800"/>
        </a:spcAft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250825" indent="-250825" algn="l" defTabSz="457200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503238" indent="-250825" algn="l" defTabSz="457200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755650" indent="-250825" algn="l" defTabSz="457200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19667" y="269875"/>
            <a:ext cx="9599084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9667" y="1619251"/>
            <a:ext cx="10991851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8159751" y="6480175"/>
            <a:ext cx="2400300" cy="3746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A61D45-CE60-4E47-9186-7256AB0F150C}" type="datetime4">
              <a:rPr lang="en-AU"/>
              <a:pPr>
                <a:defRPr/>
              </a:pPr>
              <a:t>12 April 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19667" y="6480175"/>
            <a:ext cx="7200900" cy="3746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91851" y="6486525"/>
            <a:ext cx="719667" cy="3746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595959"/>
                </a:solidFill>
              </a:defRPr>
            </a:lvl1pPr>
          </a:lstStyle>
          <a:p>
            <a:fld id="{094171C0-8CA2-48AE-BDB9-83AE79A20343}" type="slidenum">
              <a:rPr lang="en-AU" altLang="en-US"/>
              <a:pPr/>
              <a:t>‹#›</a:t>
            </a:fld>
            <a:endParaRPr lang="en-AU" altLang="en-US"/>
          </a:p>
        </p:txBody>
      </p:sp>
      <p:sp>
        <p:nvSpPr>
          <p:cNvPr id="5" name="MSIPCMContentMarking" descr="{&quot;HashCode&quot;:904758361,&quot;Placement&quot;:&quot;Footer&quot;,&quot;Top&quot;:517.4484,&quot;Left&quot;:443.117157,&quot;SlideWidth&quot;:960,&quot;SlideHeight&quot;:540}">
            <a:extLst>
              <a:ext uri="{FF2B5EF4-FFF2-40B4-BE49-F238E27FC236}">
                <a16:creationId xmlns:a16="http://schemas.microsoft.com/office/drawing/2014/main" id="{EEB435E1-EC9D-41AB-A8C8-413898E9B4F7}"/>
              </a:ext>
            </a:extLst>
          </p:cNvPr>
          <p:cNvSpPr txBox="1"/>
          <p:nvPr userDrawn="1"/>
        </p:nvSpPr>
        <p:spPr>
          <a:xfrm>
            <a:off x="5627588" y="6571595"/>
            <a:ext cx="936825" cy="28640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AU" sz="1000">
                <a:solidFill>
                  <a:srgbClr val="000000"/>
                </a:solidFill>
                <a:latin typeface="Arial Black" panose="020B0A04020102020204" pitchFamily="34" charset="0"/>
              </a:rPr>
              <a:t>OFFICIAL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699AD8-B8A8-425A-EBA0-B443226EA01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2150" y="63500"/>
            <a:ext cx="693738" cy="2438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20494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Arial"/>
          <a:ea typeface="ＭＳ Ｐゴシック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algn="l" defTabSz="457200" rtl="0" eaLnBrk="1" fontAlgn="base" hangingPunct="1">
        <a:lnSpc>
          <a:spcPct val="110000"/>
        </a:lnSpc>
        <a:spcBef>
          <a:spcPts val="800"/>
        </a:spcBef>
        <a:spcAft>
          <a:spcPts val="800"/>
        </a:spcAft>
        <a:defRPr sz="2200" b="1" kern="1200">
          <a:solidFill>
            <a:srgbClr val="201547"/>
          </a:solidFill>
          <a:latin typeface="+mn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lnSpc>
          <a:spcPct val="110000"/>
        </a:lnSpc>
        <a:spcBef>
          <a:spcPct val="0"/>
        </a:spcBef>
        <a:spcAft>
          <a:spcPts val="800"/>
        </a:spcAft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250825" indent="-250825" algn="l" defTabSz="457200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503238" indent="-250825" algn="l" defTabSz="457200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755650" indent="-250825" algn="l" defTabSz="457200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3939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12323"/>
            <a:ext cx="10972800" cy="4521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90659-1F34-E46F-A188-991CAEE68542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72150" y="63500"/>
            <a:ext cx="693738" cy="2438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29042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6" r:id="rId27"/>
    <p:sldLayoutId id="2147483807" r:id="rId28"/>
    <p:sldLayoutId id="2147483808" r:id="rId29"/>
    <p:sldLayoutId id="2147483809" r:id="rId30"/>
    <p:sldLayoutId id="2147483810" r:id="rId31"/>
    <p:sldLayoutId id="2147483811" r:id="rId32"/>
    <p:sldLayoutId id="2147483812" r:id="rId33"/>
  </p:sldLayoutIdLst>
  <p:txStyles>
    <p:titleStyle>
      <a:lvl1pPr algn="l" defTabSz="609585" rtl="0" eaLnBrk="1" latinLnBrk="0" hangingPunct="1">
        <a:spcBef>
          <a:spcPct val="0"/>
        </a:spcBef>
        <a:buNone/>
        <a:defRPr sz="4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vic.gov.au/covid-19/vaccines-and-medications-in-patients-with-covid-19#pre-exposure-prophylaxis-evusheld%E2%84%A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hs.org.au/services-and-clinics/grampians-public-health-unit/monkeypox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hyperlink" Target="mailto:MPXvaccines@barwonhealth.org.au" TargetMode="External"/><Relationship Id="rId4" Type="http://schemas.openxmlformats.org/officeDocument/2006/relationships/hyperlink" Target="https://bswphu.org.au/news/item/health-alert-monkeypo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estvicphn.com.au/covid-19-response/respiratory-and-assessment-clinic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hyperlink" Target="https://content.health.vic.gov.au/sites/default/files/2022-09/vic-hep-b-plan-2022-23-online-pdf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65.png"/><Relationship Id="rId4" Type="http://schemas.openxmlformats.org/officeDocument/2006/relationships/hyperlink" Target="https://content.health.vic.gov.au/sites/default/files/2022-09/vic-hep-b-plan-2022-23-online-pdf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mailto:projectechocovid19@westvicphn.com.au" TargetMode="External"/><Relationship Id="rId3" Type="http://schemas.openxmlformats.org/officeDocument/2006/relationships/image" Target="../media/image89.png"/><Relationship Id="rId7" Type="http://schemas.openxmlformats.org/officeDocument/2006/relationships/hyperlink" Target="https://forms.office.com/r/xFPCCRSkzc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svg"/><Relationship Id="rId11" Type="http://schemas.openxmlformats.org/officeDocument/2006/relationships/image" Target="../media/image93.jpeg"/><Relationship Id="rId5" Type="http://schemas.openxmlformats.org/officeDocument/2006/relationships/image" Target="../media/image90.png"/><Relationship Id="rId10" Type="http://schemas.openxmlformats.org/officeDocument/2006/relationships/image" Target="../media/image92.png"/><Relationship Id="rId4" Type="http://schemas.openxmlformats.org/officeDocument/2006/relationships/hyperlink" Target="https://forms.office.com/r/ru6KcfndEa" TargetMode="External"/><Relationship Id="rId9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estvicphn.com.au/events-education/project-echo/project-echo-covid19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hyperlink" Target="https://player.whooshkaa.com/shows/project-echowvphn-hub-covid-19-echo-networ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F3F5C-5CFD-8F44-97FD-4CBFDFA0C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097" y="1201366"/>
            <a:ext cx="7309546" cy="1260000"/>
          </a:xfrm>
        </p:spPr>
        <p:txBody>
          <a:bodyPr>
            <a:normAutofit fontScale="90000"/>
          </a:bodyPr>
          <a:lstStyle/>
          <a:p>
            <a:r>
              <a:rPr lang="en-US"/>
              <a:t>Welcome to Project ECHO </a:t>
            </a:r>
            <a:br>
              <a:rPr lang="en-US"/>
            </a:br>
            <a:r>
              <a:rPr lang="en-AU" sz="2800" b="1" kern="1800">
                <a:solidFill>
                  <a:srgbClr val="003E6A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COVID and Communicable Diseases Network</a:t>
            </a:r>
            <a:endParaRPr lang="en-US" sz="2800">
              <a:highlight>
                <a:srgbClr val="FFFF00"/>
              </a:highlight>
            </a:endParaRPr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5875856C-992A-409A-A332-BA837ED83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9331" y="3844869"/>
            <a:ext cx="1558873" cy="770352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DF4BDF3D-BA31-A547-ADE1-2F9EFF932CA6}"/>
              </a:ext>
            </a:extLst>
          </p:cNvPr>
          <p:cNvSpPr txBox="1">
            <a:spLocks/>
          </p:cNvSpPr>
          <p:nvPr/>
        </p:nvSpPr>
        <p:spPr>
          <a:xfrm>
            <a:off x="1062097" y="3580439"/>
            <a:ext cx="10566687" cy="9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C225088-5401-F04D-A69A-9E917C2D66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719" y="2582080"/>
            <a:ext cx="12192000" cy="14483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>
                <a:latin typeface="Raleway"/>
              </a:rPr>
              <a:t>Series 11: Session 4</a:t>
            </a:r>
          </a:p>
          <a:p>
            <a:r>
              <a:rPr lang="en-US" sz="1800" b="1">
                <a:latin typeface="Raleway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Closing the care loop: Mapping care for communicable diseases across the patient journey</a:t>
            </a:r>
          </a:p>
          <a:p>
            <a:r>
              <a:rPr lang="en-US" sz="1800" b="1">
                <a:effectLst/>
                <a:latin typeface="Raleway" pitchFamily="2" charset="0"/>
                <a:ea typeface="Calibri" panose="020F0502020204030204" pitchFamily="34" charset="0"/>
                <a:cs typeface="Calibri" panose="020F0502020204030204" pitchFamily="34" charset="0"/>
              </a:rPr>
              <a:t>Hepatitis B case example</a:t>
            </a:r>
            <a:endParaRPr lang="en-AU" sz="1800" b="1">
              <a:effectLst/>
              <a:latin typeface="Raleway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007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073" y="1133622"/>
            <a:ext cx="9391507" cy="1107302"/>
          </a:xfrm>
        </p:spPr>
        <p:txBody>
          <a:bodyPr>
            <a:normAutofit fontScale="90000"/>
          </a:bodyPr>
          <a:lstStyle/>
          <a:p>
            <a:pPr algn="ctr"/>
            <a:br>
              <a:rPr lang="en-AU" sz="4000"/>
            </a:br>
            <a:br>
              <a:rPr lang="en-AU" sz="4000"/>
            </a:br>
            <a:endParaRPr lang="en-AU" sz="31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156" y="1"/>
            <a:ext cx="6143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15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897C9-E2BF-0E80-5623-F0AF77D6D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10672200" cy="515901"/>
          </a:xfrm>
        </p:spPr>
        <p:txBody>
          <a:bodyPr wrap="square" anchor="t">
            <a:normAutofit/>
          </a:bodyPr>
          <a:lstStyle/>
          <a:p>
            <a:r>
              <a:rPr lang="en-US">
                <a:latin typeface="Raleway"/>
              </a:rPr>
              <a:t>COVID-19 Vaccinations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CE318-A176-DC30-2903-FA8716EB21D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0000" y="1440000"/>
            <a:ext cx="5220000" cy="4500000"/>
          </a:xfrm>
        </p:spPr>
        <p:txBody>
          <a:bodyPr>
            <a:normAutofit/>
          </a:bodyPr>
          <a:lstStyle/>
          <a:p>
            <a:r>
              <a:rPr lang="en-US" sz="1900"/>
              <a:t>Bivalent vaccine Pfizer and </a:t>
            </a:r>
            <a:r>
              <a:rPr lang="en-US" sz="1900" err="1"/>
              <a:t>moderna</a:t>
            </a:r>
            <a:endParaRPr lang="en-US" sz="1900"/>
          </a:p>
          <a:p>
            <a:r>
              <a:rPr lang="en-US" sz="1900"/>
              <a:t>Booster only option </a:t>
            </a:r>
          </a:p>
          <a:p>
            <a:r>
              <a:rPr lang="en-US" sz="1900"/>
              <a:t>Automatic onboarding</a:t>
            </a:r>
          </a:p>
          <a:p>
            <a:r>
              <a:rPr lang="en-US" sz="1900"/>
              <a:t>Better coverage for Omicron</a:t>
            </a:r>
          </a:p>
          <a:p>
            <a:r>
              <a:rPr lang="en-US" sz="1900" i="1"/>
              <a:t>Jab in the arm is better than a whole vial in the fridge</a:t>
            </a:r>
          </a:p>
          <a:p>
            <a:endParaRPr lang="en-US" sz="1900" i="1"/>
          </a:p>
          <a:p>
            <a:endParaRPr lang="en-US" sz="1900" i="1"/>
          </a:p>
          <a:p>
            <a:r>
              <a:rPr lang="en-US" sz="1900"/>
              <a:t>0-5 </a:t>
            </a:r>
            <a:r>
              <a:rPr lang="en-US" sz="1900" err="1"/>
              <a:t>yr</a:t>
            </a:r>
            <a:r>
              <a:rPr lang="en-US" sz="1900"/>
              <a:t> vaccine Pfizer</a:t>
            </a:r>
          </a:p>
          <a:p>
            <a:r>
              <a:rPr lang="en-US" sz="1900"/>
              <a:t>No change to eligibility</a:t>
            </a:r>
          </a:p>
          <a:p>
            <a:r>
              <a:rPr lang="en-US" sz="1900"/>
              <a:t>*only 9 children in our region have been vaccinated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128B88AD-814E-0100-15F4-798900343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628" y="2075443"/>
            <a:ext cx="4854152" cy="2172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176A69-B6C6-7173-82DB-E1D079623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369" y="181049"/>
            <a:ext cx="2615411" cy="1749704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A433B85-5D38-DD7A-E153-46A7BB424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0628" y="4469711"/>
            <a:ext cx="4854152" cy="2221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E0502F-293D-7C05-AAE2-1AB36D5B0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281" y="-53970"/>
            <a:ext cx="2139841" cy="213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58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84FA-BCAD-2797-4A2C-968E4B529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COVID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076EB-42D1-1127-B9F6-E4503FBDB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36000" rIns="0" bIns="3600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>
                <a:latin typeface="Raleway"/>
              </a:rPr>
              <a:t>Pharmacy stock </a:t>
            </a:r>
          </a:p>
          <a:p>
            <a:r>
              <a:rPr lang="en-US">
                <a:latin typeface="Raleway"/>
              </a:rPr>
              <a:t>There was a reported issue with one supplier, but seems to be back to normal despite an increase of prescriptions dispensed.</a:t>
            </a:r>
          </a:p>
          <a:p>
            <a:endParaRPr lang="en-US">
              <a:highlight>
                <a:srgbClr val="00FF00"/>
              </a:highlight>
            </a:endParaRPr>
          </a:p>
          <a:p>
            <a:pPr marL="0" indent="0">
              <a:buNone/>
            </a:pPr>
            <a:r>
              <a:rPr lang="en-US" b="1" err="1">
                <a:latin typeface="Raleway"/>
              </a:rPr>
              <a:t>Evusheld</a:t>
            </a:r>
            <a:endParaRPr lang="en-US" b="1">
              <a:latin typeface="Raleway"/>
            </a:endParaRPr>
          </a:p>
          <a:p>
            <a:r>
              <a:rPr lang="en-US">
                <a:latin typeface="Raleway"/>
              </a:rPr>
              <a:t>Continue to offer to patients as there is less awareness of the increased eligibility criteria and many patients are on medications that may make them </a:t>
            </a:r>
            <a:r>
              <a:rPr lang="en-US">
                <a:latin typeface="Raleway"/>
                <a:hlinkClick r:id="rId3"/>
              </a:rPr>
              <a:t>eligible</a:t>
            </a:r>
          </a:p>
          <a:p>
            <a:pPr marL="0" indent="0">
              <a:buNone/>
            </a:pPr>
            <a:endParaRPr lang="en-US">
              <a:latin typeface="Raleway"/>
            </a:endParaRPr>
          </a:p>
          <a:p>
            <a:pPr marL="0" indent="0">
              <a:buNone/>
            </a:pPr>
            <a:r>
              <a:rPr lang="en-US" b="1">
                <a:latin typeface="Raleway"/>
              </a:rPr>
              <a:t>Antivirals</a:t>
            </a:r>
          </a:p>
          <a:p>
            <a:pPr marL="342900" indent="-342900"/>
            <a:r>
              <a:rPr lang="en-US">
                <a:latin typeface="Raleway"/>
              </a:rPr>
              <a:t>Ensure patients aged &gt; 70 years are offered them even if asymptomatic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B4E73-A25B-8188-429A-7132F39D4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6559" y="205454"/>
            <a:ext cx="2847975" cy="1609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E9D2D1-78E1-0390-F635-C2C944CBC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8931" y="5564294"/>
            <a:ext cx="997494" cy="4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52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04467-C169-AEC9-FECE-5F77896C7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Health Alert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BD62B-A28E-DA86-9965-00BAAFBDA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265017"/>
            <a:ext cx="11217026" cy="4674983"/>
          </a:xfrm>
        </p:spPr>
        <p:txBody>
          <a:bodyPr vert="horz" lIns="0" tIns="36000" rIns="0" bIns="36000" rtlCol="0" anchor="t">
            <a:normAutofit fontScale="85000" lnSpcReduction="20000"/>
          </a:bodyPr>
          <a:lstStyle/>
          <a:p>
            <a:r>
              <a:rPr lang="en-US" b="1">
                <a:latin typeface="Raleway"/>
              </a:rPr>
              <a:t>Measles</a:t>
            </a:r>
          </a:p>
          <a:p>
            <a:pPr lvl="1"/>
            <a:r>
              <a:rPr lang="en-US">
                <a:latin typeface="Raleway"/>
              </a:rPr>
              <a:t>3 new cases identified in Vic in returned travelers. </a:t>
            </a:r>
            <a:endParaRPr lang="en-US"/>
          </a:p>
          <a:p>
            <a:pPr lvl="1"/>
            <a:r>
              <a:rPr lang="en-US">
                <a:latin typeface="Raleway"/>
              </a:rPr>
              <a:t>More likely over summer – outbreak in Europe</a:t>
            </a:r>
            <a:endParaRPr lang="en-US"/>
          </a:p>
          <a:p>
            <a:pPr lvl="1"/>
            <a:r>
              <a:rPr lang="en-US">
                <a:latin typeface="Raleway"/>
              </a:rPr>
              <a:t>MMR vaccine best protection</a:t>
            </a:r>
            <a:endParaRPr lang="en-US">
              <a:solidFill>
                <a:srgbClr val="FF0000"/>
              </a:solidFill>
            </a:endParaRPr>
          </a:p>
          <a:p>
            <a:pPr lvl="1"/>
            <a:r>
              <a:rPr lang="en-US">
                <a:latin typeface="Raleway"/>
              </a:rPr>
              <a:t>Initial symptoms similar to COVID but followed by rash.</a:t>
            </a:r>
            <a:r>
              <a:rPr lang="en-US">
                <a:solidFill>
                  <a:srgbClr val="FF0000"/>
                </a:solidFill>
                <a:latin typeface="Raleway"/>
              </a:rPr>
              <a:t> Urgent notifiable condition</a:t>
            </a:r>
          </a:p>
          <a:p>
            <a:r>
              <a:rPr lang="en-US" b="1">
                <a:latin typeface="Raleway"/>
              </a:rPr>
              <a:t>Thunderstorm Asthma</a:t>
            </a:r>
          </a:p>
          <a:p>
            <a:r>
              <a:rPr lang="en-US" b="1">
                <a:latin typeface="Raleway"/>
              </a:rPr>
              <a:t>Ross River Virus</a:t>
            </a:r>
            <a:r>
              <a:rPr lang="en-US">
                <a:latin typeface="Raleway"/>
              </a:rPr>
              <a:t> (and Barmah Forest Virus this summer)</a:t>
            </a:r>
            <a:endParaRPr lang="en-US"/>
          </a:p>
          <a:p>
            <a:pPr lvl="1"/>
            <a:r>
              <a:rPr lang="en-US">
                <a:latin typeface="Raleway"/>
              </a:rPr>
              <a:t>Endemic in Victoria</a:t>
            </a:r>
          </a:p>
          <a:p>
            <a:pPr lvl="1"/>
            <a:r>
              <a:rPr lang="en-US">
                <a:solidFill>
                  <a:schemeClr val="accent5"/>
                </a:solidFill>
                <a:latin typeface="Raleway"/>
              </a:rPr>
              <a:t>Remove mosquito breeding sites around home and avoid bites</a:t>
            </a:r>
          </a:p>
          <a:p>
            <a:pPr lvl="1"/>
            <a:r>
              <a:rPr lang="en-US">
                <a:latin typeface="Raleway"/>
              </a:rPr>
              <a:t>No vaccine currently available</a:t>
            </a:r>
            <a:endParaRPr lang="en-US"/>
          </a:p>
          <a:p>
            <a:pPr lvl="1"/>
            <a:r>
              <a:rPr lang="en-US">
                <a:latin typeface="Raleway"/>
              </a:rPr>
              <a:t>Blood test early in symptoms and should be repeated two weeks later. </a:t>
            </a:r>
          </a:p>
          <a:p>
            <a:pPr lvl="1"/>
            <a:r>
              <a:rPr lang="en-US">
                <a:latin typeface="Raleway"/>
              </a:rPr>
              <a:t>See </a:t>
            </a:r>
            <a:r>
              <a:rPr lang="en-US" err="1">
                <a:latin typeface="Raleway"/>
              </a:rPr>
              <a:t>Healthpathways</a:t>
            </a:r>
            <a:r>
              <a:rPr lang="en-US">
                <a:latin typeface="Raleway"/>
              </a:rPr>
              <a:t> for specific test requirements</a:t>
            </a:r>
          </a:p>
          <a:p>
            <a:pPr marL="228600" lvl="1">
              <a:spcBef>
                <a:spcPts val="1000"/>
              </a:spcBef>
            </a:pPr>
            <a:r>
              <a:rPr lang="en-US" sz="2400" b="1">
                <a:latin typeface="Raleway"/>
              </a:rPr>
              <a:t>Poppy seeds</a:t>
            </a:r>
          </a:p>
          <a:p>
            <a:pPr lvl="1"/>
            <a:r>
              <a:rPr lang="en-US">
                <a:latin typeface="Raleway"/>
              </a:rPr>
              <a:t>Non-food grade poppy seeds have incorrectly entered the food supply chain. </a:t>
            </a:r>
            <a:endParaRPr lang="en-US"/>
          </a:p>
          <a:p>
            <a:pPr lvl="1"/>
            <a:r>
              <a:rPr lang="en-US">
                <a:latin typeface="Raleway"/>
              </a:rPr>
              <a:t>Be alert for severe toxicity if brewed as a tea or concentrated. Product recalls are occurring</a:t>
            </a:r>
            <a:endParaRPr lang="en-US"/>
          </a:p>
          <a:p>
            <a:pPr lvl="1"/>
            <a:endParaRPr lang="en-US"/>
          </a:p>
          <a:p>
            <a:pPr marL="457200" lvl="1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026" name="Picture 2" descr="Explainer: what is Ross River virus?">
            <a:extLst>
              <a:ext uri="{FF2B5EF4-FFF2-40B4-BE49-F238E27FC236}">
                <a16:creationId xmlns:a16="http://schemas.microsoft.com/office/drawing/2014/main" id="{F87BDC86-FAF7-A986-C3EA-9F2FDAE23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223" y="130495"/>
            <a:ext cx="2147267" cy="144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istory of Measles | CDC">
            <a:extLst>
              <a:ext uri="{FF2B5EF4-FFF2-40B4-BE49-F238E27FC236}">
                <a16:creationId xmlns:a16="http://schemas.microsoft.com/office/drawing/2014/main" id="{F4274ECF-AC94-DC5C-C1E1-CE73BDD6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484" y="2662513"/>
            <a:ext cx="2151408" cy="154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4118D5-9EAA-10E1-8DFE-62E3632EE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5313" y="5698006"/>
            <a:ext cx="1395059" cy="6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42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05790-D6A2-029A-DB34-827E3FED3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45" y="540000"/>
            <a:ext cx="10768655" cy="515901"/>
          </a:xfrm>
        </p:spPr>
        <p:txBody>
          <a:bodyPr/>
          <a:lstStyle/>
          <a:p>
            <a:r>
              <a:rPr lang="en-US">
                <a:latin typeface="Raleway"/>
              </a:rPr>
              <a:t>Monkeypox Vaccination (MPX)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71C01-B71A-2CCC-AC61-EFAA8B2B693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4963" y="1526810"/>
            <a:ext cx="5316455" cy="4413190"/>
          </a:xfrm>
        </p:spPr>
        <p:txBody>
          <a:bodyPr vert="horz" lIns="0" tIns="36000" rIns="0" bIns="3600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Raleway"/>
              </a:rPr>
              <a:t>Grampians</a:t>
            </a:r>
            <a:endParaRPr lang="en-US"/>
          </a:p>
          <a:p>
            <a:pPr marL="0" indent="0">
              <a:buNone/>
            </a:pPr>
            <a:endParaRPr lang="en-US">
              <a:highlight>
                <a:srgbClr val="00FF00"/>
              </a:highlight>
              <a:latin typeface="Raleway"/>
            </a:endParaRPr>
          </a:p>
          <a:p>
            <a:pPr marL="0" indent="0">
              <a:buNone/>
            </a:pPr>
            <a:r>
              <a:rPr lang="en-US">
                <a:latin typeface="Raleway"/>
                <a:hlinkClick r:id="rId3"/>
              </a:rPr>
              <a:t>https://www.bhs.org.au/services-and-clinics/grampians-public-health-unit/monkeypox/</a:t>
            </a:r>
            <a:endParaRPr lang="en-US"/>
          </a:p>
          <a:p>
            <a:pPr>
              <a:buFont typeface="Arial"/>
              <a:buChar char="•"/>
            </a:pPr>
            <a:r>
              <a:rPr lang="en-US" sz="1600">
                <a:latin typeface="Raleway"/>
              </a:rPr>
              <a:t>Springs Medical, Daylesford: (03) 5348 2227</a:t>
            </a:r>
            <a:endParaRPr lang="en-US" sz="1600"/>
          </a:p>
          <a:p>
            <a:pPr>
              <a:buFont typeface="Arial"/>
              <a:buChar char="•"/>
            </a:pPr>
            <a:r>
              <a:rPr lang="en-US" sz="1600">
                <a:latin typeface="Raleway"/>
              </a:rPr>
              <a:t>Lister House, Horsham: 0458 969 778</a:t>
            </a:r>
            <a:endParaRPr lang="en-US" sz="1600"/>
          </a:p>
          <a:p>
            <a:pPr>
              <a:buFont typeface="Arial"/>
              <a:buChar char="•"/>
            </a:pPr>
            <a:r>
              <a:rPr lang="en-US" sz="1600">
                <a:latin typeface="Raleway"/>
              </a:rPr>
              <a:t>UFS Medical, </a:t>
            </a:r>
            <a:r>
              <a:rPr lang="en-US" sz="1600" err="1">
                <a:latin typeface="Raleway"/>
              </a:rPr>
              <a:t>Doveton</a:t>
            </a:r>
            <a:r>
              <a:rPr lang="en-US" sz="1600">
                <a:latin typeface="Raleway"/>
              </a:rPr>
              <a:t> St. Ballarat: (03) 5364 9100</a:t>
            </a:r>
            <a:endParaRPr lang="en-US" sz="1600"/>
          </a:p>
          <a:p>
            <a:pPr>
              <a:buFont typeface="Arial"/>
              <a:buChar char="•"/>
            </a:pPr>
            <a:r>
              <a:rPr lang="en-US" sz="1600">
                <a:latin typeface="Raleway"/>
              </a:rPr>
              <a:t>Ballarat Community Health, Lucas: (03) 5338 4500</a:t>
            </a:r>
            <a:endParaRPr lang="en-US" sz="1600"/>
          </a:p>
          <a:p>
            <a:pPr>
              <a:buFont typeface="Arial"/>
              <a:buChar char="•"/>
            </a:pPr>
            <a:r>
              <a:rPr lang="en-US" sz="1600">
                <a:latin typeface="Raleway"/>
              </a:rPr>
              <a:t>East Grampians Health Service, Ararat: (03) 5352 9363</a:t>
            </a:r>
            <a:endParaRPr lang="en-US" sz="1600"/>
          </a:p>
          <a:p>
            <a:pPr indent="0">
              <a:buNone/>
            </a:pPr>
            <a:r>
              <a:rPr lang="en-US" sz="1600">
                <a:latin typeface="Raleway"/>
              </a:rPr>
              <a:t>Please phone the clinics directly to make an appointment.</a:t>
            </a:r>
            <a:endParaRPr lang="en-US" sz="1600"/>
          </a:p>
          <a:p>
            <a:pPr marL="0" indent="0">
              <a:buNone/>
            </a:pPr>
            <a:endParaRPr lang="en-US">
              <a:highlight>
                <a:srgbClr val="00FF00"/>
              </a:highlight>
              <a:latin typeface="Raleway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8DC0F-0475-7B98-8C77-0A5E052AF3C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2200" y="1488228"/>
            <a:ext cx="5220000" cy="44517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600" b="1">
                <a:latin typeface="Raleway"/>
              </a:rPr>
              <a:t>Barwon </a:t>
            </a:r>
          </a:p>
          <a:p>
            <a:pPr marL="0" indent="0">
              <a:buNone/>
            </a:pPr>
            <a:endParaRPr lang="en-US" sz="2600" b="1">
              <a:highlight>
                <a:srgbClr val="00FF00"/>
              </a:highlight>
              <a:latin typeface="Raleway"/>
            </a:endParaRPr>
          </a:p>
          <a:p>
            <a:pPr marL="0" indent="0">
              <a:buNone/>
            </a:pPr>
            <a:r>
              <a:rPr lang="en-US">
                <a:latin typeface="Raleway"/>
                <a:hlinkClick r:id="rId4"/>
              </a:rPr>
              <a:t>https://bswphu.org.au/news/item/health-alert-monkeypox</a:t>
            </a:r>
            <a:r>
              <a:rPr lang="en-US">
                <a:latin typeface="Raleway"/>
              </a:rPr>
              <a:t> </a:t>
            </a:r>
          </a:p>
          <a:p>
            <a:r>
              <a:rPr lang="en-US" sz="1800">
                <a:latin typeface="Raleway"/>
              </a:rPr>
              <a:t>Includes links to make MPX vaccination in Belmont, Warrnambool, Hamilton &amp; Portland by appointment</a:t>
            </a:r>
          </a:p>
          <a:p>
            <a:r>
              <a:rPr lang="en-US" sz="1800">
                <a:latin typeface="Raleway"/>
              </a:rPr>
              <a:t>The Barwon South West Public Health Unit is currently planning further regional vaccination clinics for MPX vaccine. To register your interest for a pop-up clinic in your area email </a:t>
            </a:r>
            <a:r>
              <a:rPr lang="en-US" sz="1800">
                <a:latin typeface="Raleway"/>
                <a:hlinkClick r:id="rId5"/>
              </a:rPr>
              <a:t>MPXvaccines@barwonhealth.org.au</a:t>
            </a:r>
            <a:endParaRPr lang="en-US" sz="1800">
              <a:latin typeface="Raleway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C2F6982-4B37-8BF8-1A89-D8A2E46013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046" y="392575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43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31B73-055B-1A6A-EE30-78F1E60E0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8C5DE-274E-47FE-8276-54422613A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241880"/>
            <a:ext cx="10753200" cy="4500000"/>
          </a:xfrm>
        </p:spPr>
        <p:txBody>
          <a:bodyPr vert="horz" lIns="0" tIns="36000" rIns="0" bIns="36000" rtlCol="0" anchor="t">
            <a:normAutofit/>
          </a:bodyPr>
          <a:lstStyle/>
          <a:p>
            <a:r>
              <a:rPr lang="en-US" b="1">
                <a:latin typeface="Raleway"/>
              </a:rPr>
              <a:t>COVID PCR webpage updated- </a:t>
            </a:r>
            <a:r>
              <a:rPr lang="en-US" b="1">
                <a:latin typeface="Raleway"/>
                <a:hlinkClick r:id="rId3"/>
              </a:rPr>
              <a:t>here</a:t>
            </a:r>
            <a:endParaRPr lang="en-US" b="1">
              <a:latin typeface="Raleway"/>
            </a:endParaRPr>
          </a:p>
          <a:p>
            <a:pPr lvl="1"/>
            <a:r>
              <a:rPr lang="en-US">
                <a:latin typeface="Raleway"/>
              </a:rPr>
              <a:t>Respiratory clinics- PCR test without pre-filled path slip</a:t>
            </a:r>
          </a:p>
          <a:p>
            <a:pPr lvl="1"/>
            <a:r>
              <a:rPr lang="en-US">
                <a:latin typeface="Raleway"/>
              </a:rPr>
              <a:t>State run testing </a:t>
            </a:r>
            <a:r>
              <a:rPr lang="en-US" err="1">
                <a:latin typeface="Raleway"/>
              </a:rPr>
              <a:t>centres</a:t>
            </a:r>
            <a:r>
              <a:rPr lang="en-US">
                <a:latin typeface="Raleway"/>
              </a:rPr>
              <a:t>- PCR test without pre-filled path slip</a:t>
            </a:r>
          </a:p>
          <a:p>
            <a:pPr lvl="1"/>
            <a:r>
              <a:rPr lang="en-US">
                <a:latin typeface="Raleway"/>
              </a:rPr>
              <a:t>Private providers- require pathology slip</a:t>
            </a:r>
          </a:p>
          <a:p>
            <a:pPr lvl="1"/>
            <a:endParaRPr lang="en-US"/>
          </a:p>
          <a:p>
            <a:r>
              <a:rPr lang="en-US" b="1">
                <a:latin typeface="Raleway"/>
              </a:rPr>
              <a:t>Mosquito borne virus – RRV/BFV - HP updated yesterday!</a:t>
            </a:r>
            <a:endParaRPr lang="en-US" b="1"/>
          </a:p>
          <a:p>
            <a:pPr lvl="1"/>
            <a:r>
              <a:rPr lang="en-US">
                <a:latin typeface="Raleway"/>
              </a:rPr>
              <a:t>Consider presentations that fit with illness – myalgia, arthralgia, arthritis, rash in 2/3, fever less common</a:t>
            </a:r>
          </a:p>
          <a:p>
            <a:pPr lvl="1"/>
            <a:r>
              <a:rPr lang="en-US">
                <a:latin typeface="Raleway"/>
              </a:rPr>
              <a:t>PCR can be done in initial days of illness, otherwise serology early in illness with IgG/IgM for arboviruses and flaviviruses (specify location and travel history), repeat 2 weeks later to detect seroconversion or fourfold rise in </a:t>
            </a:r>
            <a:r>
              <a:rPr lang="en-US" err="1">
                <a:latin typeface="Raleway"/>
              </a:rPr>
              <a:t>titre</a:t>
            </a:r>
            <a:endParaRPr lang="en-US" err="1"/>
          </a:p>
          <a:p>
            <a:r>
              <a:rPr lang="en-US">
                <a:latin typeface="Raleway"/>
              </a:rPr>
              <a:t>Measles – urgent notifiable condition</a:t>
            </a:r>
            <a:endParaRPr lang="en-US"/>
          </a:p>
          <a:p>
            <a:endParaRPr lang="en-US"/>
          </a:p>
          <a:p>
            <a:endParaRPr lang="en-US">
              <a:highlight>
                <a:srgbClr val="FF00FF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9C708-643A-7CDA-79D9-B5AC91942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444" y="336867"/>
            <a:ext cx="2859272" cy="1603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E5271E-9B34-332D-E0EB-2FA4AA63C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7080" y="5290968"/>
            <a:ext cx="1560711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12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31B73-055B-1A6A-EE30-78F1E60E0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8C5DE-274E-47FE-8276-54422613A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1440000"/>
            <a:ext cx="8036505" cy="4500000"/>
          </a:xfrm>
        </p:spPr>
        <p:txBody>
          <a:bodyPr vert="horz" lIns="0" tIns="36000" rIns="0" bIns="3600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Raleway"/>
              </a:rPr>
              <a:t>IT'S TRAVEL SEASON! BRING BACK MEMORIES, NOT....</a:t>
            </a:r>
            <a:endParaRPr lang="en-US" b="1"/>
          </a:p>
          <a:p>
            <a:pPr marL="0" indent="0">
              <a:buNone/>
            </a:pPr>
            <a:r>
              <a:rPr lang="en-US" b="1">
                <a:latin typeface="Raleway"/>
              </a:rPr>
              <a:t>Measles </a:t>
            </a:r>
            <a:endParaRPr lang="en-US"/>
          </a:p>
          <a:p>
            <a:pPr lvl="1"/>
            <a:r>
              <a:rPr lang="en-US">
                <a:latin typeface="Raleway"/>
              </a:rPr>
              <a:t>urgent notifiable condition – suspected and confirmed cases</a:t>
            </a:r>
            <a:endParaRPr lang="en-US"/>
          </a:p>
          <a:p>
            <a:pPr lvl="1"/>
            <a:r>
              <a:rPr lang="en-US">
                <a:latin typeface="Raleway"/>
              </a:rPr>
              <a:t>Use PPE if suspected and isolate the patient</a:t>
            </a:r>
            <a:endParaRPr lang="en-US"/>
          </a:p>
          <a:p>
            <a:pPr lvl="1"/>
            <a:r>
              <a:rPr lang="en-US">
                <a:latin typeface="Raleway"/>
              </a:rPr>
              <a:t>Consider if respiratory presentations develop a rash, especially if recent travel history. Incubation period 8-12 days</a:t>
            </a:r>
          </a:p>
          <a:p>
            <a:pPr lvl="1"/>
            <a:r>
              <a:rPr lang="en-US">
                <a:latin typeface="Raleway"/>
              </a:rPr>
              <a:t>Nasopharyngeal PCR + serology</a:t>
            </a:r>
            <a:endParaRPr lang="en-US"/>
          </a:p>
          <a:p>
            <a:pPr lvl="1"/>
            <a:r>
              <a:rPr lang="en-US">
                <a:latin typeface="Raleway"/>
              </a:rPr>
              <a:t>Must document timing of last vaccine (live virus vaccine and PCR will detect)</a:t>
            </a:r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  <a:p>
            <a:endParaRPr lang="en-US">
              <a:highlight>
                <a:srgbClr val="FF00FF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9C708-643A-7CDA-79D9-B5AC91942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444" y="336867"/>
            <a:ext cx="2859272" cy="1603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E5271E-9B34-332D-E0EB-2FA4AA63C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7080" y="5290968"/>
            <a:ext cx="1560711" cy="768163"/>
          </a:xfrm>
          <a:prstGeom prst="rect">
            <a:avLst/>
          </a:prstGeom>
        </p:spPr>
      </p:pic>
      <p:pic>
        <p:nvPicPr>
          <p:cNvPr id="6" name="Picture 6" descr="A picture containing website&#10;&#10;Description automatically generated">
            <a:extLst>
              <a:ext uri="{FF2B5EF4-FFF2-40B4-BE49-F238E27FC236}">
                <a16:creationId xmlns:a16="http://schemas.microsoft.com/office/drawing/2014/main" id="{3558B405-1668-284B-C01E-DA7897EC3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9334" y="2024174"/>
            <a:ext cx="3008244" cy="311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76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872F9-AF67-B9B6-D7F7-CF238563A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aleway"/>
              </a:rPr>
              <a:t>Medication shortages?</a:t>
            </a:r>
            <a:endParaRPr lang="en-GB"/>
          </a:p>
        </p:txBody>
      </p:sp>
      <p:pic>
        <p:nvPicPr>
          <p:cNvPr id="4" name="Picture 4" descr="A picture containing dog, ground, wall, brown&#10;&#10;Description automatically generated">
            <a:extLst>
              <a:ext uri="{FF2B5EF4-FFF2-40B4-BE49-F238E27FC236}">
                <a16:creationId xmlns:a16="http://schemas.microsoft.com/office/drawing/2014/main" id="{7875C463-B74A-A161-6898-6BD5973CD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1909" y="1440000"/>
            <a:ext cx="6749379" cy="4500000"/>
          </a:xfr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E78B10A-3AD0-7FC0-C621-3ABE3754B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7080" y="5290968"/>
            <a:ext cx="1560711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16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FFE40-60B7-1033-2E2B-C4FF16624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41" y="145578"/>
            <a:ext cx="10753200" cy="848300"/>
          </a:xfrm>
        </p:spPr>
        <p:txBody>
          <a:bodyPr/>
          <a:lstStyle/>
          <a:p>
            <a:r>
              <a:rPr lang="en-GB">
                <a:latin typeface="Raleway"/>
              </a:rPr>
              <a:t>Across the loop</a:t>
            </a:r>
            <a:br>
              <a:rPr lang="en-GB">
                <a:latin typeface="Raleway"/>
              </a:rPr>
            </a:br>
            <a:r>
              <a:rPr lang="en-GB">
                <a:latin typeface="Raleway"/>
              </a:rPr>
              <a:t>Discussion- Revisiting our problem statement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BEEF3-7CB9-36C5-BB5A-A63BC9D29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85" y="1150283"/>
            <a:ext cx="7960451" cy="4500000"/>
          </a:xfrm>
        </p:spPr>
        <p:txBody>
          <a:bodyPr vert="horz" lIns="0" tIns="36000" rIns="0" bIns="36000" rtlCol="0" anchor="t">
            <a:normAutofit/>
          </a:bodyPr>
          <a:lstStyle/>
          <a:p>
            <a:pPr marL="0" indent="0">
              <a:buNone/>
            </a:pPr>
            <a:r>
              <a:rPr lang="en-AU" sz="1600">
                <a:solidFill>
                  <a:srgbClr val="C00000"/>
                </a:solidFill>
                <a:latin typeface="Raleway"/>
              </a:rPr>
              <a:t>People living with Hepatitis B</a:t>
            </a:r>
            <a:r>
              <a:rPr lang="en-AU" sz="1600">
                <a:latin typeface="Raleway"/>
              </a:rPr>
              <a:t> need to </a:t>
            </a:r>
            <a:r>
              <a:rPr lang="en-AU" sz="1600">
                <a:solidFill>
                  <a:srgbClr val="C00000"/>
                </a:solidFill>
                <a:latin typeface="Raleway"/>
              </a:rPr>
              <a:t>access to diagnosis, care and treatment</a:t>
            </a:r>
            <a:r>
              <a:rPr lang="en-AU" sz="1600">
                <a:latin typeface="Raleway"/>
              </a:rPr>
              <a:t> but they face a challenge - </a:t>
            </a:r>
            <a:r>
              <a:rPr lang="en-AU" sz="1600">
                <a:solidFill>
                  <a:schemeClr val="accent6">
                    <a:lumMod val="75000"/>
                  </a:schemeClr>
                </a:solidFill>
                <a:latin typeface="Raleway"/>
              </a:rPr>
              <a:t>stigma, language barriers, cost, geography and time to attend appointments.</a:t>
            </a:r>
            <a:endParaRPr lang="en-US" sz="1600">
              <a:solidFill>
                <a:schemeClr val="accent6">
                  <a:lumMod val="75000"/>
                </a:schemeClr>
              </a:solidFill>
              <a:latin typeface="Raleway"/>
            </a:endParaRPr>
          </a:p>
          <a:p>
            <a:pPr>
              <a:buNone/>
            </a:pPr>
            <a:r>
              <a:rPr lang="en-AU" sz="1600">
                <a:latin typeface="Raleway"/>
              </a:rPr>
              <a:t>The problem is happening because </a:t>
            </a:r>
            <a:r>
              <a:rPr lang="en-AU" sz="1600">
                <a:solidFill>
                  <a:schemeClr val="accent6">
                    <a:lumMod val="75000"/>
                  </a:schemeClr>
                </a:solidFill>
                <a:latin typeface="Raleway"/>
              </a:rPr>
              <a:t>it is a low incidence issue that is complex to manage, requires S100 prescriber registration and specialist knowledge, services not meeting peoples needs, the issue may not be prioritised.</a:t>
            </a:r>
            <a:endParaRPr lang="en-US" sz="1600">
              <a:solidFill>
                <a:schemeClr val="accent6">
                  <a:lumMod val="75000"/>
                </a:schemeClr>
              </a:solidFill>
              <a:latin typeface="Raleway"/>
            </a:endParaRPr>
          </a:p>
          <a:p>
            <a:pPr>
              <a:buNone/>
            </a:pPr>
            <a:r>
              <a:rPr lang="en-AU" sz="1600">
                <a:latin typeface="Raleway"/>
              </a:rPr>
              <a:t>Based on </a:t>
            </a:r>
            <a:r>
              <a:rPr lang="en-AU" sz="1600">
                <a:solidFill>
                  <a:schemeClr val="accent6">
                    <a:lumMod val="75000"/>
                  </a:schemeClr>
                </a:solidFill>
                <a:latin typeface="Raleway"/>
              </a:rPr>
              <a:t>prevalence and morbidity of untreated hepatitis B, </a:t>
            </a:r>
            <a:r>
              <a:rPr lang="en-AU" sz="1600">
                <a:latin typeface="Raleway"/>
              </a:rPr>
              <a:t>we think that ….</a:t>
            </a:r>
          </a:p>
          <a:p>
            <a:pPr>
              <a:buNone/>
            </a:pPr>
            <a:r>
              <a:rPr lang="en-AU" sz="1600" i="1">
                <a:solidFill>
                  <a:srgbClr val="7030A0"/>
                </a:solidFill>
                <a:latin typeface="Raleway"/>
              </a:rPr>
              <a:t>(what do we think could solve the problem in the Western Victorian region?)</a:t>
            </a:r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820DCA1-F844-45E0-E471-F4E496E64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730" y="286782"/>
            <a:ext cx="2665771" cy="37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4E9C11-47AB-3C54-2636-4B4795A40582}"/>
              </a:ext>
            </a:extLst>
          </p:cNvPr>
          <p:cNvSpPr txBox="1"/>
          <p:nvPr/>
        </p:nvSpPr>
        <p:spPr>
          <a:xfrm>
            <a:off x="9059615" y="4188344"/>
            <a:ext cx="279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>
                <a:solidFill>
                  <a:srgbClr val="1C1444"/>
                </a:solidFill>
                <a:effectLst/>
                <a:latin typeface="VIC"/>
              </a:rPr>
              <a:t>The Victorian Government is committed to eliminating HBV as a public health concern by 2030. </a:t>
            </a:r>
            <a:endParaRPr lang="en-AU" sz="1200"/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7887F5-CF2F-878C-5B13-9F6B9E9E14E8}"/>
              </a:ext>
            </a:extLst>
          </p:cNvPr>
          <p:cNvSpPr txBox="1"/>
          <p:nvPr/>
        </p:nvSpPr>
        <p:spPr>
          <a:xfrm>
            <a:off x="9059615" y="5296340"/>
            <a:ext cx="27114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000">
                <a:hlinkClick r:id="rId4"/>
              </a:rPr>
              <a:t>vic-hep-b-plan-2022-23-online-pdf.pdf (health.vic.gov.au)</a:t>
            </a:r>
            <a:endParaRPr lang="en-US" sz="1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101AE5-29AD-A71D-CEE6-5718A5EFC9F6}"/>
              </a:ext>
            </a:extLst>
          </p:cNvPr>
          <p:cNvSpPr txBox="1"/>
          <p:nvPr/>
        </p:nvSpPr>
        <p:spPr>
          <a:xfrm>
            <a:off x="11357331" y="-3389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 mins</a:t>
            </a:r>
          </a:p>
        </p:txBody>
      </p:sp>
      <p:pic>
        <p:nvPicPr>
          <p:cNvPr id="14" name="Picture 13" descr="Text, timeline&#10;&#10;Description automatically generated with medium confidence">
            <a:extLst>
              <a:ext uri="{FF2B5EF4-FFF2-40B4-BE49-F238E27FC236}">
                <a16:creationId xmlns:a16="http://schemas.microsoft.com/office/drawing/2014/main" id="{50C14B7E-485F-5CF4-861A-0D217EA2D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2393" y="1588895"/>
            <a:ext cx="3360491" cy="21615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9DD273-528F-B83F-67EF-5DD00702650C}"/>
              </a:ext>
            </a:extLst>
          </p:cNvPr>
          <p:cNvSpPr txBox="1"/>
          <p:nvPr/>
        </p:nvSpPr>
        <p:spPr>
          <a:xfrm>
            <a:off x="2463733" y="3522693"/>
            <a:ext cx="2817823" cy="369332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i="1"/>
              <a:t>Process: Ask 5 whys........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AF992F-01E9-25AF-5596-A830DA25B021}"/>
              </a:ext>
            </a:extLst>
          </p:cNvPr>
          <p:cNvSpPr txBox="1"/>
          <p:nvPr/>
        </p:nvSpPr>
        <p:spPr>
          <a:xfrm>
            <a:off x="160437" y="5384551"/>
            <a:ext cx="397628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Goal</a:t>
            </a:r>
          </a:p>
          <a:p>
            <a:r>
              <a:rPr lang="en-US"/>
              <a:t>20% of PLW Hep B access treatment</a:t>
            </a:r>
          </a:p>
        </p:txBody>
      </p:sp>
    </p:spTree>
    <p:extLst>
      <p:ext uri="{BB962C8B-B14F-4D97-AF65-F5344CB8AC3E}">
        <p14:creationId xmlns:p14="http://schemas.microsoft.com/office/powerpoint/2010/main" val="2291807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E38EC-4C38-B9D2-2EA5-43C557D3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88" y="-8762"/>
            <a:ext cx="10753200" cy="1097599"/>
          </a:xfrm>
        </p:spPr>
        <p:txBody>
          <a:bodyPr/>
          <a:lstStyle/>
          <a:p>
            <a:r>
              <a:rPr lang="en-US">
                <a:latin typeface="Raleway"/>
              </a:rPr>
              <a:t>Practice to Data</a:t>
            </a:r>
            <a:br>
              <a:rPr lang="en-US">
                <a:latin typeface="Raleway"/>
              </a:rPr>
            </a:br>
            <a:r>
              <a:rPr lang="en-US">
                <a:latin typeface="Raleway"/>
              </a:rPr>
              <a:t>“Cascade of care”- Hepatitis B</a:t>
            </a:r>
            <a:br>
              <a:rPr lang="en-US"/>
            </a:br>
            <a:r>
              <a:rPr lang="en-US" sz="1800" i="1">
                <a:latin typeface="Raleway"/>
              </a:rPr>
              <a:t>How do we bridge the gaps?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E558F-4B08-580A-5EE5-F046DFF77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22-05-19 at 2.05.42 pm.png">
            <a:extLst>
              <a:ext uri="{FF2B5EF4-FFF2-40B4-BE49-F238E27FC236}">
                <a16:creationId xmlns:a16="http://schemas.microsoft.com/office/drawing/2014/main" id="{28E86892-FC5B-181A-36BE-AF94B96D04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5" b="17723"/>
          <a:stretch/>
        </p:blipFill>
        <p:spPr>
          <a:xfrm>
            <a:off x="394937" y="1480634"/>
            <a:ext cx="7840717" cy="4805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F97960-A007-553C-8B89-8862ECBC5AA0}"/>
              </a:ext>
            </a:extLst>
          </p:cNvPr>
          <p:cNvSpPr/>
          <p:nvPr/>
        </p:nvSpPr>
        <p:spPr>
          <a:xfrm>
            <a:off x="2958660" y="1381251"/>
            <a:ext cx="5097517" cy="237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3045A38-E024-1D58-566D-6D86037E288C}"/>
              </a:ext>
            </a:extLst>
          </p:cNvPr>
          <p:cNvSpPr/>
          <p:nvPr/>
        </p:nvSpPr>
        <p:spPr>
          <a:xfrm>
            <a:off x="4540467" y="2797801"/>
            <a:ext cx="788276" cy="174740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37787617-5A48-1C7B-073B-038A1150580A}"/>
              </a:ext>
            </a:extLst>
          </p:cNvPr>
          <p:cNvSpPr/>
          <p:nvPr/>
        </p:nvSpPr>
        <p:spPr>
          <a:xfrm>
            <a:off x="3032234" y="1616690"/>
            <a:ext cx="788276" cy="121001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213D7CE4-0D45-8865-D38E-B7EB47B004C5}"/>
              </a:ext>
            </a:extLst>
          </p:cNvPr>
          <p:cNvSpPr/>
          <p:nvPr/>
        </p:nvSpPr>
        <p:spPr>
          <a:xfrm>
            <a:off x="6006660" y="4677103"/>
            <a:ext cx="788276" cy="49413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95C10A-C92E-55A3-FE61-F54B95785B0A}"/>
              </a:ext>
            </a:extLst>
          </p:cNvPr>
          <p:cNvSpPr/>
          <p:nvPr/>
        </p:nvSpPr>
        <p:spPr>
          <a:xfrm>
            <a:off x="5397239" y="3252255"/>
            <a:ext cx="1566042" cy="83849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BE3D3C-0F1F-2A2C-1A0A-3860F3C30AB2}"/>
              </a:ext>
            </a:extLst>
          </p:cNvPr>
          <p:cNvSpPr/>
          <p:nvPr/>
        </p:nvSpPr>
        <p:spPr>
          <a:xfrm>
            <a:off x="718801" y="5774800"/>
            <a:ext cx="7426357" cy="511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C0A7F6-1A9E-8561-EB81-7A3DF16BE2D3}"/>
              </a:ext>
            </a:extLst>
          </p:cNvPr>
          <p:cNvSpPr txBox="1"/>
          <p:nvPr/>
        </p:nvSpPr>
        <p:spPr>
          <a:xfrm>
            <a:off x="1494725" y="5651024"/>
            <a:ext cx="12041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Have the infection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6987CC-B55E-E76D-9934-C8E0E537C471}"/>
              </a:ext>
            </a:extLst>
          </p:cNvPr>
          <p:cNvSpPr txBox="1"/>
          <p:nvPr/>
        </p:nvSpPr>
        <p:spPr>
          <a:xfrm>
            <a:off x="3112022" y="5704987"/>
            <a:ext cx="1204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Access testing and correct diagnosis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A080C8-6B97-3249-B6CD-5357AD5128E1}"/>
              </a:ext>
            </a:extLst>
          </p:cNvPr>
          <p:cNvSpPr txBox="1"/>
          <p:nvPr/>
        </p:nvSpPr>
        <p:spPr>
          <a:xfrm>
            <a:off x="4687631" y="5651024"/>
            <a:ext cx="120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Access appropriate care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ACC9CD-3F08-FEBB-047E-4520FE2E8B22}"/>
              </a:ext>
            </a:extLst>
          </p:cNvPr>
          <p:cNvSpPr txBox="1"/>
          <p:nvPr/>
        </p:nvSpPr>
        <p:spPr>
          <a:xfrm>
            <a:off x="6300195" y="5645650"/>
            <a:ext cx="1204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Complete appropriate treatment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5C5619-E7B5-7E5C-2B25-A7300A6DEAB4}"/>
              </a:ext>
            </a:extLst>
          </p:cNvPr>
          <p:cNvSpPr txBox="1"/>
          <p:nvPr/>
        </p:nvSpPr>
        <p:spPr>
          <a:xfrm>
            <a:off x="7914503" y="5619179"/>
            <a:ext cx="120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Complete follow up as appropriate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D24698-B94F-A2AD-A76D-2CB1820DBE1A}"/>
              </a:ext>
            </a:extLst>
          </p:cNvPr>
          <p:cNvSpPr txBox="1"/>
          <p:nvPr/>
        </p:nvSpPr>
        <p:spPr>
          <a:xfrm>
            <a:off x="8206656" y="5259836"/>
            <a:ext cx="31290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/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8E25AC-7596-9CB1-52CD-E159E66B70AA}"/>
              </a:ext>
            </a:extLst>
          </p:cNvPr>
          <p:cNvSpPr txBox="1"/>
          <p:nvPr/>
        </p:nvSpPr>
        <p:spPr>
          <a:xfrm>
            <a:off x="3899281" y="1746966"/>
            <a:ext cx="388824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Prevent Transmission</a:t>
            </a:r>
          </a:p>
          <a:p>
            <a:r>
              <a:rPr lang="en-US" i="1">
                <a:cs typeface="Arial"/>
              </a:rPr>
              <a:t>Vaccination data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25227D-E20F-316F-CEDF-A8A7F9A5EB6A}"/>
              </a:ext>
            </a:extLst>
          </p:cNvPr>
          <p:cNvSpPr txBox="1"/>
          <p:nvPr/>
        </p:nvSpPr>
        <p:spPr>
          <a:xfrm>
            <a:off x="5395232" y="3029796"/>
            <a:ext cx="615383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Identify people at risk- </a:t>
            </a:r>
            <a:r>
              <a:rPr lang="en-US" i="1">
                <a:cs typeface="Arial"/>
              </a:rPr>
              <a:t>ethnicity, country of birth data</a:t>
            </a:r>
          </a:p>
          <a:p>
            <a:r>
              <a:rPr lang="en-US">
                <a:cs typeface="Arial"/>
              </a:rPr>
              <a:t>Interpret results correctly- </a:t>
            </a:r>
            <a:r>
              <a:rPr lang="en-US" i="1">
                <a:cs typeface="Arial"/>
              </a:rPr>
              <a:t>guidelines and decision support.</a:t>
            </a:r>
            <a:r>
              <a:rPr lang="en-US">
                <a:cs typeface="Arial"/>
              </a:rPr>
              <a:t> </a:t>
            </a:r>
            <a:r>
              <a:rPr lang="en-US" i="1">
                <a:cs typeface="Arial"/>
              </a:rPr>
              <a:t>Audit gaps?</a:t>
            </a:r>
          </a:p>
          <a:p>
            <a:r>
              <a:rPr lang="en-US" i="1">
                <a:cs typeface="Arial"/>
              </a:rPr>
              <a:t>Notification data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BE014C-E1F6-C128-FF41-5A851E9973DE}"/>
              </a:ext>
            </a:extLst>
          </p:cNvPr>
          <p:cNvSpPr txBox="1"/>
          <p:nvPr/>
        </p:nvSpPr>
        <p:spPr>
          <a:xfrm>
            <a:off x="9053978" y="4331440"/>
            <a:ext cx="2369003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How do we link people to the right care?</a:t>
            </a:r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BE8F02-ACB5-A7DF-0EDA-0215B0C0E977}"/>
              </a:ext>
            </a:extLst>
          </p:cNvPr>
          <p:cNvSpPr txBox="1"/>
          <p:nvPr/>
        </p:nvSpPr>
        <p:spPr>
          <a:xfrm>
            <a:off x="9052739" y="5403343"/>
            <a:ext cx="260236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What monitoring long term is needed?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B1B3B0-7EAC-031A-899B-298010D3F676}"/>
              </a:ext>
            </a:extLst>
          </p:cNvPr>
          <p:cNvSpPr txBox="1"/>
          <p:nvPr/>
        </p:nvSpPr>
        <p:spPr>
          <a:xfrm>
            <a:off x="6791563" y="4336391"/>
            <a:ext cx="2210146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cs typeface="Arial"/>
              </a:rPr>
              <a:t>Enhanced notification data</a:t>
            </a:r>
            <a:endParaRPr lang="en-US"/>
          </a:p>
          <a:p>
            <a:r>
              <a:rPr lang="en-US" i="1">
                <a:cs typeface="Arial"/>
              </a:rPr>
              <a:t>Surveillance data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31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DEDDB-3DF3-A849-A830-968DDD6C3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10672200" cy="515901"/>
          </a:xfrm>
        </p:spPr>
        <p:txBody>
          <a:bodyPr/>
          <a:lstStyle/>
          <a:p>
            <a:r>
              <a:rPr lang="en-US">
                <a:latin typeface="Raleway"/>
              </a:rPr>
              <a:t>Acknowledgement of Countries 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47A43-71AC-DF46-A813-6D35533E2A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97130" y="1314245"/>
            <a:ext cx="7787932" cy="4500000"/>
          </a:xfrm>
        </p:spPr>
        <p:txBody>
          <a:bodyPr vert="horz" lIns="0" tIns="36000" rIns="0" bIns="36000" rtlCol="0" anchor="t">
            <a:normAutofit fontScale="55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AU" sz="2900" b="1">
                <a:solidFill>
                  <a:schemeClr val="accent1">
                    <a:lumMod val="50000"/>
                  </a:schemeClr>
                </a:solidFill>
                <a:latin typeface="Raleway"/>
              </a:rPr>
              <a:t>I’d like to begin by acknowledging the Traditional Owners and custodians of the lands and waterways from which we are all zooming in from today. </a:t>
            </a:r>
            <a:endParaRPr lang="en-AU" sz="2900" b="1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60000"/>
              </a:lnSpc>
              <a:buFont typeface="Arial"/>
              <a:buChar char="•"/>
            </a:pPr>
            <a:r>
              <a:rPr lang="en-AU" sz="2200" b="1">
                <a:solidFill>
                  <a:srgbClr val="003D64"/>
                </a:solidFill>
                <a:latin typeface="Raleway"/>
              </a:rPr>
              <a:t>the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Wadda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 Wurrung,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Gulidjan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,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Gadubanud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,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Keeray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 Wurrung, Peek Wurrung,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Gunditjmara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,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Djab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 Wurrung,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Wotjobaluk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,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Dja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Dja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 Wurrung,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Jadawadjarli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,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Wergaia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,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Jaadwa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 and </a:t>
            </a:r>
            <a:r>
              <a:rPr lang="en-AU" sz="2200" b="1" err="1">
                <a:solidFill>
                  <a:srgbClr val="003D64"/>
                </a:solidFill>
                <a:latin typeface="Raleway"/>
              </a:rPr>
              <a:t>Jupagalk</a:t>
            </a:r>
            <a:r>
              <a:rPr lang="en-AU" sz="2200" b="1">
                <a:solidFill>
                  <a:srgbClr val="003D64"/>
                </a:solidFill>
                <a:latin typeface="Raleway"/>
              </a:rPr>
              <a:t> peoples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AU" sz="2900" b="1">
                <a:solidFill>
                  <a:schemeClr val="accent1">
                    <a:lumMod val="50000"/>
                  </a:schemeClr>
                </a:solidFill>
                <a:latin typeface="Raleway"/>
              </a:rPr>
              <a:t>We recognise their diversity, resilience, and the ongoing place that First Peoples hold in our communities. </a:t>
            </a:r>
            <a:endParaRPr lang="en-AU" sz="2900" b="1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AU" sz="2900" b="1">
                <a:solidFill>
                  <a:schemeClr val="accent1">
                    <a:lumMod val="50000"/>
                  </a:schemeClr>
                </a:solidFill>
                <a:latin typeface="Raleway"/>
              </a:rPr>
              <a:t>We pay our respects to the Elders, both past and present and commit to working together in the spirit of mutual understanding, respect and reconciliation. </a:t>
            </a:r>
            <a:endParaRPr lang="en-AU" sz="2900" b="1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en-AU" sz="2900" b="1">
                <a:solidFill>
                  <a:srgbClr val="003D64"/>
                </a:solidFill>
                <a:latin typeface="Raleway"/>
              </a:rPr>
              <a:t>We support self-determination for First Nations Peoples and organisations and will work together on Closing the Gap.</a:t>
            </a:r>
            <a:endParaRPr lang="en-AU" b="1">
              <a:solidFill>
                <a:srgbClr val="003D64"/>
              </a:solidFill>
            </a:endParaRPr>
          </a:p>
          <a:p>
            <a:pPr marL="0" indent="0">
              <a:lnSpc>
                <a:spcPct val="160000"/>
              </a:lnSpc>
              <a:buNone/>
            </a:pPr>
            <a:endParaRPr lang="en-AU" sz="2900" b="1">
              <a:solidFill>
                <a:schemeClr val="accent1">
                  <a:lumMod val="50000"/>
                </a:schemeClr>
              </a:solidFill>
              <a:latin typeface="Raleway"/>
            </a:endParaRPr>
          </a:p>
        </p:txBody>
      </p:sp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96F2173-D3A0-4A19-9ED7-1A712052E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38" y="1675132"/>
            <a:ext cx="3516125" cy="3079749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479D80F5-493D-462F-AEB0-84FCB48856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88"/>
          <a:stretch/>
        </p:blipFill>
        <p:spPr>
          <a:xfrm>
            <a:off x="246814" y="4957762"/>
            <a:ext cx="946372" cy="1093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581579-9783-4B92-8C4A-F235996F72DF}"/>
              </a:ext>
            </a:extLst>
          </p:cNvPr>
          <p:cNvSpPr/>
          <p:nvPr/>
        </p:nvSpPr>
        <p:spPr>
          <a:xfrm>
            <a:off x="1271048" y="5032220"/>
            <a:ext cx="2552016" cy="10187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77"/>
                <a:ea typeface="+mn-ea"/>
                <a:cs typeface="+mn-cs"/>
              </a:rPr>
              <a:t>Ask the question. Do you identify as Aboriginal or Torres Strait Islander?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67871AB1-D703-570C-B562-F069EDD98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0388" y="5240861"/>
            <a:ext cx="1558873" cy="7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89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E5A64-B015-4F36-A5DF-C2E803958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25" y="235200"/>
            <a:ext cx="10753200" cy="848300"/>
          </a:xfrm>
        </p:spPr>
        <p:txBody>
          <a:bodyPr/>
          <a:lstStyle/>
          <a:p>
            <a:r>
              <a:rPr lang="en-US">
                <a:latin typeface="Raleway"/>
              </a:rPr>
              <a:t>Knowledge to Practice- review- assessment</a:t>
            </a:r>
            <a:br>
              <a:rPr lang="en-US">
                <a:latin typeface="Raleway"/>
              </a:rPr>
            </a:br>
            <a:r>
              <a:rPr lang="en-US">
                <a:latin typeface="Raleway"/>
              </a:rPr>
              <a:t>Health Pathways and decision support 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3B0C36CD-E78A-92DE-2E02-212ADF417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2320" y="1288722"/>
            <a:ext cx="5102548" cy="4500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CC5ACA-3722-5D29-B1C0-9525D21249C6}"/>
              </a:ext>
            </a:extLst>
          </p:cNvPr>
          <p:cNvSpPr txBox="1"/>
          <p:nvPr/>
        </p:nvSpPr>
        <p:spPr>
          <a:xfrm>
            <a:off x="382622" y="627958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https://westvic.communityhealthpathways.org/28204.htm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C98A62-A17F-0D46-BD83-9152B8F75BF5}"/>
              </a:ext>
            </a:extLst>
          </p:cNvPr>
          <p:cNvSpPr txBox="1"/>
          <p:nvPr/>
        </p:nvSpPr>
        <p:spPr>
          <a:xfrm>
            <a:off x="6287134" y="546611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https://ashm.org.au/wp-content/uploads/2022/08/ASHM-Decision-Making-in-Hepatitis-B-2021-update-2.pdf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3225EFEF-DE18-BAA5-2C0B-9D93A4024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653" y="1292131"/>
            <a:ext cx="5599058" cy="395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56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6096F-8197-2E4F-7569-21358FB0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24" y="277241"/>
            <a:ext cx="10753200" cy="848300"/>
          </a:xfrm>
        </p:spPr>
        <p:txBody>
          <a:bodyPr/>
          <a:lstStyle/>
          <a:p>
            <a:r>
              <a:rPr lang="en-US">
                <a:latin typeface="Raleway"/>
              </a:rPr>
              <a:t>Statutory required notification</a:t>
            </a:r>
            <a:br>
              <a:rPr lang="en-US"/>
            </a:br>
            <a:r>
              <a:rPr lang="en-US">
                <a:latin typeface="Raleway"/>
              </a:rPr>
              <a:t>-Public Health and Wellbeing Regulations 2019</a:t>
            </a:r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3632258-5903-C94B-CB61-836D29AAB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2607" y="1388300"/>
            <a:ext cx="8933900" cy="37889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BFB954-7309-F86A-8280-745F52F4E890}"/>
              </a:ext>
            </a:extLst>
          </p:cNvPr>
          <p:cNvSpPr txBox="1"/>
          <p:nvPr/>
        </p:nvSpPr>
        <p:spPr>
          <a:xfrm>
            <a:off x="449682" y="5333033"/>
            <a:ext cx="8725850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AU" sz="1400" b="1" i="0">
                <a:effectLst/>
                <a:latin typeface="Arial" panose="020B0604020202020204" pitchFamily="34" charset="0"/>
              </a:rPr>
              <a:t>Please ensure that the case has been informed of the following:</a:t>
            </a:r>
            <a:endParaRPr lang="en-AU" sz="1400" b="0" i="0"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AU" sz="1400" b="0" i="0">
                <a:effectLst/>
                <a:latin typeface="Arial" panose="020B0604020202020204" pitchFamily="34" charset="0"/>
              </a:rPr>
              <a:t>their diagnosis,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sz="1400" b="0" i="0">
                <a:effectLst/>
                <a:latin typeface="Arial" panose="020B0604020202020204" pitchFamily="34" charset="0"/>
              </a:rPr>
              <a:t>that you are providing this information to the department (as required by the </a:t>
            </a:r>
            <a:r>
              <a:rPr lang="en-AU" sz="1400" b="0" i="1">
                <a:effectLst/>
                <a:latin typeface="Arial" panose="020B0604020202020204" pitchFamily="34" charset="0"/>
              </a:rPr>
              <a:t>Health Records Act 2001</a:t>
            </a:r>
            <a:r>
              <a:rPr lang="en-AU" sz="1400" b="0" i="0">
                <a:effectLst/>
                <a:latin typeface="Arial" panose="020B0604020202020204" pitchFamily="34" charset="0"/>
              </a:rPr>
              <a:t>), and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sz="1400" b="0" i="0">
                <a:effectLst/>
                <a:latin typeface="Arial" panose="020B0604020202020204" pitchFamily="34" charset="0"/>
              </a:rPr>
              <a:t>that the department may contact them for further information about their illness.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sz="1400" b="0" i="0" u="sng">
                <a:solidFill>
                  <a:srgbClr val="C63663"/>
                </a:solidFill>
                <a:effectLst/>
                <a:latin typeface="Arial" panose="020B0604020202020204" pitchFamily="34" charset="0"/>
              </a:rPr>
              <a:t>Commonwealth and State privacy legislation does not negate the responsibility to notify the specified conditions nor to provide the information requested on this form.</a:t>
            </a:r>
            <a:endParaRPr lang="en-AU" sz="1400" b="0" i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6C494-AF87-C8FA-C9EB-D5653C4C932E}"/>
              </a:ext>
            </a:extLst>
          </p:cNvPr>
          <p:cNvSpPr txBox="1"/>
          <p:nvPr/>
        </p:nvSpPr>
        <p:spPr>
          <a:xfrm>
            <a:off x="9966507" y="2929779"/>
            <a:ext cx="184982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/>
              <a:t>https://www.health.vic.gov.au/infectious-diseases/notifiable-infectious-diseases-conditions-and-micro-organisms</a:t>
            </a:r>
          </a:p>
        </p:txBody>
      </p:sp>
    </p:spTree>
    <p:extLst>
      <p:ext uri="{BB962C8B-B14F-4D97-AF65-F5344CB8AC3E}">
        <p14:creationId xmlns:p14="http://schemas.microsoft.com/office/powerpoint/2010/main" val="2726240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7F8D9-02A5-A1CD-A666-820E755D6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F5D0C4-B745-F676-F027-DB04BF9BF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685" y="430870"/>
            <a:ext cx="4494328" cy="4500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58362FC-9FF1-AE44-0416-E204EE37A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979" y="0"/>
            <a:ext cx="46318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4318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5E69C78-A465-BD12-6DCE-274078BFA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2" y="0"/>
            <a:ext cx="11948068" cy="5406501"/>
          </a:xfr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A0CD6F-4700-891D-8BBA-89EE27E17A72}"/>
              </a:ext>
            </a:extLst>
          </p:cNvPr>
          <p:cNvSpPr txBox="1"/>
          <p:nvPr/>
        </p:nvSpPr>
        <p:spPr>
          <a:xfrm>
            <a:off x="8314007" y="1083212"/>
            <a:ext cx="3448829" cy="3693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AU" sz="1800" b="0" i="0" u="sng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Currently under the Regional PHUs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COVID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Influenza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RSV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Pertussis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sz="1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Myobacterium</a:t>
            </a:r>
            <a:r>
              <a:rPr lang="en-A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AU" sz="1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ulcerans</a:t>
            </a:r>
            <a:endParaRPr lang="en-AU" sz="18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A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Varicella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Invasive </a:t>
            </a:r>
            <a:r>
              <a:rPr lang="en-AU" sz="18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pneumoccoal</a:t>
            </a:r>
            <a:r>
              <a:rPr lang="en-A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disease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Hepatitis B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Hepatitis C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Shigella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Ross River / Barmah Forest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AU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Chlamydia</a:t>
            </a:r>
          </a:p>
        </p:txBody>
      </p:sp>
    </p:spTree>
    <p:extLst>
      <p:ext uri="{BB962C8B-B14F-4D97-AF65-F5344CB8AC3E}">
        <p14:creationId xmlns:p14="http://schemas.microsoft.com/office/powerpoint/2010/main" val="1501039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E38EC-4C38-B9D2-2EA5-43C557D31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56" y="151659"/>
            <a:ext cx="10753200" cy="709801"/>
          </a:xfrm>
        </p:spPr>
        <p:txBody>
          <a:bodyPr/>
          <a:lstStyle/>
          <a:p>
            <a:r>
              <a:rPr lang="en-US">
                <a:latin typeface="Raleway"/>
              </a:rPr>
              <a:t>“Cascade of care”- Hepatitis B</a:t>
            </a:r>
            <a:br>
              <a:rPr lang="en-US"/>
            </a:br>
            <a:r>
              <a:rPr lang="en-US" sz="1800" i="1">
                <a:latin typeface="Raleway"/>
              </a:rPr>
              <a:t>Understand the patient care journey and our role as primary care clinicians in this pathway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E558F-4B08-580A-5EE5-F046DFF77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22-05-19 at 2.05.42 pm.png">
            <a:extLst>
              <a:ext uri="{FF2B5EF4-FFF2-40B4-BE49-F238E27FC236}">
                <a16:creationId xmlns:a16="http://schemas.microsoft.com/office/drawing/2014/main" id="{28E86892-FC5B-181A-36BE-AF94B96D04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5" b="17723"/>
          <a:stretch/>
        </p:blipFill>
        <p:spPr>
          <a:xfrm>
            <a:off x="394937" y="1480634"/>
            <a:ext cx="7840717" cy="4805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F97960-A007-553C-8B89-8862ECBC5AA0}"/>
              </a:ext>
            </a:extLst>
          </p:cNvPr>
          <p:cNvSpPr/>
          <p:nvPr/>
        </p:nvSpPr>
        <p:spPr>
          <a:xfrm>
            <a:off x="2958660" y="1381251"/>
            <a:ext cx="5097517" cy="237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3045A38-E024-1D58-566D-6D86037E288C}"/>
              </a:ext>
            </a:extLst>
          </p:cNvPr>
          <p:cNvSpPr/>
          <p:nvPr/>
        </p:nvSpPr>
        <p:spPr>
          <a:xfrm>
            <a:off x="4540467" y="2797801"/>
            <a:ext cx="788276" cy="174740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37787617-5A48-1C7B-073B-038A1150580A}"/>
              </a:ext>
            </a:extLst>
          </p:cNvPr>
          <p:cNvSpPr/>
          <p:nvPr/>
        </p:nvSpPr>
        <p:spPr>
          <a:xfrm>
            <a:off x="3032234" y="1616690"/>
            <a:ext cx="788276" cy="1210014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213D7CE4-0D45-8865-D38E-B7EB47B004C5}"/>
              </a:ext>
            </a:extLst>
          </p:cNvPr>
          <p:cNvSpPr/>
          <p:nvPr/>
        </p:nvSpPr>
        <p:spPr>
          <a:xfrm>
            <a:off x="6006660" y="4677103"/>
            <a:ext cx="788276" cy="49413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314811-782C-3919-EC3D-5D72F09436A1}"/>
              </a:ext>
            </a:extLst>
          </p:cNvPr>
          <p:cNvSpPr/>
          <p:nvPr/>
        </p:nvSpPr>
        <p:spPr>
          <a:xfrm>
            <a:off x="3941377" y="1744462"/>
            <a:ext cx="1566042" cy="83849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95C10A-C92E-55A3-FE61-F54B95785B0A}"/>
              </a:ext>
            </a:extLst>
          </p:cNvPr>
          <p:cNvSpPr/>
          <p:nvPr/>
        </p:nvSpPr>
        <p:spPr>
          <a:xfrm>
            <a:off x="5397239" y="3252255"/>
            <a:ext cx="1566042" cy="83849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B8A65F-6971-D1AF-84E0-BB5E2F0431A5}"/>
              </a:ext>
            </a:extLst>
          </p:cNvPr>
          <p:cNvSpPr/>
          <p:nvPr/>
        </p:nvSpPr>
        <p:spPr>
          <a:xfrm>
            <a:off x="1313792" y="1088076"/>
            <a:ext cx="1566042" cy="47031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BE3D3C-0F1F-2A2C-1A0A-3860F3C30AB2}"/>
              </a:ext>
            </a:extLst>
          </p:cNvPr>
          <p:cNvSpPr/>
          <p:nvPr/>
        </p:nvSpPr>
        <p:spPr>
          <a:xfrm>
            <a:off x="718801" y="5774800"/>
            <a:ext cx="7426357" cy="511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C0A7F6-1A9E-8561-EB81-7A3DF16BE2D3}"/>
              </a:ext>
            </a:extLst>
          </p:cNvPr>
          <p:cNvSpPr txBox="1"/>
          <p:nvPr/>
        </p:nvSpPr>
        <p:spPr>
          <a:xfrm>
            <a:off x="1494725" y="5651024"/>
            <a:ext cx="12041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Have the infection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6987CC-B55E-E76D-9934-C8E0E537C471}"/>
              </a:ext>
            </a:extLst>
          </p:cNvPr>
          <p:cNvSpPr txBox="1"/>
          <p:nvPr/>
        </p:nvSpPr>
        <p:spPr>
          <a:xfrm>
            <a:off x="3112022" y="5704987"/>
            <a:ext cx="1204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Access testing and correct diagnosis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A080C8-6B97-3249-B6CD-5357AD5128E1}"/>
              </a:ext>
            </a:extLst>
          </p:cNvPr>
          <p:cNvSpPr txBox="1"/>
          <p:nvPr/>
        </p:nvSpPr>
        <p:spPr>
          <a:xfrm>
            <a:off x="4687631" y="5651024"/>
            <a:ext cx="120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Access appropriate care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ACC9CD-3F08-FEBB-047E-4520FE2E8B22}"/>
              </a:ext>
            </a:extLst>
          </p:cNvPr>
          <p:cNvSpPr txBox="1"/>
          <p:nvPr/>
        </p:nvSpPr>
        <p:spPr>
          <a:xfrm>
            <a:off x="6300195" y="5645650"/>
            <a:ext cx="1204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Complete appropriate treatment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5C5619-E7B5-7E5C-2B25-A7300A6DEAB4}"/>
              </a:ext>
            </a:extLst>
          </p:cNvPr>
          <p:cNvSpPr txBox="1"/>
          <p:nvPr/>
        </p:nvSpPr>
        <p:spPr>
          <a:xfrm>
            <a:off x="7914503" y="5619179"/>
            <a:ext cx="120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Complete follow up as appropriate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D24698-B94F-A2AD-A76D-2CB1820DBE1A}"/>
              </a:ext>
            </a:extLst>
          </p:cNvPr>
          <p:cNvSpPr txBox="1"/>
          <p:nvPr/>
        </p:nvSpPr>
        <p:spPr>
          <a:xfrm>
            <a:off x="8206656" y="5259836"/>
            <a:ext cx="31290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/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BE014C-E1F6-C128-FF41-5A851E9973DE}"/>
              </a:ext>
            </a:extLst>
          </p:cNvPr>
          <p:cNvSpPr txBox="1"/>
          <p:nvPr/>
        </p:nvSpPr>
        <p:spPr>
          <a:xfrm>
            <a:off x="9215903" y="4337790"/>
            <a:ext cx="188322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How do we link people to the right care?</a:t>
            </a:r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BE8F02-ACB5-A7DF-0EDA-0215B0C0E977}"/>
              </a:ext>
            </a:extLst>
          </p:cNvPr>
          <p:cNvSpPr txBox="1"/>
          <p:nvPr/>
        </p:nvSpPr>
        <p:spPr>
          <a:xfrm>
            <a:off x="9443264" y="5450968"/>
            <a:ext cx="260236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What monitoring long term is needed?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EE5F06-86DE-8B51-D568-A86B325D6DB2}"/>
              </a:ext>
            </a:extLst>
          </p:cNvPr>
          <p:cNvSpPr txBox="1"/>
          <p:nvPr/>
        </p:nvSpPr>
        <p:spPr>
          <a:xfrm>
            <a:off x="3899281" y="1746966"/>
            <a:ext cx="388824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Prevent Transmission</a:t>
            </a:r>
          </a:p>
          <a:p>
            <a:r>
              <a:rPr lang="en-US" i="1">
                <a:cs typeface="Arial"/>
              </a:rPr>
              <a:t>Vaccination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8E3AB4-2F71-A42A-50AE-3EF73E3445AE}"/>
              </a:ext>
            </a:extLst>
          </p:cNvPr>
          <p:cNvSpPr txBox="1"/>
          <p:nvPr/>
        </p:nvSpPr>
        <p:spPr>
          <a:xfrm>
            <a:off x="5395232" y="3029796"/>
            <a:ext cx="615383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Identify people at risk- </a:t>
            </a:r>
            <a:r>
              <a:rPr lang="en-US" i="1">
                <a:cs typeface="Arial"/>
              </a:rPr>
              <a:t>ethnicity, country of birth data</a:t>
            </a:r>
          </a:p>
          <a:p>
            <a:r>
              <a:rPr lang="en-US">
                <a:cs typeface="Arial"/>
              </a:rPr>
              <a:t>Interpret results correctly- </a:t>
            </a:r>
            <a:r>
              <a:rPr lang="en-US" i="1">
                <a:cs typeface="Arial"/>
              </a:rPr>
              <a:t>guidelines and decision support.</a:t>
            </a:r>
            <a:r>
              <a:rPr lang="en-US">
                <a:cs typeface="Arial"/>
              </a:rPr>
              <a:t> </a:t>
            </a:r>
            <a:r>
              <a:rPr lang="en-US" i="1">
                <a:cs typeface="Arial"/>
              </a:rPr>
              <a:t>Audit gaps?</a:t>
            </a:r>
          </a:p>
          <a:p>
            <a:r>
              <a:rPr lang="en-US" i="1">
                <a:cs typeface="Arial"/>
              </a:rPr>
              <a:t>Notification data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CC5A2C-7688-997D-9C97-E5E095386D8A}"/>
              </a:ext>
            </a:extLst>
          </p:cNvPr>
          <p:cNvSpPr txBox="1"/>
          <p:nvPr/>
        </p:nvSpPr>
        <p:spPr>
          <a:xfrm>
            <a:off x="6791563" y="4336391"/>
            <a:ext cx="2210146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cs typeface="Arial"/>
              </a:rPr>
              <a:t>Enhanced notification data</a:t>
            </a:r>
            <a:endParaRPr lang="en-US"/>
          </a:p>
          <a:p>
            <a:r>
              <a:rPr lang="en-US" i="1">
                <a:cs typeface="Arial"/>
              </a:rPr>
              <a:t>Surveillance data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768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4136C-A488-09F2-0F1D-615612F6A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90" y="85474"/>
            <a:ext cx="10753200" cy="848300"/>
          </a:xfrm>
        </p:spPr>
        <p:txBody>
          <a:bodyPr/>
          <a:lstStyle/>
          <a:p>
            <a:r>
              <a:rPr lang="en-US">
                <a:latin typeface="Raleway"/>
              </a:rPr>
              <a:t>Surveillance data</a:t>
            </a:r>
            <a:br>
              <a:rPr lang="en-US">
                <a:latin typeface="Raleway"/>
              </a:rPr>
            </a:br>
            <a:r>
              <a:rPr lang="en-US" i="1">
                <a:latin typeface="Raleway"/>
              </a:rPr>
              <a:t>Hepatitis B Mapping Project</a:t>
            </a:r>
            <a:r>
              <a:rPr lang="en-US">
                <a:latin typeface="Raleway"/>
              </a:rPr>
              <a:t>- West Vic PHN Data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3D1A8E-7324-52F0-D6D6-FFA9D336F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20875" y="1160312"/>
            <a:ext cx="8585200" cy="212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4B67BC6-A74C-CF29-9F71-FDD10152A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680" y="3576788"/>
            <a:ext cx="4376742" cy="2272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11BA320-446A-5107-B69F-638FF11C8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455" y="3562073"/>
            <a:ext cx="4706436" cy="2287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C03E19F9-559D-6005-FE99-704BE91F2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522" y="1160312"/>
            <a:ext cx="2120900" cy="212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4C1EAB-1A34-5815-713A-321300B395B4}"/>
              </a:ext>
            </a:extLst>
          </p:cNvPr>
          <p:cNvSpPr txBox="1"/>
          <p:nvPr/>
        </p:nvSpPr>
        <p:spPr>
          <a:xfrm>
            <a:off x="3109020" y="5478351"/>
            <a:ext cx="2593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Treatment gap = 14.5%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1C20CB-1827-23AE-CE04-3D6107648538}"/>
              </a:ext>
            </a:extLst>
          </p:cNvPr>
          <p:cNvSpPr txBox="1"/>
          <p:nvPr/>
        </p:nvSpPr>
        <p:spPr>
          <a:xfrm>
            <a:off x="8342280" y="3681522"/>
            <a:ext cx="2593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Treatment gap = 15.1%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D1132D-B948-5FA6-61A3-600BCD6DB894}"/>
              </a:ext>
            </a:extLst>
          </p:cNvPr>
          <p:cNvSpPr txBox="1"/>
          <p:nvPr/>
        </p:nvSpPr>
        <p:spPr>
          <a:xfrm>
            <a:off x="129698" y="5991498"/>
            <a:ext cx="397628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Goal</a:t>
            </a:r>
          </a:p>
          <a:p>
            <a:r>
              <a:rPr lang="en-US"/>
              <a:t>20% of PLW Hep B access treatment</a:t>
            </a:r>
          </a:p>
        </p:txBody>
      </p:sp>
    </p:spTree>
    <p:extLst>
      <p:ext uri="{BB962C8B-B14F-4D97-AF65-F5344CB8AC3E}">
        <p14:creationId xmlns:p14="http://schemas.microsoft.com/office/powerpoint/2010/main" val="4294231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02E65-EE5C-1115-B7A7-6DC915569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aleway"/>
              </a:rPr>
              <a:t>Question: 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2396E-9858-5C08-EF91-B774CE6BF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36000" rIns="0" bIns="36000" rtlCol="0" anchor="t">
            <a:normAutofit/>
          </a:bodyPr>
          <a:lstStyle/>
          <a:p>
            <a:r>
              <a:rPr lang="en-GB">
                <a:latin typeface="Raleway"/>
              </a:rPr>
              <a:t>What additional information would be needed to ensure we close the loop and link people into care?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092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57EA-47EC-26AC-3873-874A16673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Hepatitis B management in Western Victoria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20724" y="1439863"/>
          <a:ext cx="11229974" cy="257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5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9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70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70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11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853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Indicator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National 2018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National 2019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National 2020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West Vic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solidFill>
                            <a:schemeClr val="bg1"/>
                          </a:solidFill>
                        </a:rPr>
                        <a:t>Target by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Year Australia projected to reach target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Diagnosis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70.9%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71.3%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2"/>
                          </a:solidFill>
                        </a:rPr>
                        <a:t>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70AD47"/>
                          </a:solidFill>
                        </a:rPr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Care* (treatment or monitoring)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22.8%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23.2%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ED7D31"/>
                          </a:solidFill>
                        </a:rPr>
                        <a:t>22.6%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12.3%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6"/>
                          </a:solidFill>
                        </a:rPr>
                        <a:t>50.0%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ED7D31"/>
                          </a:solidFill>
                        </a:rPr>
                        <a:t>10.7%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4.8%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6"/>
                          </a:solidFill>
                        </a:rPr>
                        <a:t>20.0%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36600" y="5448300"/>
            <a:ext cx="1145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*”Engaged in care” indicator reflects a snapshot of the proportion of people who received guideline based care in a given year (only 11.9% receive optimal annual testing)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43700" y="5829300"/>
            <a:ext cx="421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Viral Hepatitis Mapping Project 2020, Doherty Institute</a:t>
            </a:r>
          </a:p>
        </p:txBody>
      </p:sp>
    </p:spTree>
    <p:extLst>
      <p:ext uri="{BB962C8B-B14F-4D97-AF65-F5344CB8AC3E}">
        <p14:creationId xmlns:p14="http://schemas.microsoft.com/office/powerpoint/2010/main" val="3553127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Hepatitis B management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Monitoring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/>
              <a:t>All people </a:t>
            </a:r>
            <a:r>
              <a:rPr lang="en-US"/>
              <a:t>with hepatitis B need annual</a:t>
            </a:r>
          </a:p>
          <a:p>
            <a:pPr lvl="1"/>
            <a:r>
              <a:rPr lang="en-US"/>
              <a:t>LFTs; and </a:t>
            </a:r>
          </a:p>
          <a:p>
            <a:pPr lvl="1"/>
            <a:r>
              <a:rPr lang="en-US"/>
              <a:t>An HBV viral load.</a:t>
            </a:r>
          </a:p>
          <a:p>
            <a:r>
              <a:rPr lang="en-US"/>
              <a:t>This determines when treatment is needed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Some people with hepatitis B need hepatocellular carcinoma surveillance which is 6 monthly</a:t>
            </a:r>
          </a:p>
          <a:p>
            <a:pPr lvl="1"/>
            <a:r>
              <a:rPr lang="en-US"/>
              <a:t>Liver ultrasound; and </a:t>
            </a:r>
          </a:p>
          <a:p>
            <a:pPr lvl="1"/>
            <a:r>
              <a:rPr lang="en-US"/>
              <a:t>Alpha fetoprotein.</a:t>
            </a:r>
          </a:p>
          <a:p>
            <a:pPr marL="114300" indent="0">
              <a:buNone/>
            </a:pP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Treatment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/>
              <a:t>20% of people with hepatitis B</a:t>
            </a:r>
            <a:r>
              <a:rPr lang="en-US"/>
              <a:t> are eligible for treatment</a:t>
            </a:r>
          </a:p>
          <a:p>
            <a:r>
              <a:rPr lang="en-US"/>
              <a:t>Treatment is with </a:t>
            </a:r>
          </a:p>
          <a:p>
            <a:pPr lvl="1"/>
            <a:r>
              <a:rPr lang="en-US" err="1"/>
              <a:t>Entecavir</a:t>
            </a:r>
            <a:r>
              <a:rPr lang="en-US"/>
              <a:t>; or </a:t>
            </a:r>
          </a:p>
          <a:p>
            <a:pPr lvl="1"/>
            <a:r>
              <a:rPr lang="en-US" err="1"/>
              <a:t>Tenofovir</a:t>
            </a:r>
            <a:r>
              <a:rPr lang="en-US"/>
              <a:t>.</a:t>
            </a:r>
          </a:p>
          <a:p>
            <a:r>
              <a:rPr lang="en-US"/>
              <a:t>Both are </a:t>
            </a:r>
          </a:p>
          <a:p>
            <a:pPr lvl="1"/>
            <a:r>
              <a:rPr lang="en-US"/>
              <a:t>one tablet once a day </a:t>
            </a:r>
          </a:p>
          <a:p>
            <a:pPr lvl="1"/>
            <a:r>
              <a:rPr lang="en-US"/>
              <a:t>well tolerated</a:t>
            </a:r>
          </a:p>
          <a:p>
            <a:pPr lvl="1"/>
            <a:r>
              <a:rPr lang="en-US"/>
              <a:t>taken indefinitely to suppress viral replication</a:t>
            </a:r>
          </a:p>
          <a:p>
            <a:pPr lvl="1"/>
            <a:r>
              <a:rPr lang="en-US"/>
              <a:t>Prescribed by </a:t>
            </a:r>
          </a:p>
          <a:p>
            <a:pPr lvl="2"/>
            <a:r>
              <a:rPr lang="en-US"/>
              <a:t>a specialist; or</a:t>
            </a:r>
          </a:p>
          <a:p>
            <a:pPr lvl="2"/>
            <a:r>
              <a:rPr lang="en-US"/>
              <a:t>an HBV S100 GP; or </a:t>
            </a:r>
          </a:p>
          <a:p>
            <a:pPr lvl="2"/>
            <a:r>
              <a:rPr lang="en-US"/>
              <a:t>NP</a:t>
            </a:r>
          </a:p>
        </p:txBody>
      </p:sp>
    </p:spTree>
    <p:extLst>
      <p:ext uri="{BB962C8B-B14F-4D97-AF65-F5344CB8AC3E}">
        <p14:creationId xmlns:p14="http://schemas.microsoft.com/office/powerpoint/2010/main" val="1086554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Adherence </a:t>
            </a:r>
            <a:r>
              <a:rPr lang="en-US" err="1"/>
              <a:t>vs</a:t>
            </a:r>
            <a:r>
              <a:rPr lang="en-US"/>
              <a:t> flares</a:t>
            </a:r>
          </a:p>
        </p:txBody>
      </p:sp>
      <p:pic>
        <p:nvPicPr>
          <p:cNvPr id="4" name="Content Placeholder 3" descr="Screen Shot 2022-08-01 at 1.02.30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5" r="1757"/>
          <a:stretch/>
        </p:blipFill>
        <p:spPr>
          <a:xfrm>
            <a:off x="698500" y="1427300"/>
            <a:ext cx="6781800" cy="4500000"/>
          </a:xfrm>
        </p:spPr>
      </p:pic>
      <p:pic>
        <p:nvPicPr>
          <p:cNvPr id="3" name="Picture 2" descr="Screen Shot 2022-11-21 at 2.26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799" y="1422401"/>
            <a:ext cx="5751301" cy="454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66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C1E46-7269-4E3B-AC76-91F5DE747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800" y="559371"/>
            <a:ext cx="10753200" cy="470317"/>
          </a:xfrm>
        </p:spPr>
        <p:txBody>
          <a:bodyPr/>
          <a:lstStyle/>
          <a:p>
            <a:r>
              <a:rPr lang="en-US"/>
              <a:t>Etiquette/Zoom use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88C6C-91D2-4FC4-8EDE-01DF4E1DB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22" y="1332758"/>
            <a:ext cx="6624484" cy="5106600"/>
          </a:xfrm>
        </p:spPr>
        <p:txBody>
          <a:bodyPr vert="horz" lIns="0" tIns="36000" rIns="0" bIns="36000" rtlCol="0" anchor="t">
            <a:normAutofit/>
          </a:bodyPr>
          <a:lstStyle/>
          <a:p>
            <a:pPr marL="0" indent="0">
              <a:buNone/>
            </a:pPr>
            <a:r>
              <a:rPr lang="en-US"/>
              <a:t>Chat</a:t>
            </a:r>
            <a:endParaRPr lang="en-US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>
                <a:latin typeface="Raleway"/>
              </a:rPr>
              <a:t>Introduce yourself / Role / Region / </a:t>
            </a:r>
            <a:r>
              <a:rPr lang="en-US" err="1">
                <a:latin typeface="Raleway"/>
              </a:rPr>
              <a:t>Organisation</a:t>
            </a:r>
            <a:r>
              <a:rPr lang="en-US">
                <a:latin typeface="Raleway"/>
              </a:rPr>
              <a:t> in “chat”</a:t>
            </a:r>
          </a:p>
          <a:p>
            <a:r>
              <a:rPr lang="en-US">
                <a:latin typeface="Raleway"/>
              </a:rPr>
              <a:t>Use chat to ask questions</a:t>
            </a:r>
          </a:p>
          <a:p>
            <a:endParaRPr lang="en-US"/>
          </a:p>
          <a:p>
            <a:r>
              <a:rPr lang="en-US"/>
              <a:t>Please remain on ‘mute’ except when speaking</a:t>
            </a:r>
          </a:p>
          <a:p>
            <a:r>
              <a:rPr lang="en-US">
                <a:solidFill>
                  <a:srgbClr val="C00000"/>
                </a:solidFill>
                <a:latin typeface="Raleway" panose="020B0503030101060003" pitchFamily="34" charset="0"/>
                <a:cs typeface="Calibri"/>
              </a:rPr>
              <a:t>Please turn video on</a:t>
            </a:r>
            <a:r>
              <a:rPr lang="en-US">
                <a:solidFill>
                  <a:srgbClr val="C00000"/>
                </a:solidFill>
                <a:latin typeface="Raleway" panose="020B0503030101060003" pitchFamily="34" charset="0"/>
              </a:rPr>
              <a:t> </a:t>
            </a:r>
          </a:p>
          <a:p>
            <a:pPr marL="0" indent="0">
              <a:buNone/>
            </a:pPr>
            <a:endParaRPr lang="en-US"/>
          </a:p>
          <a:p>
            <a:r>
              <a:rPr lang="en-AU">
                <a:latin typeface="Raleway"/>
              </a:rPr>
              <a:t>In-session Evaluation at the end</a:t>
            </a:r>
          </a:p>
          <a:p>
            <a:pPr marL="0" indent="0">
              <a:buNone/>
            </a:pPr>
            <a:endParaRPr lang="en-AU" i="1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26B160-71F9-A642-9406-4994C7A77A2A}"/>
              </a:ext>
            </a:extLst>
          </p:cNvPr>
          <p:cNvSpPr txBox="1">
            <a:spLocks/>
          </p:cNvSpPr>
          <p:nvPr/>
        </p:nvSpPr>
        <p:spPr>
          <a:xfrm>
            <a:off x="326300" y="6204200"/>
            <a:ext cx="10753200" cy="470317"/>
          </a:xfrm>
          <a:prstGeom prst="rect">
            <a:avLst/>
          </a:prstGeom>
        </p:spPr>
        <p:txBody>
          <a:bodyPr vert="horz" lIns="0" tIns="36000" rIns="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3D69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3D69"/>
                </a:solidFill>
                <a:effectLst/>
                <a:uLnTx/>
                <a:uFillTx/>
                <a:latin typeface="Raleway" panose="020B0503030101060003" pitchFamily="34" charset="77"/>
                <a:ea typeface="+mj-ea"/>
                <a:cs typeface="+mj-cs"/>
              </a:rPr>
              <a:t>RACGP and ACCRM accredited, certificates PD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741F6CA-BFF6-469E-BEB3-A55696732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21" y="491462"/>
            <a:ext cx="606137" cy="60613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2EBF19-404E-4B92-85AD-DD6B70339230}"/>
              </a:ext>
            </a:extLst>
          </p:cNvPr>
          <p:cNvSpPr txBox="1">
            <a:spLocks/>
          </p:cNvSpPr>
          <p:nvPr/>
        </p:nvSpPr>
        <p:spPr>
          <a:xfrm>
            <a:off x="6786120" y="1259097"/>
            <a:ext cx="4859825" cy="28039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0" tIns="36000" rIns="0" bIns="36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>
                <a:effectLst/>
                <a:latin typeface="Raleway" pitchFamily="2" charset="0"/>
                <a:ea typeface="Calibri" panose="020F0502020204030204" pitchFamily="34" charset="0"/>
              </a:rPr>
              <a:t>These sessions will be recorded for ongoing training and quality improvement purposes.</a:t>
            </a:r>
          </a:p>
          <a:p>
            <a:r>
              <a:rPr lang="en-AU" sz="1800">
                <a:effectLst/>
                <a:latin typeface="Raleway" pitchFamily="2" charset="0"/>
                <a:ea typeface="Calibri" panose="020F0502020204030204" pitchFamily="34" charset="0"/>
              </a:rPr>
              <a:t>The didactic presentations ONLY will be disseminated on our learning channel.</a:t>
            </a:r>
          </a:p>
          <a:p>
            <a:r>
              <a:rPr lang="en-AU" sz="1800">
                <a:effectLst/>
                <a:latin typeface="Raleway" pitchFamily="2" charset="0"/>
                <a:ea typeface="Calibri" panose="020F0502020204030204" pitchFamily="34" charset="0"/>
              </a:rPr>
              <a:t>Discussions will be de-identified where used for QI or research purposes.</a:t>
            </a:r>
          </a:p>
          <a:p>
            <a:r>
              <a:rPr lang="en-AU" sz="1800">
                <a:effectLst/>
                <a:latin typeface="Raleway" pitchFamily="2" charset="0"/>
                <a:ea typeface="Calibri" panose="020F0502020204030204" pitchFamily="34" charset="0"/>
              </a:rPr>
              <a:t>Please let us know if you would not like your comments recorded.</a:t>
            </a:r>
          </a:p>
        </p:txBody>
      </p:sp>
      <p:pic>
        <p:nvPicPr>
          <p:cNvPr id="10" name="Graphic 9" descr="Video camera with solid fill">
            <a:extLst>
              <a:ext uri="{FF2B5EF4-FFF2-40B4-BE49-F238E27FC236}">
                <a16:creationId xmlns:a16="http://schemas.microsoft.com/office/drawing/2014/main" id="{37FCA89C-4A20-49D4-A553-BA2068490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27626" y="491463"/>
            <a:ext cx="606136" cy="606136"/>
          </a:xfrm>
          <a:prstGeom prst="rect">
            <a:avLst/>
          </a:prstGeom>
        </p:spPr>
      </p:pic>
      <p:pic>
        <p:nvPicPr>
          <p:cNvPr id="4" name="Picture 3" descr="A drawing of a face&#10;&#10;Description automatically generated">
            <a:extLst>
              <a:ext uri="{FF2B5EF4-FFF2-40B4-BE49-F238E27FC236}">
                <a16:creationId xmlns:a16="http://schemas.microsoft.com/office/drawing/2014/main" id="{29AF9E77-0896-E78A-C1B7-245503F21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0388" y="5240861"/>
            <a:ext cx="1558873" cy="7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79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9A723-F013-FDD7-28D2-9E3BEBFBF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Barriers to engagement in hepatitis B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B74D0-EBDD-ED4A-21FD-2872D9C89AE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85000" lnSpcReduction="20000"/>
          </a:bodyPr>
          <a:lstStyle/>
          <a:p>
            <a:pPr marL="285750" indent="-285750">
              <a:lnSpc>
                <a:spcPct val="150000"/>
              </a:lnSpc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Misinterpretation of serology</a:t>
            </a:r>
          </a:p>
          <a:p>
            <a:pPr marL="285750" indent="-285750">
              <a:lnSpc>
                <a:spcPct val="150000"/>
              </a:lnSpc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Low risk perception of hepatitis B</a:t>
            </a:r>
          </a:p>
          <a:p>
            <a:pPr marL="285750" indent="-285750">
              <a:lnSpc>
                <a:spcPct val="150000"/>
              </a:lnSpc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Casual employment without sick leave </a:t>
            </a:r>
            <a:r>
              <a:rPr lang="mr-IN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 unable to attend appointments</a:t>
            </a:r>
          </a:p>
          <a:p>
            <a:pPr marL="285750" indent="-285750">
              <a:lnSpc>
                <a:spcPct val="150000"/>
              </a:lnSpc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Lack of availability of interpreters</a:t>
            </a:r>
          </a:p>
          <a:p>
            <a:pPr marL="285750" indent="-285750">
              <a:lnSpc>
                <a:spcPct val="150000"/>
              </a:lnSpc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Problems with pathology </a:t>
            </a:r>
            <a:r>
              <a:rPr lang="mr-IN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 collection of appropriate samples</a:t>
            </a:r>
          </a:p>
          <a:p>
            <a:pPr marL="285750" indent="-285750">
              <a:lnSpc>
                <a:spcPct val="150000"/>
              </a:lnSpc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Lack of access to bulk billing radiology  specialist or general practice services</a:t>
            </a:r>
          </a:p>
          <a:p>
            <a:pPr marL="285750" indent="-285750">
              <a:lnSpc>
                <a:spcPct val="150000"/>
              </a:lnSpc>
            </a:pPr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/>
        <p:txBody>
          <a:bodyPr>
            <a:normAutofit fontScale="85000" lnSpcReduction="10000"/>
          </a:bodyPr>
          <a:lstStyle/>
          <a:p>
            <a:pPr marL="285750" indent="-285750">
              <a:lnSpc>
                <a:spcPct val="150000"/>
              </a:lnSpc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Asymptomatic nature of infection</a:t>
            </a:r>
          </a:p>
          <a:p>
            <a:pPr marL="285750" indent="-285750">
              <a:lnSpc>
                <a:spcPct val="150000"/>
              </a:lnSpc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Low risk perception of hepatitis B</a:t>
            </a:r>
          </a:p>
          <a:p>
            <a:pPr marL="285750" indent="-285750">
              <a:lnSpc>
                <a:spcPct val="150000"/>
              </a:lnSpc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Stigma </a:t>
            </a:r>
          </a:p>
          <a:p>
            <a:pPr marL="285750" indent="-285750">
              <a:lnSpc>
                <a:spcPct val="150000"/>
              </a:lnSpc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Fear</a:t>
            </a:r>
          </a:p>
          <a:p>
            <a:pPr marL="285750" indent="-285750">
              <a:lnSpc>
                <a:spcPct val="150000"/>
              </a:lnSpc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Distrust in medical institutions or professionals</a:t>
            </a:r>
          </a:p>
          <a:p>
            <a:pPr marL="285750" indent="-285750">
              <a:lnSpc>
                <a:spcPct val="150000"/>
              </a:lnSpc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Differing cultural understandings of health</a:t>
            </a:r>
          </a:p>
          <a:p>
            <a:pPr marL="285750" indent="-285750">
              <a:lnSpc>
                <a:spcPct val="150000"/>
              </a:lnSpc>
            </a:pPr>
            <a:r>
              <a:rPr lang="en-AU">
                <a:latin typeface="Arial" panose="020B0604020202020204" pitchFamily="34" charset="0"/>
                <a:cs typeface="Arial" panose="020B0604020202020204" pitchFamily="34" charset="0"/>
              </a:rPr>
              <a:t>Low health literacy</a:t>
            </a:r>
          </a:p>
        </p:txBody>
      </p:sp>
    </p:spTree>
    <p:extLst>
      <p:ext uri="{BB962C8B-B14F-4D97-AF65-F5344CB8AC3E}">
        <p14:creationId xmlns:p14="http://schemas.microsoft.com/office/powerpoint/2010/main" val="2022896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329" y="349283"/>
            <a:ext cx="10753200" cy="470317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Accessing hepatitis B treatment in BSW Region</a:t>
            </a:r>
            <a:br>
              <a:rPr lang="en-US"/>
            </a:br>
            <a:br>
              <a:rPr lang="en-US"/>
            </a:br>
            <a:endParaRPr lang="en-US" sz="1600"/>
          </a:p>
        </p:txBody>
      </p:sp>
      <p:pic>
        <p:nvPicPr>
          <p:cNvPr id="4" name="Content Placeholder 3" descr="Screen Shot 2022-06-23 at 4.36.2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r="4510"/>
          <a:stretch>
            <a:fillRect/>
          </a:stretch>
        </p:blipFill>
        <p:spPr>
          <a:xfrm>
            <a:off x="592049" y="922625"/>
            <a:ext cx="7620000" cy="4800600"/>
          </a:xfrm>
        </p:spPr>
      </p:pic>
      <p:sp>
        <p:nvSpPr>
          <p:cNvPr id="5" name="Oval 4"/>
          <p:cNvSpPr/>
          <p:nvPr/>
        </p:nvSpPr>
        <p:spPr>
          <a:xfrm>
            <a:off x="4184133" y="3188585"/>
            <a:ext cx="101147" cy="89905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4378216" y="4701966"/>
            <a:ext cx="101147" cy="89905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8549" y="3172959"/>
            <a:ext cx="12924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HBV S100 GP x 2</a:t>
            </a:r>
          </a:p>
        </p:txBody>
      </p:sp>
      <p:sp>
        <p:nvSpPr>
          <p:cNvPr id="10" name="Oval 9"/>
          <p:cNvSpPr/>
          <p:nvPr/>
        </p:nvSpPr>
        <p:spPr>
          <a:xfrm flipV="1">
            <a:off x="4797316" y="3988986"/>
            <a:ext cx="101147" cy="101142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IMG_41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646" y="3974716"/>
            <a:ext cx="1833605" cy="2165980"/>
          </a:xfrm>
          <a:prstGeom prst="rect">
            <a:avLst/>
          </a:prstGeom>
        </p:spPr>
      </p:pic>
      <p:pic>
        <p:nvPicPr>
          <p:cNvPr id="9" name="Picture 8" descr="image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498" y="3958048"/>
            <a:ext cx="1715978" cy="2272997"/>
          </a:xfrm>
          <a:prstGeom prst="rect">
            <a:avLst/>
          </a:prstGeom>
        </p:spPr>
      </p:pic>
      <p:pic>
        <p:nvPicPr>
          <p:cNvPr id="11" name="Picture 10" descr="IMG_415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432" y="456333"/>
            <a:ext cx="1613139" cy="2295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17035" y="2888645"/>
            <a:ext cx="857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Inga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96249" y="3509846"/>
            <a:ext cx="1042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Brooke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15433" y="3493947"/>
            <a:ext cx="108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Sue</a:t>
            </a:r>
          </a:p>
        </p:txBody>
      </p:sp>
    </p:spTree>
    <p:extLst>
      <p:ext uri="{BB962C8B-B14F-4D97-AF65-F5344CB8AC3E}">
        <p14:creationId xmlns:p14="http://schemas.microsoft.com/office/powerpoint/2010/main" val="37078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B5A6FD-5977-F264-306D-D34DE364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 – MF 28 year old Male.</a:t>
            </a:r>
            <a:endParaRPr lang="en-AU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EBCE56-DD88-A245-4A46-35B4BEEDD11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20000" y="1440000"/>
            <a:ext cx="5220000" cy="494673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AU" sz="1800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Born Sudan. Migrated to Australia 2010, lost to follow up post discharge from paediatric Hep B service at RCH to interstate.</a:t>
            </a:r>
            <a:endParaRPr lang="en-AU" sz="1800">
              <a:effectLst/>
              <a:latin typeface="Raleway" pitchFamily="2" charset="0"/>
              <a:ea typeface="Calibri" panose="020F0502020204030204" pitchFamily="34" charset="0"/>
            </a:endParaRPr>
          </a:p>
          <a:p>
            <a:r>
              <a:rPr lang="en-AU" sz="1800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Occupation- Works in dairy related food production Hamilton region. </a:t>
            </a:r>
            <a:endParaRPr lang="en-AU" sz="1800">
              <a:effectLst/>
              <a:latin typeface="Raleway" pitchFamily="2" charset="0"/>
              <a:ea typeface="Calibri" panose="020F0502020204030204" pitchFamily="34" charset="0"/>
            </a:endParaRPr>
          </a:p>
          <a:p>
            <a:r>
              <a:rPr lang="en-AU" sz="1800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Family- Wife works part –time, 2 children primary school</a:t>
            </a:r>
            <a:endParaRPr lang="en-AU" sz="1800">
              <a:effectLst/>
              <a:latin typeface="Raleway" pitchFamily="2" charset="0"/>
              <a:ea typeface="Calibri" panose="020F0502020204030204" pitchFamily="34" charset="0"/>
            </a:endParaRPr>
          </a:p>
          <a:p>
            <a:r>
              <a:rPr lang="en-AU" sz="1800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No interpreter required. Non-drinker. No Health Care Card</a:t>
            </a:r>
            <a:endParaRPr lang="en-AU" sz="1800">
              <a:effectLst/>
              <a:latin typeface="Raleway" pitchFamily="2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AU" sz="1800" err="1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Ix</a:t>
            </a:r>
            <a:r>
              <a:rPr lang="en-AU" sz="1800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- Hepatitis B c Ab positive. </a:t>
            </a:r>
            <a:r>
              <a:rPr lang="en-AU" sz="1800" err="1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sAg</a:t>
            </a:r>
            <a:r>
              <a:rPr lang="en-AU" sz="1800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 positive, </a:t>
            </a:r>
            <a:r>
              <a:rPr lang="en-AU" sz="1800" err="1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eAg</a:t>
            </a:r>
            <a:r>
              <a:rPr lang="en-AU" sz="1800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 negative, Viral Load 292, ALT 28.</a:t>
            </a:r>
            <a:endParaRPr lang="en-AU" sz="1800">
              <a:effectLst/>
              <a:latin typeface="Raleway" pitchFamily="2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AU" sz="1800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Mx- Referred to Physician by GP 2020 – abnormal LFT’s, fatigue, positive hep serology </a:t>
            </a:r>
          </a:p>
          <a:p>
            <a:pPr lvl="1"/>
            <a:r>
              <a:rPr lang="en-AU" sz="1600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reviewed, flare identified, commenced on Entecavir. </a:t>
            </a:r>
            <a:endParaRPr lang="en-AU" sz="1600">
              <a:effectLst/>
              <a:latin typeface="Raleway" pitchFamily="2" charset="0"/>
              <a:ea typeface="Calibri" panose="020F0502020204030204" pitchFamily="34" charset="0"/>
            </a:endParaRPr>
          </a:p>
          <a:p>
            <a:r>
              <a:rPr lang="en-AU" sz="1800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Intermittent adherence due to cost. </a:t>
            </a:r>
          </a:p>
          <a:p>
            <a:r>
              <a:rPr lang="en-AU" sz="1800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Feels he is fit and strong therefore medication not always required. Brother has Hepatitis B but does not need to take medication. </a:t>
            </a:r>
          </a:p>
          <a:p>
            <a:r>
              <a:rPr lang="en-AU" sz="1800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Wife tested for and vaccinated for Hepatitis B.</a:t>
            </a:r>
            <a:endParaRPr lang="en-AU" sz="1800">
              <a:effectLst/>
              <a:latin typeface="Raleway" pitchFamily="2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AU" sz="1800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Plan- Due to age and ethnicity requires lifelong 6 monthly HCC screening (</a:t>
            </a:r>
            <a:r>
              <a:rPr lang="en-AU" sz="1800" err="1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abdo</a:t>
            </a:r>
            <a:r>
              <a:rPr lang="en-AU" sz="1800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 US, AFP LFT UE FBE) and Hepatitis B Viral Load</a:t>
            </a:r>
            <a:endParaRPr lang="en-AU" sz="1800">
              <a:effectLst/>
              <a:latin typeface="Raleway" pitchFamily="2" charset="0"/>
              <a:ea typeface="Calibri" panose="020F0502020204030204" pitchFamily="34" charset="0"/>
            </a:endParaRPr>
          </a:p>
          <a:p>
            <a:endParaRPr lang="en-AU" sz="1800">
              <a:effectLst/>
              <a:latin typeface="Raleway" pitchFamily="2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266AB5-0704-ABDF-B070-E830FF8C31E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1400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Challenges faced- No Bulk Billing US in Hamilton – travels to Terang US six monthly, requires medical certificate to attend appointment.</a:t>
            </a:r>
            <a:endParaRPr lang="en-AU" sz="1400">
              <a:effectLst/>
              <a:latin typeface="Raleway" pitchFamily="2" charset="0"/>
              <a:ea typeface="Calibri" panose="020F0502020204030204" pitchFamily="34" charset="0"/>
            </a:endParaRPr>
          </a:p>
          <a:p>
            <a:r>
              <a:rPr lang="en-AU" sz="1400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Pathology collection in Hamilton (</a:t>
            </a:r>
            <a:r>
              <a:rPr lang="en-AU" sz="1400" err="1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dorevitch</a:t>
            </a:r>
            <a:r>
              <a:rPr lang="en-AU" sz="1400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)</a:t>
            </a:r>
            <a:endParaRPr lang="en-AU" sz="1400">
              <a:effectLst/>
              <a:latin typeface="Raleway" pitchFamily="2" charset="0"/>
              <a:ea typeface="Calibri" panose="020F0502020204030204" pitchFamily="34" charset="0"/>
            </a:endParaRPr>
          </a:p>
          <a:p>
            <a:r>
              <a:rPr lang="en-AU" sz="1400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R/V 6 monthly by physician, authority script written 1 plus 5 repeats.</a:t>
            </a:r>
            <a:endParaRPr lang="en-AU" sz="1400">
              <a:effectLst/>
              <a:latin typeface="Raleway" pitchFamily="2" charset="0"/>
              <a:ea typeface="Calibri" panose="020F0502020204030204" pitchFamily="34" charset="0"/>
            </a:endParaRPr>
          </a:p>
          <a:p>
            <a:r>
              <a:rPr lang="en-AU" sz="1400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Seen by BSWRLC for </a:t>
            </a:r>
            <a:r>
              <a:rPr lang="en-AU" sz="1400" err="1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FibroScan</a:t>
            </a:r>
            <a:r>
              <a:rPr lang="en-AU" sz="1400">
                <a:solidFill>
                  <a:srgbClr val="1F497D"/>
                </a:solidFill>
                <a:effectLst/>
                <a:latin typeface="Raleway" pitchFamily="2" charset="0"/>
                <a:ea typeface="Calibri" panose="020F0502020204030204" pitchFamily="34" charset="0"/>
              </a:rPr>
              <a:t> and education session – better compliance with medication, Hep B Story (Arabic).</a:t>
            </a:r>
            <a:endParaRPr lang="en-AU" sz="1400">
              <a:effectLst/>
              <a:latin typeface="Raleway" pitchFamily="2" charset="0"/>
              <a:ea typeface="Calibri" panose="020F0502020204030204" pitchFamily="34" charset="0"/>
            </a:endParaRPr>
          </a:p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03FB76-0EAB-5C33-A2EF-971D0C743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098" y="3541233"/>
            <a:ext cx="4893746" cy="30635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963BB6-FCC5-85AD-72A4-3B3F557A3C23}"/>
              </a:ext>
            </a:extLst>
          </p:cNvPr>
          <p:cNvSpPr txBox="1"/>
          <p:nvPr/>
        </p:nvSpPr>
        <p:spPr>
          <a:xfrm>
            <a:off x="154744" y="6126106"/>
            <a:ext cx="533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List the barriers to care</a:t>
            </a:r>
          </a:p>
          <a:p>
            <a:r>
              <a:rPr lang="en-US" i="1"/>
              <a:t>How would you support this man in your context?</a:t>
            </a:r>
          </a:p>
        </p:txBody>
      </p:sp>
    </p:spTree>
    <p:extLst>
      <p:ext uri="{BB962C8B-B14F-4D97-AF65-F5344CB8AC3E}">
        <p14:creationId xmlns:p14="http://schemas.microsoft.com/office/powerpoint/2010/main" val="4032980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FFE40-60B7-1033-2E2B-C4FF16624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41" y="145578"/>
            <a:ext cx="10753200" cy="848300"/>
          </a:xfrm>
        </p:spPr>
        <p:txBody>
          <a:bodyPr/>
          <a:lstStyle/>
          <a:p>
            <a:r>
              <a:rPr lang="en-GB">
                <a:latin typeface="Raleway"/>
              </a:rPr>
              <a:t>Across the loop</a:t>
            </a:r>
            <a:br>
              <a:rPr lang="en-GB">
                <a:latin typeface="Raleway"/>
              </a:rPr>
            </a:br>
            <a:r>
              <a:rPr lang="en-GB">
                <a:latin typeface="Raleway"/>
              </a:rPr>
              <a:t>Discussion- Revisiting our problem statement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BEEF3-7CB9-36C5-BB5A-A63BC9D29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85" y="1150283"/>
            <a:ext cx="7960451" cy="4500000"/>
          </a:xfrm>
        </p:spPr>
        <p:txBody>
          <a:bodyPr vert="horz" lIns="0" tIns="36000" rIns="0" bIns="36000" rtlCol="0" anchor="t">
            <a:normAutofit/>
          </a:bodyPr>
          <a:lstStyle/>
          <a:p>
            <a:pPr marL="0" indent="0">
              <a:buNone/>
            </a:pPr>
            <a:r>
              <a:rPr lang="en-AU" sz="1200">
                <a:solidFill>
                  <a:srgbClr val="C00000"/>
                </a:solidFill>
                <a:latin typeface="Raleway"/>
              </a:rPr>
              <a:t>People living with Hepatitis B</a:t>
            </a:r>
            <a:r>
              <a:rPr lang="en-AU" sz="1200">
                <a:latin typeface="Raleway"/>
              </a:rPr>
              <a:t> need to </a:t>
            </a:r>
            <a:r>
              <a:rPr lang="en-AU" sz="1200">
                <a:solidFill>
                  <a:srgbClr val="C00000"/>
                </a:solidFill>
                <a:latin typeface="Raleway"/>
              </a:rPr>
              <a:t>access to diagnosis, care and treatment</a:t>
            </a:r>
            <a:r>
              <a:rPr lang="en-AU" sz="1200">
                <a:latin typeface="Raleway"/>
              </a:rPr>
              <a:t> but they face a challenge - </a:t>
            </a:r>
            <a:r>
              <a:rPr lang="en-AU" sz="1200">
                <a:solidFill>
                  <a:schemeClr val="accent6">
                    <a:lumMod val="75000"/>
                  </a:schemeClr>
                </a:solidFill>
                <a:latin typeface="Raleway"/>
              </a:rPr>
              <a:t>stigma, language barriers, cost, geography and time to attend appointments.</a:t>
            </a:r>
            <a:endParaRPr lang="en-US" sz="1200">
              <a:solidFill>
                <a:schemeClr val="accent6">
                  <a:lumMod val="75000"/>
                </a:schemeClr>
              </a:solidFill>
              <a:latin typeface="Raleway"/>
            </a:endParaRPr>
          </a:p>
          <a:p>
            <a:pPr>
              <a:buNone/>
            </a:pPr>
            <a:r>
              <a:rPr lang="en-AU" sz="1200">
                <a:latin typeface="Raleway"/>
              </a:rPr>
              <a:t>The problem is happening because </a:t>
            </a:r>
            <a:r>
              <a:rPr lang="en-AU" sz="1200">
                <a:solidFill>
                  <a:schemeClr val="accent6">
                    <a:lumMod val="75000"/>
                  </a:schemeClr>
                </a:solidFill>
                <a:latin typeface="Raleway"/>
              </a:rPr>
              <a:t>it is a low incidence issue that is complex to manage, requires S100 prescriber registration and specialist knowledge, services not meeting peoples needs, the issue may not be prioritised.</a:t>
            </a:r>
            <a:endParaRPr lang="en-US" sz="1200">
              <a:solidFill>
                <a:schemeClr val="accent6">
                  <a:lumMod val="75000"/>
                </a:schemeClr>
              </a:solidFill>
              <a:latin typeface="Raleway"/>
            </a:endParaRPr>
          </a:p>
          <a:p>
            <a:pPr>
              <a:buNone/>
            </a:pPr>
            <a:r>
              <a:rPr lang="en-AU" sz="1200">
                <a:latin typeface="Raleway"/>
              </a:rPr>
              <a:t>Based on </a:t>
            </a:r>
            <a:r>
              <a:rPr lang="en-AU" sz="1200">
                <a:solidFill>
                  <a:schemeClr val="accent6">
                    <a:lumMod val="75000"/>
                  </a:schemeClr>
                </a:solidFill>
                <a:latin typeface="Raleway"/>
              </a:rPr>
              <a:t>prevalence and morbidity of untreated hepatitis B, </a:t>
            </a:r>
            <a:r>
              <a:rPr lang="en-AU" sz="1200">
                <a:latin typeface="Raleway"/>
              </a:rPr>
              <a:t>we think that ….</a:t>
            </a:r>
          </a:p>
          <a:p>
            <a:pPr>
              <a:buNone/>
            </a:pPr>
            <a:r>
              <a:rPr lang="en-AU" i="1" err="1">
                <a:solidFill>
                  <a:srgbClr val="7030A0"/>
                </a:solidFill>
                <a:latin typeface="Raleway"/>
              </a:rPr>
              <a:t>Eg</a:t>
            </a:r>
            <a:r>
              <a:rPr lang="en-AU" i="1">
                <a:solidFill>
                  <a:srgbClr val="7030A0"/>
                </a:solidFill>
                <a:latin typeface="Raleway"/>
              </a:rPr>
              <a:t> a well-developed hub and spoke model of care and supported access can solve the problem. (More s100 prescribers could be great too)</a:t>
            </a:r>
            <a:endParaRPr lang="en-US" i="1">
              <a:solidFill>
                <a:srgbClr val="7030A0"/>
              </a:solidFill>
              <a:latin typeface="Raleway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820DCA1-F844-45E0-E471-F4E496E64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730" y="286782"/>
            <a:ext cx="2665771" cy="37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4E9C11-47AB-3C54-2636-4B4795A40582}"/>
              </a:ext>
            </a:extLst>
          </p:cNvPr>
          <p:cNvSpPr txBox="1"/>
          <p:nvPr/>
        </p:nvSpPr>
        <p:spPr>
          <a:xfrm>
            <a:off x="9059615" y="4188344"/>
            <a:ext cx="279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>
                <a:solidFill>
                  <a:srgbClr val="1C1444"/>
                </a:solidFill>
                <a:effectLst/>
                <a:latin typeface="VIC"/>
              </a:rPr>
              <a:t>The Victorian Government is committed to eliminating HBV as a public health concern by 2030. </a:t>
            </a:r>
            <a:endParaRPr lang="en-AU" sz="1200"/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7887F5-CF2F-878C-5B13-9F6B9E9E14E8}"/>
              </a:ext>
            </a:extLst>
          </p:cNvPr>
          <p:cNvSpPr txBox="1"/>
          <p:nvPr/>
        </p:nvSpPr>
        <p:spPr>
          <a:xfrm>
            <a:off x="9059615" y="5296340"/>
            <a:ext cx="2711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hlinkClick r:id="rId4"/>
              </a:rPr>
              <a:t>https://content.health.vic.gov.au/sites/default/files/2022-09/vic-hep-b-plan-2022-23-online-pdf.pdf</a:t>
            </a:r>
            <a:endParaRPr lang="en-US" sz="1000"/>
          </a:p>
          <a:p>
            <a:endParaRPr lang="en-US" sz="10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101AE5-29AD-A71D-CEE6-5718A5EFC9F6}"/>
              </a:ext>
            </a:extLst>
          </p:cNvPr>
          <p:cNvSpPr txBox="1"/>
          <p:nvPr/>
        </p:nvSpPr>
        <p:spPr>
          <a:xfrm>
            <a:off x="11357331" y="-3389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 mins</a:t>
            </a:r>
          </a:p>
        </p:txBody>
      </p:sp>
      <p:pic>
        <p:nvPicPr>
          <p:cNvPr id="14" name="Picture 13" descr="Text, timeline&#10;&#10;Description automatically generated with medium confidence">
            <a:extLst>
              <a:ext uri="{FF2B5EF4-FFF2-40B4-BE49-F238E27FC236}">
                <a16:creationId xmlns:a16="http://schemas.microsoft.com/office/drawing/2014/main" id="{50C14B7E-485F-5CF4-861A-0D217EA2D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2393" y="1588895"/>
            <a:ext cx="3360491" cy="21615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9DD273-528F-B83F-67EF-5DD00702650C}"/>
              </a:ext>
            </a:extLst>
          </p:cNvPr>
          <p:cNvSpPr txBox="1"/>
          <p:nvPr/>
        </p:nvSpPr>
        <p:spPr>
          <a:xfrm>
            <a:off x="787333" y="4037043"/>
            <a:ext cx="230486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i="1"/>
              <a:t>Process: Ask 5 whys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AF992F-01E9-25AF-5596-A830DA25B021}"/>
              </a:ext>
            </a:extLst>
          </p:cNvPr>
          <p:cNvSpPr txBox="1"/>
          <p:nvPr/>
        </p:nvSpPr>
        <p:spPr>
          <a:xfrm>
            <a:off x="160437" y="5384551"/>
            <a:ext cx="397628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Goal</a:t>
            </a:r>
          </a:p>
          <a:p>
            <a:r>
              <a:rPr lang="en-US"/>
              <a:t>20% of PLW Hep B access treatment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47F19FFA-D40A-8924-60F2-A782A5CB8D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6004" y="3834418"/>
            <a:ext cx="2487830" cy="138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06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D7927-D5DB-6CDA-F238-1F67E7CB2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10753200" cy="460502"/>
          </a:xfrm>
        </p:spPr>
        <p:txBody>
          <a:bodyPr/>
          <a:lstStyle/>
          <a:p>
            <a:r>
              <a:rPr lang="en-US"/>
              <a:t>Webinar today - Avant</a:t>
            </a:r>
            <a:endParaRPr lang="en-AU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8FE2961-4880-79D0-0EB5-E38F1E2F2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63935"/>
            <a:ext cx="10753200" cy="450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Thursday 24 November 1:00- 2:00pm</a:t>
            </a:r>
            <a:endParaRPr lang="en-US" b="1"/>
          </a:p>
          <a:p>
            <a:pPr marL="0" indent="0">
              <a:buNone/>
            </a:pPr>
            <a:r>
              <a:rPr lang="en-US"/>
              <a:t>Hosted by: Sonya Black, Avant Legal Team Manager</a:t>
            </a:r>
          </a:p>
          <a:p>
            <a:r>
              <a:rPr lang="en-US"/>
              <a:t>The session will provide attendees with a greater understanding of how best to manage unvaccinated staff, face coverings and COVID positive patients given public health directions are no longer in force.</a:t>
            </a:r>
          </a:p>
          <a:p>
            <a:r>
              <a:rPr lang="en-US"/>
              <a:t>The practice’s legal obligations and responsibilities</a:t>
            </a:r>
          </a:p>
          <a:p>
            <a:r>
              <a:rPr lang="en-US"/>
              <a:t>The importance of ongoing risk assessment and</a:t>
            </a:r>
          </a:p>
          <a:p>
            <a:r>
              <a:rPr lang="en-US"/>
              <a:t>Managing non-compliance with the practice’s requirements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7C729C-1420-13E1-F191-6795EDCD0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101" y="166588"/>
            <a:ext cx="5832267" cy="1931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89B7F2-EE1F-EC01-E631-F2B853D7A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8964" y="5282091"/>
            <a:ext cx="1560711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88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522F3CF-19BF-C3E1-4AB6-1A709F3B0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10672200" cy="515901"/>
          </a:xfrm>
        </p:spPr>
        <p:txBody>
          <a:bodyPr/>
          <a:lstStyle/>
          <a:p>
            <a:r>
              <a:rPr lang="en-US" err="1"/>
              <a:t>Liverwell</a:t>
            </a:r>
            <a:r>
              <a:rPr lang="en-US"/>
              <a:t> Forum Ballarat – Today 10am – 2.00pm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26B444-50B6-4DA2-A89F-0671F2ACB02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799800" y="1066301"/>
            <a:ext cx="4565302" cy="5653156"/>
          </a:xfrm>
          <a:prstGeom prst="rect">
            <a:avLst/>
          </a:prstGeo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E903003-3CDF-43DB-6D21-E5BEFE128D9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2200" y="1440000"/>
            <a:ext cx="5220000" cy="4500000"/>
          </a:xfrm>
        </p:spPr>
        <p:txBody>
          <a:bodyPr/>
          <a:lstStyle/>
          <a:p>
            <a:r>
              <a:rPr lang="en-US"/>
              <a:t>Free training workshop</a:t>
            </a:r>
          </a:p>
          <a:p>
            <a:r>
              <a:rPr lang="en-US"/>
              <a:t>Expert presenters</a:t>
            </a:r>
          </a:p>
          <a:p>
            <a:r>
              <a:rPr lang="en-US"/>
              <a:t>Lived experience speaker</a:t>
            </a:r>
          </a:p>
          <a:p>
            <a:r>
              <a:rPr lang="en-US"/>
              <a:t>Community-based health experts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Oscar’s Hotel – Garden Room</a:t>
            </a:r>
          </a:p>
          <a:p>
            <a:pPr marL="0" indent="0">
              <a:buNone/>
            </a:pPr>
            <a:r>
              <a:rPr lang="en-US"/>
              <a:t>18 </a:t>
            </a:r>
            <a:r>
              <a:rPr lang="en-US" err="1"/>
              <a:t>Doveton</a:t>
            </a:r>
            <a:r>
              <a:rPr lang="en-US"/>
              <a:t> St Ballarat Central VIC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Use the QR code to register.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7FCBB5CC-FEFB-F800-7DE0-BBEDF7076E03}"/>
              </a:ext>
            </a:extLst>
          </p:cNvPr>
          <p:cNvSpPr/>
          <p:nvPr/>
        </p:nvSpPr>
        <p:spPr>
          <a:xfrm rot="8645902">
            <a:off x="5688449" y="3523618"/>
            <a:ext cx="503068" cy="152161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0712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FACEF02-DA54-006F-DBA9-B470AD865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10672200" cy="515901"/>
          </a:xfrm>
        </p:spPr>
        <p:txBody>
          <a:bodyPr/>
          <a:lstStyle/>
          <a:p>
            <a:r>
              <a:rPr lang="en-US"/>
              <a:t>World AIDS Day – Tuesday 29 November 12pm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34FF9C9-E4A2-5A29-4B3F-A0524B2DA5B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99800" y="1198485"/>
            <a:ext cx="4429148" cy="4944863"/>
          </a:xfrm>
          <a:noFill/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95215BF-71D4-45D4-E7AE-FCC222A2BF1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2200" y="1440000"/>
            <a:ext cx="5220000" cy="4500000"/>
          </a:xfrm>
        </p:spPr>
        <p:txBody>
          <a:bodyPr/>
          <a:lstStyle/>
          <a:p>
            <a:pPr>
              <a:lnSpc>
                <a:spcPct val="120000"/>
              </a:lnSpc>
              <a:spcAft>
                <a:spcPts val="900"/>
              </a:spcAft>
            </a:pPr>
            <a:r>
              <a:rPr lang="en-AU" sz="1800" b="1">
                <a:solidFill>
                  <a:srgbClr val="262626"/>
                </a:solidFill>
                <a:effectLst/>
                <a:latin typeface="Raleway" pitchFamily="2" charset="0"/>
                <a:ea typeface="Cambria" panose="02040503050406030204" pitchFamily="18" charset="0"/>
                <a:cs typeface="Arial" panose="020B0604020202020204" pitchFamily="34" charset="0"/>
              </a:rPr>
              <a:t>World AIDS Day activation</a:t>
            </a:r>
            <a:endParaRPr lang="en-AU" sz="1800">
              <a:effectLst/>
              <a:latin typeface="Raleway" pitchFamily="2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900"/>
              </a:spcAft>
            </a:pPr>
            <a:r>
              <a:rPr lang="en-AU" sz="1800" b="1">
                <a:solidFill>
                  <a:srgbClr val="262626"/>
                </a:solidFill>
                <a:effectLst/>
                <a:latin typeface="Raleway" pitchFamily="2" charset="0"/>
                <a:ea typeface="Cambria" panose="02040503050406030204" pitchFamily="18" charset="0"/>
                <a:cs typeface="Arial" panose="020B0604020202020204" pitchFamily="34" charset="0"/>
              </a:rPr>
              <a:t>12.00pm Tuesday 29 November</a:t>
            </a:r>
            <a:endParaRPr lang="en-AU" sz="1800">
              <a:effectLst/>
              <a:latin typeface="Raleway" pitchFamily="2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900"/>
              </a:spcAft>
            </a:pPr>
            <a:r>
              <a:rPr lang="en-AU" sz="1800" b="1">
                <a:solidFill>
                  <a:srgbClr val="262626"/>
                </a:solidFill>
                <a:effectLst/>
                <a:latin typeface="Raleway" pitchFamily="2" charset="0"/>
                <a:ea typeface="Cambria" panose="02040503050406030204" pitchFamily="18" charset="0"/>
                <a:cs typeface="Arial" panose="020B0604020202020204" pitchFamily="34" charset="0"/>
              </a:rPr>
              <a:t>Lt </a:t>
            </a:r>
            <a:r>
              <a:rPr lang="en-AU" sz="1800" b="1" err="1">
                <a:solidFill>
                  <a:srgbClr val="262626"/>
                </a:solidFill>
                <a:effectLst/>
                <a:latin typeface="Raleway" pitchFamily="2" charset="0"/>
                <a:ea typeface="Cambria" panose="02040503050406030204" pitchFamily="18" charset="0"/>
                <a:cs typeface="Arial" panose="020B0604020202020204" pitchFamily="34" charset="0"/>
              </a:rPr>
              <a:t>Malop</a:t>
            </a:r>
            <a:r>
              <a:rPr lang="en-AU" sz="1800" b="1">
                <a:solidFill>
                  <a:srgbClr val="262626"/>
                </a:solidFill>
                <a:effectLst/>
                <a:latin typeface="Raleway" pitchFamily="2" charset="0"/>
                <a:ea typeface="Cambria" panose="02040503050406030204" pitchFamily="18" charset="0"/>
                <a:cs typeface="Arial" panose="020B0604020202020204" pitchFamily="34" charset="0"/>
              </a:rPr>
              <a:t> St Mall – Across from the Geelong Advertiser office - </a:t>
            </a:r>
            <a:r>
              <a:rPr lang="en-AU" sz="1800" b="1">
                <a:solidFill>
                  <a:srgbClr val="262626"/>
                </a:solidFill>
                <a:latin typeface="Raleway" pitchFamily="2" charset="0"/>
                <a:ea typeface="Cambria" panose="02040503050406030204" pitchFamily="18" charset="0"/>
                <a:cs typeface="Arial" panose="020B0604020202020204" pitchFamily="34" charset="0"/>
              </a:rPr>
              <a:t>Wear red!!!</a:t>
            </a:r>
            <a:endParaRPr lang="en-AU" sz="1800">
              <a:effectLst/>
              <a:latin typeface="Raleway" pitchFamily="2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12" name="Picture 11" descr="Gender fluid person in red turtleneck">
            <a:extLst>
              <a:ext uri="{FF2B5EF4-FFF2-40B4-BE49-F238E27FC236}">
                <a16:creationId xmlns:a16="http://schemas.microsoft.com/office/drawing/2014/main" id="{08B8869E-1A3A-CB93-1CFC-ECF51C469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514" y="3429000"/>
            <a:ext cx="3442317" cy="22946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C7309A-D14D-C812-69CA-7E9FD39D4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5714" y="5273213"/>
            <a:ext cx="1560711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332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E8231-AB5F-DB4C-9B4E-735A542D6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800" y="459602"/>
            <a:ext cx="10753200" cy="470317"/>
          </a:xfrm>
        </p:spPr>
        <p:txBody>
          <a:bodyPr/>
          <a:lstStyle/>
          <a:p>
            <a:r>
              <a:rPr lang="en-US"/>
              <a:t>Evaluation</a:t>
            </a:r>
          </a:p>
        </p:txBody>
      </p:sp>
      <p:pic>
        <p:nvPicPr>
          <p:cNvPr id="10" name="Picture 9" descr="A picture containing text, vector graphics, sign&#10;&#10;Description automatically generated">
            <a:extLst>
              <a:ext uri="{FF2B5EF4-FFF2-40B4-BE49-F238E27FC236}">
                <a16:creationId xmlns:a16="http://schemas.microsoft.com/office/drawing/2014/main" id="{07817E35-2698-472E-8793-8E807039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99" y="446438"/>
            <a:ext cx="470317" cy="47031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E99905E-AB0F-4D92-B4E0-5D43BDFA6C1D}"/>
              </a:ext>
            </a:extLst>
          </p:cNvPr>
          <p:cNvSpPr txBox="1">
            <a:spLocks/>
          </p:cNvSpPr>
          <p:nvPr/>
        </p:nvSpPr>
        <p:spPr>
          <a:xfrm>
            <a:off x="689648" y="1136549"/>
            <a:ext cx="7411947" cy="1278178"/>
          </a:xfrm>
          <a:prstGeom prst="rect">
            <a:avLst/>
          </a:prstGeom>
        </p:spPr>
        <p:txBody>
          <a:bodyPr vert="horz" lIns="0" tIns="36000" rIns="0" bIns="3600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Session evaluation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Please take the time to evaluate this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session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leway"/>
                <a:ea typeface="+mn-ea"/>
                <a:cs typeface="+mn-cs"/>
                <a:hlinkClick r:id="rId4"/>
              </a:rPr>
              <a:t>Link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 pasted into the chat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72031F-7C73-5A1F-C0BC-9DBA7E2943D5}"/>
              </a:ext>
            </a:extLst>
          </p:cNvPr>
          <p:cNvSpPr/>
          <p:nvPr/>
        </p:nvSpPr>
        <p:spPr>
          <a:xfrm>
            <a:off x="7910382" y="3025833"/>
            <a:ext cx="2200186" cy="626353"/>
          </a:xfrm>
          <a:prstGeom prst="rect">
            <a:avLst/>
          </a:prstGeom>
          <a:solidFill>
            <a:srgbClr val="003D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Session evaluation</a:t>
            </a:r>
            <a:endParaRPr kumimoji="0" lang="en-AU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96F17E-48F2-6F3F-B68A-7496C985568E}"/>
              </a:ext>
            </a:extLst>
          </p:cNvPr>
          <p:cNvSpPr txBox="1">
            <a:spLocks/>
          </p:cNvSpPr>
          <p:nvPr/>
        </p:nvSpPr>
        <p:spPr>
          <a:xfrm>
            <a:off x="1438800" y="3197350"/>
            <a:ext cx="10753200" cy="470317"/>
          </a:xfrm>
          <a:prstGeom prst="rect">
            <a:avLst/>
          </a:prstGeom>
        </p:spPr>
        <p:txBody>
          <a:bodyPr vert="horz" lIns="0" tIns="36000" rIns="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003D69"/>
                </a:solidFill>
                <a:latin typeface="Raleway" panose="020B0503030101060003" pitchFamily="34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3D69"/>
                </a:solidFill>
                <a:effectLst/>
                <a:uLnTx/>
                <a:uFillTx/>
                <a:latin typeface="Raleway" panose="020B0503030101060003" pitchFamily="34" charset="77"/>
                <a:ea typeface="+mj-ea"/>
                <a:cs typeface="+mj-cs"/>
              </a:rPr>
              <a:t>Upcoming Sessions</a:t>
            </a:r>
          </a:p>
        </p:txBody>
      </p:sp>
      <p:pic>
        <p:nvPicPr>
          <p:cNvPr id="13" name="Graphic 12" descr="Social network with solid fill">
            <a:extLst>
              <a:ext uri="{FF2B5EF4-FFF2-40B4-BE49-F238E27FC236}">
                <a16:creationId xmlns:a16="http://schemas.microsoft.com/office/drawing/2014/main" id="{99037F7B-F8E6-EFD5-2619-5412AC6487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9356" y="3076505"/>
            <a:ext cx="651601" cy="65160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A34B19A-A5C8-3A3E-2E81-A5579D3BFCB6}"/>
              </a:ext>
            </a:extLst>
          </p:cNvPr>
          <p:cNvSpPr txBox="1">
            <a:spLocks/>
          </p:cNvSpPr>
          <p:nvPr/>
        </p:nvSpPr>
        <p:spPr>
          <a:xfrm>
            <a:off x="1190316" y="3728106"/>
            <a:ext cx="4404451" cy="1644401"/>
          </a:xfrm>
          <a:prstGeom prst="rect">
            <a:avLst/>
          </a:prstGeom>
        </p:spPr>
        <p:txBody>
          <a:bodyPr vert="horz" lIns="0" tIns="36000" rIns="0" bIns="3600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prstClr val="black"/>
                </a:solidFill>
                <a:latin typeface="Raleway"/>
              </a:rPr>
              <a:t>1 December (last for the year)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15D5578-89C3-4B1A-2313-29CF838E7999}"/>
              </a:ext>
            </a:extLst>
          </p:cNvPr>
          <p:cNvSpPr txBox="1">
            <a:spLocks/>
          </p:cNvSpPr>
          <p:nvPr/>
        </p:nvSpPr>
        <p:spPr>
          <a:xfrm>
            <a:off x="4972668" y="4077050"/>
            <a:ext cx="7852501" cy="1644401"/>
          </a:xfrm>
          <a:prstGeom prst="rect">
            <a:avLst/>
          </a:prstGeom>
        </p:spPr>
        <p:txBody>
          <a:bodyPr vert="horz" lIns="0" tIns="36000" rIns="0" bIns="3600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If you have a case you would like to discuss with the group:</a:t>
            </a:r>
          </a:p>
          <a:p>
            <a:pPr>
              <a:lnSpc>
                <a:spcPct val="100000"/>
              </a:lnSpc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New case template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  <a:hlinkClick r:id="rId7"/>
              </a:rPr>
              <a:t>here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Email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  <a:hlinkClick r:id="rId8"/>
              </a:rPr>
              <a:t>projectechocovid19@westvicphn.com.au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Use the comment box in the evaluation form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pic>
        <p:nvPicPr>
          <p:cNvPr id="16" name="Picture 15" descr="A drawing of a face&#10;&#10;Description automatically generated">
            <a:extLst>
              <a:ext uri="{FF2B5EF4-FFF2-40B4-BE49-F238E27FC236}">
                <a16:creationId xmlns:a16="http://schemas.microsoft.com/office/drawing/2014/main" id="{4C7E06A0-986C-F2BC-F3A0-4669B95D02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0388" y="5240861"/>
            <a:ext cx="1558873" cy="7703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5D5C5A-9391-C024-7282-ECD60A1687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4757" y="459602"/>
            <a:ext cx="2591436" cy="2569341"/>
          </a:xfrm>
          <a:prstGeom prst="rect">
            <a:avLst/>
          </a:prstGeom>
        </p:spPr>
      </p:pic>
      <p:pic>
        <p:nvPicPr>
          <p:cNvPr id="5" name="Picture 4" descr="Close-up of holiday decorations, including baubles, pinecones, and pine needles">
            <a:extLst>
              <a:ext uri="{FF2B5EF4-FFF2-40B4-BE49-F238E27FC236}">
                <a16:creationId xmlns:a16="http://schemas.microsoft.com/office/drawing/2014/main" id="{BAF3D89A-DFCD-A082-A35F-416837E6BC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0316" y="4181384"/>
            <a:ext cx="2919373" cy="194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4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0D709-7A41-46A0-A3D5-745E0B519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Listen and watch back previous sessions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6D9EC-39A8-41AE-84A2-175642EBC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41" y="1168919"/>
            <a:ext cx="6254759" cy="4818925"/>
          </a:xfrm>
        </p:spPr>
        <p:txBody>
          <a:bodyPr vert="horz" lIns="0" tIns="36000" rIns="0" bIns="36000" rtlCol="0" anchor="t">
            <a:normAutofit/>
          </a:bodyPr>
          <a:lstStyle/>
          <a:p>
            <a:pPr marL="0" indent="0">
              <a:buNone/>
            </a:pPr>
            <a:endParaRPr lang="en-AU" sz="2000">
              <a:latin typeface="Raleway"/>
              <a:ea typeface="Calibri" panose="020F0502020204030204" pitchFamily="34" charset="0"/>
              <a:cs typeface="Calibri"/>
            </a:endParaRPr>
          </a:p>
          <a:p>
            <a:pPr marL="0" indent="0">
              <a:buNone/>
            </a:pPr>
            <a:endParaRPr lang="en-AU" sz="2000">
              <a:latin typeface="Raleway"/>
              <a:ea typeface="Calibri" panose="020F0502020204030204" pitchFamily="34" charset="0"/>
              <a:cs typeface="Calibri"/>
            </a:endParaRPr>
          </a:p>
          <a:p>
            <a:pPr marL="0" indent="0">
              <a:buNone/>
            </a:pPr>
            <a:r>
              <a:rPr lang="en-AU" sz="2000">
                <a:latin typeface="Raleway"/>
                <a:ea typeface="Calibri" panose="020F0502020204030204" pitchFamily="34" charset="0"/>
                <a:cs typeface="Calibri"/>
              </a:rPr>
              <a:t>Content is available on the </a:t>
            </a:r>
            <a:r>
              <a:rPr lang="en-AU" sz="2000">
                <a:latin typeface="Raleway"/>
                <a:ea typeface="Calibri" panose="020F0502020204030204" pitchFamily="34" charset="0"/>
                <a:cs typeface="Calibri"/>
                <a:hlinkClick r:id="rId3"/>
              </a:rPr>
              <a:t>WVPHN website</a:t>
            </a:r>
            <a:endParaRPr lang="en-AU" sz="2000">
              <a:latin typeface="Raleway"/>
              <a:ea typeface="Calibri" panose="020F0502020204030204" pitchFamily="34" charset="0"/>
              <a:cs typeface="Calibri"/>
            </a:endParaRPr>
          </a:p>
          <a:p>
            <a:pPr marL="0" indent="0">
              <a:buNone/>
            </a:pPr>
            <a:endParaRPr lang="en-AU" sz="2000">
              <a:latin typeface="Raleway" panose="020B0503030101060003" pitchFamily="34" charset="0"/>
              <a:ea typeface="Calibri" panose="020F0502020204030204" pitchFamily="34" charset="0"/>
              <a:cs typeface="Calibri"/>
            </a:endParaRPr>
          </a:p>
          <a:p>
            <a:pPr marL="0" indent="0">
              <a:buNone/>
            </a:pPr>
            <a:endParaRPr lang="en-AU" sz="2000">
              <a:latin typeface="Raleway"/>
              <a:ea typeface="Calibri" panose="020F0502020204030204" pitchFamily="34" charset="0"/>
              <a:cs typeface="Calibri"/>
            </a:endParaRPr>
          </a:p>
          <a:p>
            <a:pPr marL="0" indent="0">
              <a:buNone/>
            </a:pPr>
            <a:endParaRPr lang="en-AU" sz="2000">
              <a:latin typeface="Raleway"/>
              <a:ea typeface="Calibri" panose="020F0502020204030204" pitchFamily="34" charset="0"/>
              <a:cs typeface="Calibri"/>
            </a:endParaRPr>
          </a:p>
          <a:p>
            <a:pPr marL="0" indent="0">
              <a:buNone/>
            </a:pPr>
            <a:endParaRPr lang="en-AU" sz="2000">
              <a:latin typeface="Raleway"/>
              <a:ea typeface="Calibri" panose="020F0502020204030204" pitchFamily="34" charset="0"/>
              <a:cs typeface="Calibri"/>
            </a:endParaRPr>
          </a:p>
          <a:p>
            <a:pPr marL="0" indent="0">
              <a:buNone/>
            </a:pPr>
            <a:r>
              <a:rPr lang="en-AU" sz="2000">
                <a:latin typeface="Raleway"/>
                <a:ea typeface="Calibri" panose="020F0502020204030204" pitchFamily="34" charset="0"/>
                <a:cs typeface="Calibri"/>
              </a:rPr>
              <a:t>Listen back to all the series through Project ECHO: WVPHN Hub</a:t>
            </a:r>
          </a:p>
          <a:p>
            <a:pPr marL="0" indent="0">
              <a:buNone/>
            </a:pPr>
            <a:r>
              <a:rPr lang="en-AU" sz="2000">
                <a:latin typeface="Raleway"/>
                <a:ea typeface="Calibri" panose="020F0502020204030204" pitchFamily="34" charset="0"/>
                <a:cs typeface="Calibri"/>
              </a:rPr>
              <a:t>COVID-19 ECHO network on </a:t>
            </a:r>
            <a:r>
              <a:rPr lang="en-AU" sz="2000" err="1">
                <a:latin typeface="Raleway"/>
                <a:ea typeface="Calibri" panose="020F0502020204030204" pitchFamily="34" charset="0"/>
                <a:cs typeface="Calibri"/>
                <a:hlinkClick r:id="rId4"/>
              </a:rPr>
              <a:t>Whooshkaa</a:t>
            </a:r>
            <a:endParaRPr lang="en-AU" sz="2000">
              <a:latin typeface="Raleway"/>
              <a:ea typeface="Calibri" panose="020F0502020204030204" pitchFamily="34" charset="0"/>
              <a:cs typeface="Calibri"/>
            </a:endParaRPr>
          </a:p>
          <a:p>
            <a:pPr marL="0" indent="0">
              <a:buNone/>
            </a:pPr>
            <a:endParaRPr lang="en-AU" sz="2000">
              <a:latin typeface="Raleway" panose="020B0503030101060003" pitchFamily="34" charset="0"/>
              <a:ea typeface="Calibri" panose="020F0502020204030204" pitchFamily="34" charset="0"/>
              <a:cs typeface="Calibri"/>
            </a:endParaRPr>
          </a:p>
          <a:p>
            <a:pPr marL="0" indent="0">
              <a:buNone/>
            </a:pPr>
            <a:endParaRPr lang="en-AU" sz="200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0" indent="0">
              <a:buNone/>
            </a:pPr>
            <a:endParaRPr lang="en-AU" sz="2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D369F9-B791-4278-86BC-2AA4CD562644}"/>
              </a:ext>
            </a:extLst>
          </p:cNvPr>
          <p:cNvSpPr/>
          <p:nvPr/>
        </p:nvSpPr>
        <p:spPr>
          <a:xfrm>
            <a:off x="157017" y="6212458"/>
            <a:ext cx="7407566" cy="513743"/>
          </a:xfrm>
          <a:prstGeom prst="rect">
            <a:avLst/>
          </a:prstGeom>
          <a:solidFill>
            <a:srgbClr val="003D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https://westvicphn.com.au/events-education/project-echo/project-echo-covid19/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1925D0-454F-4D5A-B8E6-7A8F4348B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9340" y="1249078"/>
            <a:ext cx="3482719" cy="4658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80E3B6-CCAE-23A8-383E-885C1B38F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3127" y="6162595"/>
            <a:ext cx="1359526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80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CF5A53-59DB-1157-6757-4265109EF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908" y="540000"/>
            <a:ext cx="10145291" cy="515901"/>
          </a:xfrm>
        </p:spPr>
        <p:txBody>
          <a:bodyPr/>
          <a:lstStyle/>
          <a:p>
            <a:r>
              <a:rPr lang="en-US"/>
              <a:t>Learning outcomes</a:t>
            </a:r>
            <a:endParaRPr lang="en-AU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EB6FEA-F886-3E70-350D-C5FC0B08828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900" b="1">
                <a:latin typeface="Raleway"/>
              </a:rPr>
              <a:t>Series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3500">
                <a:latin typeface="Raleway"/>
              </a:rPr>
              <a:t>Opportunity to review and discuss policy and guidelines in practice </a:t>
            </a:r>
            <a:endParaRPr lang="en-AU" sz="350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3500">
                <a:latin typeface="Raleway"/>
              </a:rPr>
              <a:t>Discuss emerging models of primary care with a focus on: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3500">
                <a:solidFill>
                  <a:srgbClr val="C00000"/>
                </a:solidFill>
                <a:latin typeface="Raleway"/>
              </a:rPr>
              <a:t>Communicable disease prevention</a:t>
            </a:r>
            <a:endParaRPr lang="en-AU" sz="3500" strike="sngStrike">
              <a:latin typeface="Raleway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3500">
                <a:solidFill>
                  <a:srgbClr val="C00000"/>
                </a:solidFill>
                <a:latin typeface="Raleway"/>
              </a:rPr>
              <a:t>Communicable disease testing, assessment and management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3500">
                <a:latin typeface="Raleway"/>
              </a:rPr>
              <a:t>Continuing care provision in primary care and in partnership with specialist services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AU" sz="3500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3500">
                <a:latin typeface="Raleway"/>
              </a:rPr>
              <a:t>Consider </a:t>
            </a:r>
            <a:r>
              <a:rPr lang="en-AU" sz="3500" i="1">
                <a:latin typeface="Raleway"/>
              </a:rPr>
              <a:t>real-world </a:t>
            </a:r>
            <a:r>
              <a:rPr lang="en-AU" sz="3500">
                <a:latin typeface="Raleway"/>
              </a:rPr>
              <a:t>experiences of implementing new care models in different settings</a:t>
            </a:r>
            <a:endParaRPr lang="en-AU" sz="350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3500">
                <a:latin typeface="Raleway"/>
              </a:rPr>
              <a:t>Build knowledge about current resources, supports &amp; referral pathways</a:t>
            </a:r>
            <a:endParaRPr lang="en-AU" sz="350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3500">
                <a:latin typeface="Raleway"/>
              </a:rPr>
              <a:t>Engage in a community of practice and rapid learning network</a:t>
            </a:r>
            <a:endParaRPr lang="en-AU" sz="3500"/>
          </a:p>
          <a:p>
            <a:endParaRPr lang="en-A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26AA9F-73C5-6279-BF3E-9E27549CA9F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759216" y="1321224"/>
            <a:ext cx="5220000" cy="3654314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en-US" sz="1800" b="1">
                <a:latin typeface="Raleway"/>
              </a:rPr>
              <a:t>Session 4 </a:t>
            </a:r>
            <a:r>
              <a:rPr lang="en-US" sz="1600" b="1">
                <a:latin typeface="Raleway"/>
                <a:cs typeface="Calibri"/>
              </a:rPr>
              <a:t>Learning</a:t>
            </a:r>
            <a:r>
              <a:rPr lang="en-US" sz="1600" b="1">
                <a:latin typeface="Raleway"/>
                <a:ea typeface="Calibri" panose="020F0502020204030204" pitchFamily="34" charset="0"/>
                <a:cs typeface="Calibri"/>
              </a:rPr>
              <a:t> outcomes</a:t>
            </a:r>
            <a:endParaRPr lang="en-AU" sz="1600" b="1">
              <a:latin typeface="Raleway"/>
              <a:ea typeface="Calibri" panose="020F0502020204030204" pitchFamily="34" charset="0"/>
              <a:cs typeface="Calibri"/>
            </a:endParaRPr>
          </a:p>
          <a:p>
            <a:pPr marL="342900" lvl="0" indent="-342900" algn="just">
              <a:lnSpc>
                <a:spcPct val="107000"/>
              </a:lnSpc>
              <a:buFont typeface="Symbol" pitchFamily="2" charset="2"/>
              <a:buChar char=""/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Discuss data collection, notification and use of data in practice</a:t>
            </a:r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itchFamily="2" charset="2"/>
              <a:buChar char=""/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Discuss strategies to record and share data for communicable diseases surveillance and quality improvement</a:t>
            </a:r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itchFamily="2" charset="2"/>
              <a:buChar char=""/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Translate the cascade of care to the western Victorian context </a:t>
            </a:r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AU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Discuss equity of access to monitoring, treatment and care in the Western Victorian context</a:t>
            </a:r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C91C13-77F0-91AE-A039-83647A692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01" y="363953"/>
            <a:ext cx="883997" cy="883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4C569F-845B-674D-EBF2-D3F01F5C3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90" y="6237993"/>
            <a:ext cx="8327858" cy="512108"/>
          </a:xfrm>
          <a:prstGeom prst="rect">
            <a:avLst/>
          </a:prstGeom>
        </p:spPr>
      </p:pic>
      <p:pic>
        <p:nvPicPr>
          <p:cNvPr id="2" name="Picture 1" descr="A drawing of a face&#10;&#10;Description automatically generated">
            <a:extLst>
              <a:ext uri="{FF2B5EF4-FFF2-40B4-BE49-F238E27FC236}">
                <a16:creationId xmlns:a16="http://schemas.microsoft.com/office/drawing/2014/main" id="{114CE9A3-15E7-A5B3-AD31-544C1E153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0388" y="5240861"/>
            <a:ext cx="1558873" cy="7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05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2E3DA-64C6-0AB1-4055-7090AFC27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5" y="140680"/>
            <a:ext cx="10515600" cy="1325563"/>
          </a:xfrm>
        </p:spPr>
        <p:txBody>
          <a:bodyPr/>
          <a:lstStyle/>
          <a:p>
            <a:r>
              <a:rPr lang="en-US"/>
              <a:t>Learning labs- </a:t>
            </a:r>
            <a:r>
              <a:rPr lang="en-US" i="1"/>
              <a:t>focus on process</a:t>
            </a:r>
            <a:br>
              <a:rPr lang="en-US" i="1"/>
            </a:br>
            <a:r>
              <a:rPr lang="en-US" sz="2400" i="1"/>
              <a:t>Deliver, Discover, Define, Design, Deliver</a:t>
            </a:r>
            <a:endParaRPr lang="en-US" sz="240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6D4750-0FD3-39E0-F94B-14322D06F7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9269711"/>
              </p:ext>
            </p:extLst>
          </p:nvPr>
        </p:nvGraphicFramePr>
        <p:xfrm>
          <a:off x="394203" y="128045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2ABB33BF-A1E3-062F-F784-A660DE154320}"/>
              </a:ext>
            </a:extLst>
          </p:cNvPr>
          <p:cNvSpPr/>
          <p:nvPr/>
        </p:nvSpPr>
        <p:spPr>
          <a:xfrm>
            <a:off x="297367" y="6194842"/>
            <a:ext cx="4741127" cy="634044"/>
          </a:xfrm>
          <a:prstGeom prst="stripedRightArrow">
            <a:avLst>
              <a:gd name="adj1" fmla="val 8681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The problem: People with Communicable diseases not receiving testing, care or management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E3B8F1-CD4C-91ED-CE4B-E3EEDF5F0996}"/>
              </a:ext>
            </a:extLst>
          </p:cNvPr>
          <p:cNvGrpSpPr/>
          <p:nvPr/>
        </p:nvGrpSpPr>
        <p:grpSpPr>
          <a:xfrm>
            <a:off x="5144677" y="4993914"/>
            <a:ext cx="2066197" cy="2066197"/>
            <a:chOff x="2134245" y="3417519"/>
            <a:chExt cx="2066197" cy="206619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98FD707-6197-B292-AC67-F3191EB0559C}"/>
                </a:ext>
              </a:extLst>
            </p:cNvPr>
            <p:cNvSpPr/>
            <p:nvPr/>
          </p:nvSpPr>
          <p:spPr>
            <a:xfrm>
              <a:off x="2134245" y="3417519"/>
              <a:ext cx="2066197" cy="206619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BA0F07-7227-0E12-4220-F21BD47699B1}"/>
                </a:ext>
              </a:extLst>
            </p:cNvPr>
            <p:cNvSpPr txBox="1"/>
            <p:nvPr/>
          </p:nvSpPr>
          <p:spPr>
            <a:xfrm>
              <a:off x="2134245" y="3417519"/>
              <a:ext cx="2066197" cy="2066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4000" kern="1200">
                  <a:solidFill>
                    <a:schemeClr val="tx1"/>
                  </a:solidFill>
                </a:rPr>
                <a:t>P2D</a:t>
              </a:r>
            </a:p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200" kern="1200">
                  <a:solidFill>
                    <a:schemeClr val="tx1"/>
                  </a:solidFill>
                </a:rPr>
                <a:t>Practice to Data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843842-09CE-0248-B63D-29CB5B64F947}"/>
              </a:ext>
            </a:extLst>
          </p:cNvPr>
          <p:cNvGrpSpPr/>
          <p:nvPr/>
        </p:nvGrpSpPr>
        <p:grpSpPr>
          <a:xfrm>
            <a:off x="1723694" y="2082814"/>
            <a:ext cx="2066197" cy="2066197"/>
            <a:chOff x="395453" y="405842"/>
            <a:chExt cx="2066197" cy="206619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EF2157-C079-E6AD-29CC-C3F5F3930B4C}"/>
                </a:ext>
              </a:extLst>
            </p:cNvPr>
            <p:cNvSpPr/>
            <p:nvPr/>
          </p:nvSpPr>
          <p:spPr>
            <a:xfrm>
              <a:off x="395453" y="405842"/>
              <a:ext cx="2066197" cy="206619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972575-9098-0E21-CB25-201489DE10FE}"/>
                </a:ext>
              </a:extLst>
            </p:cNvPr>
            <p:cNvSpPr txBox="1"/>
            <p:nvPr/>
          </p:nvSpPr>
          <p:spPr>
            <a:xfrm>
              <a:off x="395453" y="405842"/>
              <a:ext cx="2066197" cy="2066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4000" kern="1200">
                  <a:solidFill>
                    <a:schemeClr val="tx1"/>
                  </a:solidFill>
                </a:rPr>
                <a:t>D2K</a:t>
              </a:r>
              <a:endParaRPr lang="en-GB" sz="4000" kern="1200">
                <a:solidFill>
                  <a:schemeClr val="tx1"/>
                </a:solidFill>
                <a:cs typeface="Calibri"/>
              </a:endParaRPr>
            </a:p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200" kern="1200">
                  <a:solidFill>
                    <a:schemeClr val="tx1"/>
                  </a:solidFill>
                </a:rPr>
                <a:t>Data to Knowledge</a:t>
              </a:r>
              <a:endParaRPr lang="en-GB" sz="1200" kern="1200">
                <a:solidFill>
                  <a:schemeClr val="tx1"/>
                </a:solidFill>
                <a:cs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8C3AF5-275A-E5C3-6A18-4C14D8CAFA12}"/>
              </a:ext>
            </a:extLst>
          </p:cNvPr>
          <p:cNvGrpSpPr/>
          <p:nvPr/>
        </p:nvGrpSpPr>
        <p:grpSpPr>
          <a:xfrm>
            <a:off x="7190925" y="1518934"/>
            <a:ext cx="3211885" cy="2498495"/>
            <a:chOff x="3873038" y="405842"/>
            <a:chExt cx="3211885" cy="249849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CA1E139-065C-C928-8CF4-48C7CCE19066}"/>
                </a:ext>
              </a:extLst>
            </p:cNvPr>
            <p:cNvSpPr/>
            <p:nvPr/>
          </p:nvSpPr>
          <p:spPr>
            <a:xfrm>
              <a:off x="3873038" y="405842"/>
              <a:ext cx="2066197" cy="206619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A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64D321-9BF2-4E2F-8F8F-64014EC2E8A3}"/>
                </a:ext>
              </a:extLst>
            </p:cNvPr>
            <p:cNvSpPr txBox="1"/>
            <p:nvPr/>
          </p:nvSpPr>
          <p:spPr>
            <a:xfrm>
              <a:off x="5018726" y="838140"/>
              <a:ext cx="2066197" cy="20661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4000" kern="1200">
                  <a:solidFill>
                    <a:schemeClr val="tx1"/>
                  </a:solidFill>
                </a:rPr>
                <a:t>K2P</a:t>
              </a:r>
            </a:p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200" kern="1200">
                  <a:solidFill>
                    <a:schemeClr val="tx1"/>
                  </a:solidFill>
                </a:rPr>
                <a:t>Knowledge to Practice</a:t>
              </a:r>
            </a:p>
          </p:txBody>
        </p:sp>
      </p:grpSp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1C905749-CF96-7B0A-DF2C-FC8FE1743A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6695" y="12780"/>
            <a:ext cx="3157200" cy="1894319"/>
          </a:xfrm>
          <a:prstGeom prst="rect">
            <a:avLst/>
          </a:prstGeom>
          <a:effectLst/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B36D9D6F-CB9B-7C01-DE1E-6BA92E6FB9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5579" y="2854681"/>
            <a:ext cx="1748178" cy="1857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B26E9F7-FD5D-E3BB-7BA5-FF3819B52C56}"/>
              </a:ext>
            </a:extLst>
          </p:cNvPr>
          <p:cNvSpPr txBox="1"/>
          <p:nvPr/>
        </p:nvSpPr>
        <p:spPr>
          <a:xfrm>
            <a:off x="1042735" y="5248723"/>
            <a:ext cx="2511807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i="1"/>
              <a:t>P2D-Case for change- </a:t>
            </a:r>
          </a:p>
          <a:p>
            <a:r>
              <a:rPr lang="en-US"/>
              <a:t>Policy to Practice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48C0CD-8B02-F9B4-27AB-6C6038FF3277}"/>
              </a:ext>
            </a:extLst>
          </p:cNvPr>
          <p:cNvSpPr txBox="1"/>
          <p:nvPr/>
        </p:nvSpPr>
        <p:spPr>
          <a:xfrm>
            <a:off x="1534439" y="1462867"/>
            <a:ext cx="2467342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/>
              <a:t>D2K-Diagnostic-</a:t>
            </a:r>
            <a:r>
              <a:rPr lang="en-US"/>
              <a:t> </a:t>
            </a:r>
          </a:p>
          <a:p>
            <a:r>
              <a:rPr lang="en-US"/>
              <a:t>Evidence- gaps/needs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DE72DF-2F01-BBA8-8FC8-1B208567B150}"/>
              </a:ext>
            </a:extLst>
          </p:cNvPr>
          <p:cNvSpPr txBox="1"/>
          <p:nvPr/>
        </p:nvSpPr>
        <p:spPr>
          <a:xfrm>
            <a:off x="8913419" y="1217912"/>
            <a:ext cx="2814310" cy="923330"/>
          </a:xfrm>
          <a:prstGeom prst="rect">
            <a:avLst/>
          </a:prstGeom>
          <a:solidFill>
            <a:srgbClr val="7030A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i="1"/>
              <a:t>K2P-Solution design- </a:t>
            </a:r>
            <a:endParaRPr lang="en-US"/>
          </a:p>
          <a:p>
            <a:r>
              <a:rPr lang="en-US"/>
              <a:t>Guidance, decision tools</a:t>
            </a:r>
            <a:endParaRPr lang="en-US">
              <a:cs typeface="Calibri"/>
            </a:endParaRPr>
          </a:p>
          <a:p>
            <a:r>
              <a:rPr lang="en-US"/>
              <a:t>models of care (MOC)</a:t>
            </a:r>
            <a:endParaRPr lang="en-US"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CBB61D-D85B-518C-FE11-23BDB725B44B}"/>
              </a:ext>
            </a:extLst>
          </p:cNvPr>
          <p:cNvSpPr txBox="1"/>
          <p:nvPr/>
        </p:nvSpPr>
        <p:spPr>
          <a:xfrm>
            <a:off x="9769223" y="5871676"/>
            <a:ext cx="2097687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i="1"/>
              <a:t>CPD and QI 2023</a:t>
            </a:r>
          </a:p>
          <a:p>
            <a:r>
              <a:rPr lang="en-US" i="1"/>
              <a:t>EHR auditing</a:t>
            </a:r>
            <a:endParaRPr lang="en-US">
              <a:cs typeface="Calibri" panose="020F05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08F592-9DA1-E702-46BC-DD67FD29E135}"/>
              </a:ext>
            </a:extLst>
          </p:cNvPr>
          <p:cNvSpPr txBox="1"/>
          <p:nvPr/>
        </p:nvSpPr>
        <p:spPr>
          <a:xfrm>
            <a:off x="8613816" y="4132924"/>
            <a:ext cx="2204251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i="1"/>
              <a:t>K2P and P2-Accessing treatment, Public Health Notifications</a:t>
            </a:r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E6929A9-E1A7-68A6-5FF4-63FD8D6A95C3}"/>
              </a:ext>
            </a:extLst>
          </p:cNvPr>
          <p:cNvSpPr/>
          <p:nvPr/>
        </p:nvSpPr>
        <p:spPr>
          <a:xfrm>
            <a:off x="7958472" y="5698028"/>
            <a:ext cx="1685074" cy="9144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ECHO</a:t>
            </a:r>
          </a:p>
          <a:p>
            <a:pPr algn="ctr"/>
            <a:r>
              <a:rPr lang="en-US"/>
              <a:t>SE5</a:t>
            </a:r>
          </a:p>
        </p:txBody>
      </p:sp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FDD3E093-45D4-F084-52CD-EF08308795FC}"/>
              </a:ext>
            </a:extLst>
          </p:cNvPr>
          <p:cNvSpPr/>
          <p:nvPr/>
        </p:nvSpPr>
        <p:spPr>
          <a:xfrm rot="18570823">
            <a:off x="7056299" y="5336702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9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C3FBC-9060-0AC7-20DC-DB1DB5BB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92" y="536327"/>
            <a:ext cx="10753200" cy="470317"/>
          </a:xfrm>
        </p:spPr>
        <p:txBody>
          <a:bodyPr/>
          <a:lstStyle/>
          <a:p>
            <a:r>
              <a:rPr lang="en-US"/>
              <a:t>Learning Health System approach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0D440EE-D63A-8C06-D472-1B1A58FC77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0296326"/>
              </p:ext>
            </p:extLst>
          </p:nvPr>
        </p:nvGraphicFramePr>
        <p:xfrm>
          <a:off x="624543" y="1416170"/>
          <a:ext cx="10752138" cy="5089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968EFEC-E431-0313-E394-20A5035F89CD}"/>
              </a:ext>
            </a:extLst>
          </p:cNvPr>
          <p:cNvSpPr txBox="1"/>
          <p:nvPr/>
        </p:nvSpPr>
        <p:spPr>
          <a:xfrm>
            <a:off x="624543" y="4529959"/>
            <a:ext cx="2017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People with communicable diseases unable to access testing, care or management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DA9619-DF2A-103B-6565-6439786F8B2B}"/>
              </a:ext>
            </a:extLst>
          </p:cNvPr>
          <p:cNvSpPr txBox="1"/>
          <p:nvPr/>
        </p:nvSpPr>
        <p:spPr>
          <a:xfrm>
            <a:off x="2743199" y="4529959"/>
            <a:ext cx="2017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Access, extract, map and represent health information for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A8AF0-D637-F518-13AB-B751065E7487}"/>
              </a:ext>
            </a:extLst>
          </p:cNvPr>
          <p:cNvSpPr txBox="1"/>
          <p:nvPr/>
        </p:nvSpPr>
        <p:spPr>
          <a:xfrm>
            <a:off x="624543" y="2796700"/>
            <a:ext cx="1459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P2D</a:t>
            </a:r>
          </a:p>
          <a:p>
            <a:r>
              <a:rPr lang="en-US" sz="1400"/>
              <a:t>Practice to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51FAAF-3B74-61F4-CC7D-F981B071C4FE}"/>
              </a:ext>
            </a:extLst>
          </p:cNvPr>
          <p:cNvSpPr txBox="1"/>
          <p:nvPr/>
        </p:nvSpPr>
        <p:spPr>
          <a:xfrm>
            <a:off x="2704469" y="2796699"/>
            <a:ext cx="166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D2K</a:t>
            </a:r>
          </a:p>
          <a:p>
            <a:r>
              <a:rPr lang="en-US" sz="1400"/>
              <a:t>Data to knowledge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6D9211-F0FC-A7FD-EF7B-AE05BA29DBCA}"/>
              </a:ext>
            </a:extLst>
          </p:cNvPr>
          <p:cNvSpPr txBox="1"/>
          <p:nvPr/>
        </p:nvSpPr>
        <p:spPr>
          <a:xfrm>
            <a:off x="4761185" y="4550081"/>
            <a:ext cx="20179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i="0"/>
              <a:t>Make knowledge actionable and sharable, generate tailored messages for decision making</a:t>
            </a:r>
          </a:p>
          <a:p>
            <a:pPr lvl="0"/>
            <a:r>
              <a:rPr lang="en-US" sz="1200"/>
              <a:t>Develop system wide improvements</a:t>
            </a:r>
            <a:endParaRPr lang="en-GB" sz="1200" i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C61931-79B9-EDD4-F770-4D6A7FFBCFE0}"/>
              </a:ext>
            </a:extLst>
          </p:cNvPr>
          <p:cNvSpPr txBox="1"/>
          <p:nvPr/>
        </p:nvSpPr>
        <p:spPr>
          <a:xfrm>
            <a:off x="4722455" y="2777524"/>
            <a:ext cx="19672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K2P</a:t>
            </a:r>
          </a:p>
          <a:p>
            <a:r>
              <a:rPr lang="en-US" sz="1400"/>
              <a:t>Knowledge to Practice</a:t>
            </a:r>
          </a:p>
          <a:p>
            <a:r>
              <a:rPr lang="en-US" sz="1400"/>
              <a:t>-1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FAA5A9-5F4F-E4DE-C3BD-0F3312A00557}"/>
              </a:ext>
            </a:extLst>
          </p:cNvPr>
          <p:cNvSpPr txBox="1"/>
          <p:nvPr/>
        </p:nvSpPr>
        <p:spPr>
          <a:xfrm>
            <a:off x="6779171" y="2740473"/>
            <a:ext cx="19672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K2P</a:t>
            </a:r>
          </a:p>
          <a:p>
            <a:r>
              <a:rPr lang="en-US" sz="1400"/>
              <a:t>Knowledge to Practice</a:t>
            </a:r>
          </a:p>
          <a:p>
            <a:r>
              <a:rPr lang="en-US" sz="1400"/>
              <a:t>-2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00B155-FDDF-38EB-A378-AE065BFEE21A}"/>
              </a:ext>
            </a:extLst>
          </p:cNvPr>
          <p:cNvSpPr txBox="1"/>
          <p:nvPr/>
        </p:nvSpPr>
        <p:spPr>
          <a:xfrm>
            <a:off x="8835887" y="2740473"/>
            <a:ext cx="1459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P2D</a:t>
            </a:r>
          </a:p>
          <a:p>
            <a:r>
              <a:rPr lang="en-US" sz="1400"/>
              <a:t>Practice to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A284D1-ECF6-4C99-3349-F12CA0231894}"/>
              </a:ext>
            </a:extLst>
          </p:cNvPr>
          <p:cNvSpPr txBox="1"/>
          <p:nvPr/>
        </p:nvSpPr>
        <p:spPr>
          <a:xfrm>
            <a:off x="6879841" y="4484365"/>
            <a:ext cx="20179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i="0"/>
              <a:t>Make knowledge actionable and sharable, generate tailored messages for decision making</a:t>
            </a:r>
          </a:p>
          <a:p>
            <a:pPr lvl="0"/>
            <a:r>
              <a:rPr lang="en-US" sz="1200"/>
              <a:t>Consider change at the practice level</a:t>
            </a:r>
            <a:endParaRPr lang="en-GB" sz="1200" i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E8B68B-3B83-F401-0ECD-8CA93C79A914}"/>
              </a:ext>
            </a:extLst>
          </p:cNvPr>
          <p:cNvSpPr txBox="1"/>
          <p:nvPr/>
        </p:nvSpPr>
        <p:spPr>
          <a:xfrm>
            <a:off x="8895426" y="4484365"/>
            <a:ext cx="2722836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en-US" sz="1200" i="0"/>
              <a:t>Implement changes in practice that support the next cycle</a:t>
            </a:r>
          </a:p>
          <a:p>
            <a:r>
              <a:rPr lang="en-US" sz="1200" err="1">
                <a:cs typeface="Arial"/>
              </a:rPr>
              <a:t>Eg</a:t>
            </a:r>
            <a:r>
              <a:rPr lang="en-US" sz="1200">
                <a:cs typeface="Arial"/>
              </a:rPr>
              <a:t> data recording in EHR, notification data</a:t>
            </a:r>
          </a:p>
          <a:p>
            <a:r>
              <a:rPr lang="en-US" sz="1200">
                <a:cs typeface="Arial"/>
              </a:rPr>
              <a:t>Assess scalability and sustainability at the system, practice, process and patient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54C8A6-BB38-6DC5-CDC6-B29CCCAB6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7250" y="254646"/>
            <a:ext cx="1560711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64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C8A43-4182-4FDD-8982-91CE0C580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58" y="281233"/>
            <a:ext cx="11646926" cy="4997128"/>
          </a:xfrm>
        </p:spPr>
        <p:txBody>
          <a:bodyPr/>
          <a:lstStyle/>
          <a:p>
            <a:r>
              <a:rPr lang="en-US" sz="2400">
                <a:latin typeface="Raleway"/>
              </a:rPr>
              <a:t>Agenda for </a:t>
            </a:r>
            <a:r>
              <a:rPr lang="en-AU" sz="2400" b="1" kern="1800">
                <a:solidFill>
                  <a:srgbClr val="003E6A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COVID and Communicable Diseases Network </a:t>
            </a:r>
            <a:r>
              <a:rPr lang="en-US" sz="2400">
                <a:latin typeface="Raleway"/>
              </a:rPr>
              <a:t>Series 11: Session 4</a:t>
            </a:r>
            <a:br>
              <a:rPr lang="en-US" sz="2400">
                <a:latin typeface="Raleway"/>
              </a:rPr>
            </a:br>
            <a:r>
              <a:rPr lang="en-US" sz="2400">
                <a:latin typeface="Raleway"/>
              </a:rPr>
              <a:t>“</a:t>
            </a:r>
            <a:r>
              <a:rPr lang="en-US" sz="2000" b="1">
                <a:latin typeface="Raleway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Closing the care loop: Mapping care for communicable diseases across the patient journey</a:t>
            </a:r>
            <a:br>
              <a:rPr lang="en-US" sz="2000" b="1">
                <a:latin typeface="Raleway" pitchFamily="2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>
                <a:effectLst/>
                <a:latin typeface="Raleway" pitchFamily="2" charset="0"/>
                <a:ea typeface="Calibri" panose="020F0502020204030204" pitchFamily="34" charset="0"/>
                <a:cs typeface="Calibri" panose="020F0502020204030204" pitchFamily="34" charset="0"/>
              </a:rPr>
              <a:t>Hepatitis B case example”</a:t>
            </a:r>
            <a:br>
              <a:rPr lang="en-AU" sz="2000" b="1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AU" sz="2000" b="1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AU" sz="2400" b="1">
                <a:effectLst/>
                <a:latin typeface="Raleway" pitchFamily="2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2400">
                <a:solidFill>
                  <a:srgbClr val="20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400">
                <a:solidFill>
                  <a:srgbClr val="20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AU" sz="1600"/>
            </a:br>
            <a:br>
              <a:rPr lang="en-AU" sz="2400">
                <a:latin typeface="Raleway"/>
              </a:rPr>
            </a:br>
            <a:br>
              <a:rPr lang="en-US" sz="2400" b="1">
                <a:latin typeface="Raleway"/>
              </a:rPr>
            </a:br>
            <a:br>
              <a:rPr lang="en-US" sz="2400" b="0">
                <a:latin typeface="Raleway"/>
              </a:rPr>
            </a:br>
            <a:endParaRPr lang="en-US" sz="2400" b="0">
              <a:latin typeface="Raleway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br>
              <a:rPr lang="en-US" sz="2400"/>
            </a:br>
            <a:br>
              <a:rPr lang="en-US" sz="1800">
                <a:latin typeface="Raleway"/>
              </a:rPr>
            </a:br>
            <a:endParaRPr lang="en-US" sz="2000" b="0">
              <a:latin typeface="Raleway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350F2-48A3-4BFC-9894-639AEE9B1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358" y="1429845"/>
            <a:ext cx="10489431" cy="4775646"/>
          </a:xfrm>
        </p:spPr>
        <p:txBody>
          <a:bodyPr vert="horz" lIns="0" tIns="36000" rIns="0" bIns="36000" rtlCol="0" anchor="t">
            <a:noAutofit/>
          </a:bodyPr>
          <a:lstStyle/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b="1">
                <a:solidFill>
                  <a:srgbClr val="000000"/>
                </a:solidFill>
                <a:latin typeface="Raleway"/>
              </a:rPr>
              <a:t>Dr Jeff Urquhart, </a:t>
            </a:r>
            <a:r>
              <a:rPr lang="en-US" sz="1800">
                <a:solidFill>
                  <a:srgbClr val="000000"/>
                </a:solidFill>
                <a:latin typeface="Raleway"/>
              </a:rPr>
              <a:t>GPLU Consultant, Barwon Health</a:t>
            </a:r>
          </a:p>
          <a:p>
            <a:pPr lvl="1" fontAlgn="base">
              <a:lnSpc>
                <a:spcPct val="100000"/>
              </a:lnSpc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  <a:latin typeface="Raleway"/>
              </a:rPr>
              <a:t>Barwon Health update – pulse check on primary care</a:t>
            </a:r>
          </a:p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endParaRPr lang="en-US" sz="1800" b="1">
              <a:solidFill>
                <a:srgbClr val="000000"/>
              </a:solidFill>
              <a:latin typeface="Raleway"/>
            </a:endParaRPr>
          </a:p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b="1">
                <a:solidFill>
                  <a:srgbClr val="000000"/>
                </a:solidFill>
                <a:latin typeface="Raleway"/>
              </a:rPr>
              <a:t>Naomi White, </a:t>
            </a:r>
            <a:r>
              <a:rPr lang="en-US" sz="1800">
                <a:solidFill>
                  <a:srgbClr val="000000"/>
                </a:solidFill>
                <a:latin typeface="Raleway"/>
              </a:rPr>
              <a:t>Covid Operations Manager, Western Victoria PHN</a:t>
            </a:r>
          </a:p>
          <a:p>
            <a:pPr lvl="1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latin typeface="Raleway"/>
                <a:cs typeface="Times New Roman"/>
              </a:rPr>
              <a:t>New announcements in Commonwealth and state Policy and regional services </a:t>
            </a:r>
            <a:br>
              <a:rPr lang="en-US" sz="1800">
                <a:latin typeface="Raleway"/>
                <a:cs typeface="Times New Roman"/>
              </a:rPr>
            </a:br>
            <a:endParaRPr lang="en-US" sz="1800" b="1">
              <a:solidFill>
                <a:srgbClr val="000000"/>
              </a:solidFill>
              <a:latin typeface="Raleway"/>
            </a:endParaRPr>
          </a:p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b="1">
                <a:solidFill>
                  <a:srgbClr val="000000"/>
                </a:solidFill>
                <a:latin typeface="Raleway"/>
              </a:rPr>
              <a:t>Dr Amanda Wade, </a:t>
            </a:r>
            <a:r>
              <a:rPr lang="en-US" sz="1600" i="0" u="none" strike="noStrike">
                <a:solidFill>
                  <a:srgbClr val="000000"/>
                </a:solidFill>
                <a:effectLst/>
                <a:latin typeface="Raleway"/>
              </a:rPr>
              <a:t>Blood Borne Viruses Medical Lead, Barwon Health</a:t>
            </a:r>
          </a:p>
          <a:p>
            <a:pPr lvl="1" fontAlgn="base">
              <a:lnSpc>
                <a:spcPct val="100000"/>
              </a:lnSpc>
              <a:spcBef>
                <a:spcPts val="600"/>
              </a:spcBef>
            </a:pPr>
            <a:r>
              <a:rPr lang="en-US" sz="1800"/>
              <a:t>Hepatitis B management in Western Victoria</a:t>
            </a:r>
            <a:endParaRPr lang="en-US" sz="1800" i="0" u="none" strike="noStrike">
              <a:solidFill>
                <a:srgbClr val="000000"/>
              </a:solidFill>
              <a:effectLst/>
              <a:latin typeface="Raleway"/>
            </a:endParaRPr>
          </a:p>
          <a:p>
            <a:pPr lvl="1" fontAlgn="base">
              <a:lnSpc>
                <a:spcPct val="100000"/>
              </a:lnSpc>
              <a:spcBef>
                <a:spcPts val="600"/>
              </a:spcBef>
            </a:pPr>
            <a:endParaRPr lang="en-US" sz="1400" i="0" u="none" strike="noStrike">
              <a:solidFill>
                <a:srgbClr val="000000"/>
              </a:solidFill>
              <a:effectLst/>
              <a:latin typeface="Raleway"/>
            </a:endParaRPr>
          </a:p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b="1">
                <a:solidFill>
                  <a:srgbClr val="000000"/>
                </a:solidFill>
                <a:latin typeface="Raleway"/>
              </a:rPr>
              <a:t>Case Presentation: Inga Tribe</a:t>
            </a:r>
            <a:r>
              <a:rPr lang="en-US" sz="1800">
                <a:solidFill>
                  <a:srgbClr val="000000"/>
                </a:solidFill>
                <a:latin typeface="Raleway"/>
              </a:rPr>
              <a:t>, Barwon Health Hepatitis Clinical nurse specialist</a:t>
            </a:r>
          </a:p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endParaRPr lang="en-US" sz="1800" b="1">
              <a:solidFill>
                <a:srgbClr val="000000"/>
              </a:solidFill>
              <a:latin typeface="Raleway"/>
            </a:endParaRPr>
          </a:p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b="1">
                <a:solidFill>
                  <a:srgbClr val="000000"/>
                </a:solidFill>
                <a:latin typeface="Raleway" panose="020B0503030101060003" pitchFamily="34" charset="0"/>
              </a:rPr>
              <a:t>Panel for Discussion: </a:t>
            </a:r>
          </a:p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800" b="1">
                <a:solidFill>
                  <a:srgbClr val="000000"/>
                </a:solidFill>
                <a:effectLst/>
                <a:latin typeface="Raleway" pitchFamily="2" charset="0"/>
                <a:ea typeface="Calibri" panose="020F0502020204030204" pitchFamily="34" charset="0"/>
                <a:cs typeface="Calibri" panose="020F0502020204030204" pitchFamily="34" charset="0"/>
              </a:rPr>
              <a:t>Dr Kate Graham, </a:t>
            </a:r>
            <a:r>
              <a:rPr lang="en-US" sz="1800">
                <a:solidFill>
                  <a:srgbClr val="000000"/>
                </a:solidFill>
                <a:effectLst/>
                <a:latin typeface="Raleway" pitchFamily="2" charset="0"/>
                <a:ea typeface="Calibri" panose="020F0502020204030204" pitchFamily="34" charset="0"/>
                <a:cs typeface="Calibri" panose="020F0502020204030204" pitchFamily="34" charset="0"/>
              </a:rPr>
              <a:t>GP and Clinical Editor – </a:t>
            </a:r>
            <a:r>
              <a:rPr lang="en-US" sz="1800" err="1">
                <a:solidFill>
                  <a:srgbClr val="000000"/>
                </a:solidFill>
                <a:effectLst/>
                <a:latin typeface="Raleway" pitchFamily="2" charset="0"/>
                <a:ea typeface="Calibri" panose="020F0502020204030204" pitchFamily="34" charset="0"/>
                <a:cs typeface="Calibri" panose="020F0502020204030204" pitchFamily="34" charset="0"/>
              </a:rPr>
              <a:t>HealthPathways</a:t>
            </a:r>
            <a:r>
              <a:rPr lang="en-US" sz="1800">
                <a:solidFill>
                  <a:srgbClr val="000000"/>
                </a:solidFill>
                <a:effectLst/>
                <a:latin typeface="Raleway" pitchFamily="2" charset="0"/>
                <a:ea typeface="Calibri" panose="020F0502020204030204" pitchFamily="34" charset="0"/>
                <a:cs typeface="Calibri" panose="020F0502020204030204" pitchFamily="34" charset="0"/>
              </a:rPr>
              <a:t> and COVID Clinical Advisor, Western Victoria PHN</a:t>
            </a:r>
            <a:endParaRPr lang="en-AU" sz="1800">
              <a:effectLst/>
              <a:latin typeface="Raleway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endParaRPr lang="en-US" sz="1800" b="1">
              <a:solidFill>
                <a:srgbClr val="000000"/>
              </a:solidFill>
              <a:latin typeface="Raleway" panose="020B0503030101060003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endParaRPr lang="en-US" sz="1800" b="1">
              <a:solidFill>
                <a:srgbClr val="000000"/>
              </a:solidFill>
              <a:latin typeface="Raleway" panose="020B0503030101060003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600"/>
              </a:spcBef>
              <a:buNone/>
            </a:pPr>
            <a:endParaRPr lang="en-US" sz="1800" b="1">
              <a:solidFill>
                <a:srgbClr val="000000"/>
              </a:solidFill>
              <a:latin typeface="Raleway" panose="020B0503030101060003" pitchFamily="34" charset="0"/>
            </a:endParaRPr>
          </a:p>
        </p:txBody>
      </p:sp>
      <p:pic>
        <p:nvPicPr>
          <p:cNvPr id="4" name="Picture 3" descr="A drawing of a face&#10;&#10;Description automatically generated">
            <a:extLst>
              <a:ext uri="{FF2B5EF4-FFF2-40B4-BE49-F238E27FC236}">
                <a16:creationId xmlns:a16="http://schemas.microsoft.com/office/drawing/2014/main" id="{0AD77D8C-2CA9-E3D0-D987-A4588B39F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0388" y="5240861"/>
            <a:ext cx="1558873" cy="7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86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073" y="218942"/>
            <a:ext cx="9391507" cy="1767256"/>
          </a:xfrm>
        </p:spPr>
        <p:txBody>
          <a:bodyPr>
            <a:normAutofit fontScale="90000"/>
          </a:bodyPr>
          <a:lstStyle/>
          <a:p>
            <a:pPr algn="ctr"/>
            <a:r>
              <a:rPr lang="en-AU" sz="4000"/>
              <a:t>Barwon South West PHU Update</a:t>
            </a:r>
            <a:br>
              <a:rPr lang="en-AU" sz="4000"/>
            </a:br>
            <a:br>
              <a:rPr lang="en-AU" sz="4000"/>
            </a:br>
            <a:endParaRPr lang="en-AU" sz="3100"/>
          </a:p>
        </p:txBody>
      </p:sp>
      <p:sp>
        <p:nvSpPr>
          <p:cNvPr id="4" name="TextBox 3"/>
          <p:cNvSpPr txBox="1"/>
          <p:nvPr/>
        </p:nvSpPr>
        <p:spPr>
          <a:xfrm>
            <a:off x="680961" y="1517944"/>
            <a:ext cx="949173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BH Covid Positive Pathways extended further 6 months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80  </a:t>
            </a:r>
            <a:r>
              <a:rPr kumimoji="0" lang="en-AU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</a:t>
            </a: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Significant co morbidity diagnoses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Pt identifying as </a:t>
            </a:r>
            <a:r>
              <a:rPr kumimoji="0" lang="en-AU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Ist</a:t>
            </a: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nations or with significant social disadvantage/disability requiring community supports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Assistance with complex antiviral Rx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Tx</a:t>
            </a: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Severely </a:t>
            </a:r>
            <a:r>
              <a:rPr kumimoji="0" lang="en-AU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immunospressed</a:t>
            </a: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Pregnant pts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 ID </a:t>
            </a:r>
            <a:r>
              <a:rPr kumimoji="0" lang="en-AU" sz="2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</a:t>
            </a: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0481 456 956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Future state still being considered ? delivery via HITH</a:t>
            </a: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327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39398"/>
            <a:ext cx="9226503" cy="1372925"/>
          </a:xfrm>
        </p:spPr>
        <p:txBody>
          <a:bodyPr>
            <a:normAutofit fontScale="90000"/>
          </a:bodyPr>
          <a:lstStyle/>
          <a:p>
            <a:pPr algn="ctr"/>
            <a:r>
              <a:rPr lang="en-AU" sz="4000">
                <a:solidFill>
                  <a:schemeClr val="accent1"/>
                </a:solidFill>
              </a:rPr>
              <a:t>Barwon South West PHU Update</a:t>
            </a:r>
            <a:br>
              <a:rPr lang="en-AU"/>
            </a:b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2400"/>
              <a:t>160 to 280 cases reported daily in Nov </a:t>
            </a:r>
          </a:p>
          <a:p>
            <a:r>
              <a:rPr lang="en-AU" sz="2400"/>
              <a:t>262 new cases reported 2/7 ago</a:t>
            </a:r>
          </a:p>
          <a:p>
            <a:r>
              <a:rPr lang="en-AU" sz="2400"/>
              <a:t>Majority RAT test vs PCR</a:t>
            </a:r>
          </a:p>
          <a:p>
            <a:r>
              <a:rPr lang="en-AU" sz="2400"/>
              <a:t>Total active cases 1515</a:t>
            </a:r>
          </a:p>
          <a:p>
            <a:r>
              <a:rPr lang="en-AU" sz="2400"/>
              <a:t>BH Inpatients 13 with 1 in ICU</a:t>
            </a:r>
          </a:p>
          <a:p>
            <a:r>
              <a:rPr lang="en-AU" sz="2400"/>
              <a:t>RPM</a:t>
            </a:r>
          </a:p>
          <a:p>
            <a:pPr lvl="1"/>
            <a:r>
              <a:rPr lang="en-AU" sz="2400"/>
              <a:t>last month there were 339 pts monitored</a:t>
            </a:r>
          </a:p>
          <a:p>
            <a:pPr lvl="1"/>
            <a:r>
              <a:rPr lang="en-AU" sz="2400"/>
              <a:t>43 currently being monitored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2510028"/>
      </p:ext>
    </p:extLst>
  </p:cSld>
  <p:clrMapOvr>
    <a:masterClrMapping/>
  </p:clrMapOvr>
</p:sld>
</file>

<file path=ppt/theme/theme1.xml><?xml version="1.0" encoding="utf-8"?>
<a:theme xmlns:a="http://schemas.openxmlformats.org/drawingml/2006/main" name="WestVic_PH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stVic_PHN" id="{91F6016E-3EDB-F747-8ECE-1618DC60B971}" vid="{6F4D7899-FD64-4945-85B1-DC03762DF57D}"/>
    </a:ext>
  </a:extLst>
</a:theme>
</file>

<file path=ppt/theme/theme2.xml><?xml version="1.0" encoding="utf-8"?>
<a:theme xmlns:a="http://schemas.openxmlformats.org/drawingml/2006/main" name="COSSI powerpoint theme">
  <a:themeElements>
    <a:clrScheme name="COSSI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FEB630"/>
      </a:accent1>
      <a:accent2>
        <a:srgbClr val="F26539"/>
      </a:accent2>
      <a:accent3>
        <a:srgbClr val="E3314F"/>
      </a:accent3>
      <a:accent4>
        <a:srgbClr val="4A1736"/>
      </a:accent4>
      <a:accent5>
        <a:srgbClr val="32C4B7"/>
      </a:accent5>
      <a:accent6>
        <a:srgbClr val="58595B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SSI powerpoint theme" id="{0993E638-1D9C-4BFE-ABBA-0CAB8B66E773}" vid="{8931DA50-D8C3-4F24-B44A-777ACBCEC3CB}"/>
    </a:ext>
  </a:extLst>
</a:theme>
</file>

<file path=ppt/theme/theme3.xml><?xml version="1.0" encoding="utf-8"?>
<a:theme xmlns:a="http://schemas.openxmlformats.org/drawingml/2006/main" name="1_Blank">
  <a:themeElements>
    <a:clrScheme name="COSSI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FEB630"/>
      </a:accent1>
      <a:accent2>
        <a:srgbClr val="F26539"/>
      </a:accent2>
      <a:accent3>
        <a:srgbClr val="E3314F"/>
      </a:accent3>
      <a:accent4>
        <a:srgbClr val="4A1736"/>
      </a:accent4>
      <a:accent5>
        <a:srgbClr val="32C4B7"/>
      </a:accent5>
      <a:accent6>
        <a:srgbClr val="58595B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ink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nk Theme" id="{6F4924A2-E8BD-4905-9689-CBDB1616D335}" vid="{B1E84EA3-84FB-459C-831D-A0882A6B6404}"/>
    </a:ext>
  </a:extLst>
</a:theme>
</file>

<file path=ppt/theme/theme5.xml><?xml version="1.0" encoding="utf-8"?>
<a:theme xmlns:a="http://schemas.openxmlformats.org/drawingml/2006/main" name="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HHS Presentation 01 Navy 2765 for Office 2016.pptx" id="{CCED1CEF-7506-4FEA-9401-6E7CB47777CF}" vid="{58DEE328-F880-40A7-AEA5-6F0C1D6F6F0D}"/>
    </a:ext>
  </a:extLst>
</a:theme>
</file>

<file path=ppt/theme/theme6.xml><?xml version="1.0" encoding="utf-8"?>
<a:theme xmlns:a="http://schemas.openxmlformats.org/drawingml/2006/main" name="DHHS Presentation 01 Navy 2765 for Office 2007 and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HHS Presentation 01 Navy 2765 for Office 2007 and 2010.pot [Compatibility Mode]" id="{D5121DB1-E685-4E0A-BE04-A28AE0AB56D0}" vid="{0FB19249-19EB-4D02-8733-253847134BA2}"/>
    </a:ext>
  </a:extLst>
</a:theme>
</file>

<file path=ppt/theme/theme7.xml><?xml version="1.0" encoding="utf-8"?>
<a:theme xmlns:a="http://schemas.openxmlformats.org/drawingml/2006/main" name="BHE9011_BrandRefresh_PowerPointTemplate_16-9_v1.3">
  <a:themeElements>
    <a:clrScheme name="BH">
      <a:dk1>
        <a:srgbClr val="000000"/>
      </a:dk1>
      <a:lt1>
        <a:srgbClr val="FFFFFF"/>
      </a:lt1>
      <a:dk2>
        <a:srgbClr val="4B4B4B"/>
      </a:dk2>
      <a:lt2>
        <a:srgbClr val="FFFFFF"/>
      </a:lt2>
      <a:accent1>
        <a:srgbClr val="98144D"/>
      </a:accent1>
      <a:accent2>
        <a:srgbClr val="6A6463"/>
      </a:accent2>
      <a:accent3>
        <a:srgbClr val="F15B4A"/>
      </a:accent3>
      <a:accent4>
        <a:srgbClr val="81286C"/>
      </a:accent4>
      <a:accent5>
        <a:srgbClr val="02A5AB"/>
      </a:accent5>
      <a:accent6>
        <a:srgbClr val="5E5CA8"/>
      </a:accent6>
      <a:hlink>
        <a:srgbClr val="EF406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HE9011_BrandRefresh_PowerPointTemplate_16-9_v1.3" id="{C4EF1553-9020-B04F-98B8-A29F0E6F5EE3}" vid="{77FAFF63-CCFA-1C4F-8459-E7C5743DAD41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168ba78-a1e2-49ce-b679-41638dcff75f">
      <UserInfo>
        <DisplayName>Katherine Graham</DisplayName>
        <AccountId>312</AccountId>
        <AccountType/>
      </UserInfo>
      <UserInfo>
        <DisplayName>Jemma Missbach</DisplayName>
        <AccountId>279</AccountId>
        <AccountType/>
      </UserInfo>
      <UserInfo>
        <DisplayName>Linda Govan (Archived)</DisplayName>
        <AccountId>254</AccountId>
        <AccountType/>
      </UserInfo>
      <UserInfo>
        <DisplayName>Andrew Giddy</DisplayName>
        <AccountId>1320</AccountId>
        <AccountType/>
      </UserInfo>
      <UserInfo>
        <DisplayName>Katrina Martin</DisplayName>
        <AccountId>246</AccountId>
        <AccountType/>
      </UserInfo>
      <UserInfo>
        <DisplayName>Matt Dixon</DisplayName>
        <AccountId>219</AccountId>
        <AccountType/>
      </UserInfo>
      <UserInfo>
        <DisplayName>Fiona Quigley</DisplayName>
        <AccountId>258</AccountId>
        <AccountType/>
      </UserInfo>
      <UserInfo>
        <DisplayName>Bianca Forrester</DisplayName>
        <AccountId>593</AccountId>
        <AccountType/>
      </UserInfo>
      <UserInfo>
        <DisplayName>Claire Dagley</DisplayName>
        <AccountId>256</AccountId>
        <AccountType/>
      </UserInfo>
      <UserInfo>
        <DisplayName>Naomi White</DisplayName>
        <AccountId>4589</AccountId>
        <AccountType/>
      </UserInfo>
      <UserInfo>
        <DisplayName>Whitney Flower (Archive)</DisplayName>
        <AccountId>4721</AccountId>
        <AccountType/>
      </UserInfo>
      <UserInfo>
        <DisplayName>Rahul Bhoyroo (Archive)</DisplayName>
        <AccountId>3637</AccountId>
        <AccountType/>
      </UserInfo>
      <UserInfo>
        <DisplayName>Andrea Walter (Archive)</DisplayName>
        <AccountId>261</AccountId>
        <AccountType/>
      </UserInfo>
      <UserInfo>
        <DisplayName>Sarah Hole</DisplayName>
        <AccountId>224</AccountId>
        <AccountType/>
      </UserInfo>
    </SharedWithUsers>
    <lcf76f155ced4ddcb4097134ff3c332f xmlns="e62e0484-3c20-4db1-8f26-f6211f6f49a7">
      <Terms xmlns="http://schemas.microsoft.com/office/infopath/2007/PartnerControls"/>
    </lcf76f155ced4ddcb4097134ff3c332f>
    <TaxCatchAll xmlns="11ad0cd3-baa9-466a-933b-f59ff5e4bfb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4EDB85CF5352428248A700A4DAC250" ma:contentTypeVersion="18" ma:contentTypeDescription="Create a new document." ma:contentTypeScope="" ma:versionID="6535c8c682f2ff6fa278c0395883c757">
  <xsd:schema xmlns:xsd="http://www.w3.org/2001/XMLSchema" xmlns:xs="http://www.w3.org/2001/XMLSchema" xmlns:p="http://schemas.microsoft.com/office/2006/metadata/properties" xmlns:ns2="e62e0484-3c20-4db1-8f26-f6211f6f49a7" xmlns:ns3="5168ba78-a1e2-49ce-b679-41638dcff75f" xmlns:ns4="11ad0cd3-baa9-466a-933b-f59ff5e4bfbf" targetNamespace="http://schemas.microsoft.com/office/2006/metadata/properties" ma:root="true" ma:fieldsID="82b08c7b9ae487b9ab6814f8ac70b2c7" ns2:_="" ns3:_="" ns4:_="">
    <xsd:import namespace="e62e0484-3c20-4db1-8f26-f6211f6f49a7"/>
    <xsd:import namespace="5168ba78-a1e2-49ce-b679-41638dcff75f"/>
    <xsd:import namespace="11ad0cd3-baa9-466a-933b-f59ff5e4bf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e0484-3c20-4db1-8f26-f6211f6f49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9ca91d9-6630-4029-a1e1-ef90902860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68ba78-a1e2-49ce-b679-41638dcff75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ad0cd3-baa9-466a-933b-f59ff5e4bfbf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eeb2b360-896d-4d6e-8fb0-29944ee5f9ee}" ma:internalName="TaxCatchAll" ma:showField="CatchAllData" ma:web="11ad0cd3-baa9-466a-933b-f59ff5e4bf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9F7501-31B6-46DA-B052-090F4E27B0E7}">
  <ds:schemaRefs>
    <ds:schemaRef ds:uri="http://schemas.openxmlformats.org/package/2006/metadata/core-properties"/>
    <ds:schemaRef ds:uri="http://purl.org/dc/terms/"/>
    <ds:schemaRef ds:uri="11ad0cd3-baa9-466a-933b-f59ff5e4bfbf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5168ba78-a1e2-49ce-b679-41638dcff75f"/>
    <ds:schemaRef ds:uri="e62e0484-3c20-4db1-8f26-f6211f6f49a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FBB9F13-56DF-4A5E-B371-0DB7BBDB39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9EF802-070B-4442-B012-50F91C9B82F1}">
  <ds:schemaRefs>
    <ds:schemaRef ds:uri="11ad0cd3-baa9-466a-933b-f59ff5e4bfbf"/>
    <ds:schemaRef ds:uri="5168ba78-a1e2-49ce-b679-41638dcff75f"/>
    <ds:schemaRef ds:uri="e62e0484-3c20-4db1-8f26-f6211f6f49a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3384</Words>
  <Application>Microsoft Office PowerPoint</Application>
  <PresentationFormat>Widescreen</PresentationFormat>
  <Paragraphs>506</Paragraphs>
  <Slides>38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38</vt:i4>
      </vt:variant>
    </vt:vector>
  </HeadingPairs>
  <TitlesOfParts>
    <vt:vector size="58" baseType="lpstr">
      <vt:lpstr>-apple-system</vt:lpstr>
      <vt:lpstr>Arial</vt:lpstr>
      <vt:lpstr>Arial Black</vt:lpstr>
      <vt:lpstr>Arial Unicode MS</vt:lpstr>
      <vt:lpstr>Calibri</vt:lpstr>
      <vt:lpstr>Calibri Light</vt:lpstr>
      <vt:lpstr>Courier New</vt:lpstr>
      <vt:lpstr>Lucida Grande</vt:lpstr>
      <vt:lpstr>Raleway</vt:lpstr>
      <vt:lpstr>Symbol</vt:lpstr>
      <vt:lpstr>Trebuchet MS</vt:lpstr>
      <vt:lpstr>VIC</vt:lpstr>
      <vt:lpstr>Wingdings</vt:lpstr>
      <vt:lpstr>WestVic_PHN</vt:lpstr>
      <vt:lpstr>COSSI powerpoint theme</vt:lpstr>
      <vt:lpstr>1_Blank</vt:lpstr>
      <vt:lpstr>Pink Theme</vt:lpstr>
      <vt:lpstr>Default Design</vt:lpstr>
      <vt:lpstr>DHHS Presentation 01 Navy 2765 for Office 2007 and 2010</vt:lpstr>
      <vt:lpstr>BHE9011_BrandRefresh_PowerPointTemplate_16-9_v1.3</vt:lpstr>
      <vt:lpstr>Welcome to Project ECHO  COVID and Communicable Diseases Network</vt:lpstr>
      <vt:lpstr>Acknowledgement of Countries  </vt:lpstr>
      <vt:lpstr>Etiquette/Zoom use</vt:lpstr>
      <vt:lpstr>Learning outcomes</vt:lpstr>
      <vt:lpstr>Learning labs- focus on process Deliver, Discover, Define, Design, Deliver</vt:lpstr>
      <vt:lpstr>Learning Health System approach</vt:lpstr>
      <vt:lpstr>Agenda for COVID and Communicable Diseases Network Series 11: Session 4 “Closing the care loop: Mapping care for communicable diseases across the patient journey Hepatitis B case example”            </vt:lpstr>
      <vt:lpstr>Barwon South West PHU Update  </vt:lpstr>
      <vt:lpstr>Barwon South West PHU Update </vt:lpstr>
      <vt:lpstr>  </vt:lpstr>
      <vt:lpstr>COVID-19 Vaccinations</vt:lpstr>
      <vt:lpstr>COVID Management</vt:lpstr>
      <vt:lpstr>Health Alert</vt:lpstr>
      <vt:lpstr>Monkeypox Vaccination (MPX) </vt:lpstr>
      <vt:lpstr>Testing</vt:lpstr>
      <vt:lpstr>Testing</vt:lpstr>
      <vt:lpstr>Medication shortages?</vt:lpstr>
      <vt:lpstr>Across the loop Discussion- Revisiting our problem statement</vt:lpstr>
      <vt:lpstr>Practice to Data “Cascade of care”- Hepatitis B How do we bridge the gaps?</vt:lpstr>
      <vt:lpstr>Knowledge to Practice- review- assessment Health Pathways and decision support </vt:lpstr>
      <vt:lpstr>Statutory required notification -Public Health and Wellbeing Regulations 2019</vt:lpstr>
      <vt:lpstr>PowerPoint Presentation</vt:lpstr>
      <vt:lpstr>PowerPoint Presentation</vt:lpstr>
      <vt:lpstr>“Cascade of care”- Hepatitis B Understand the patient care journey and our role as primary care clinicians in this pathway</vt:lpstr>
      <vt:lpstr>Surveillance data Hepatitis B Mapping Project- West Vic PHN Data</vt:lpstr>
      <vt:lpstr>Question: </vt:lpstr>
      <vt:lpstr>Hepatitis B management in Western Victoria</vt:lpstr>
      <vt:lpstr>Hepatitis B management</vt:lpstr>
      <vt:lpstr>Adherence vs flares</vt:lpstr>
      <vt:lpstr>Barriers to engagement in hepatitis B care</vt:lpstr>
      <vt:lpstr>Accessing hepatitis B treatment in BSW Region  </vt:lpstr>
      <vt:lpstr>Case Study – MF 28 year old Male.</vt:lpstr>
      <vt:lpstr>Across the loop Discussion- Revisiting our problem statement</vt:lpstr>
      <vt:lpstr>Webinar today - Avant</vt:lpstr>
      <vt:lpstr>Liverwell Forum Ballarat – Today 10am – 2.00pm</vt:lpstr>
      <vt:lpstr>World AIDS Day – Tuesday 29 November 12pm</vt:lpstr>
      <vt:lpstr>Evaluation</vt:lpstr>
      <vt:lpstr>Listen and watch back previous sessions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Project ECHO COVID 19 Pandemic Response</dc:title>
  <dc:creator>Bianca Forrester</dc:creator>
  <cp:lastModifiedBy>Sarah Hole</cp:lastModifiedBy>
  <cp:revision>2</cp:revision>
  <dcterms:created xsi:type="dcterms:W3CDTF">2020-11-06T07:11:18Z</dcterms:created>
  <dcterms:modified xsi:type="dcterms:W3CDTF">2024-04-12T05:33:01Z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0x010100D84EDB85CF5352428248A700A4DAC250</vt:lpwstr>
  </property>
  <property fmtid="{D5CDD505-2E9C-101B-9397-08002B2CF9AE}" pid="3" name="MediaServiceImageTags">
    <vt:lpwstr/>
  </property>
  <property fmtid="{D5CDD505-2E9C-101B-9397-08002B2CF9AE}" pid="4" name="MSIP_Label_68f8c65d-dacb-48a2-8861-504904ff17a9_Enabled">
    <vt:lpwstr>true</vt:lpwstr>
  </property>
  <property fmtid="{D5CDD505-2E9C-101B-9397-08002B2CF9AE}" pid="5" name="MSIP_Label_68f8c65d-dacb-48a2-8861-504904ff17a9_Method">
    <vt:lpwstr>Standard</vt:lpwstr>
  </property>
  <property fmtid="{D5CDD505-2E9C-101B-9397-08002B2CF9AE}" pid="6" name="MSIP_Label_68f8c65d-dacb-48a2-8861-504904ff17a9_Name">
    <vt:lpwstr>Internal</vt:lpwstr>
  </property>
  <property fmtid="{D5CDD505-2E9C-101B-9397-08002B2CF9AE}" pid="7" name="MSIP_Label_68f8c65d-dacb-48a2-8861-504904ff17a9_SiteId">
    <vt:lpwstr>5bdbc97a-592c-4183-9b7a-9333bd98537d</vt:lpwstr>
  </property>
  <property fmtid="{D5CDD505-2E9C-101B-9397-08002B2CF9AE}" pid="8" name="MSIP_Label_68f8c65d-dacb-48a2-8861-504904ff17a9_ContentBits">
    <vt:lpwstr>1</vt:lpwstr>
  </property>
  <property fmtid="{D5CDD505-2E9C-101B-9397-08002B2CF9AE}" pid="9" name="ClassificationContentMarkingHeaderLocations">
    <vt:lpwstr>WestVic_PHN:8\COSSI powerpoint theme:12\1_Blank:9\Pink Theme:7\Default Design:7\DHHS Presentation 01 Navy 2765 for Office 2007 and 2010:7\BHE9011_BrandRefresh_PowerPointTemplate_16-9_v1.3:5</vt:lpwstr>
  </property>
  <property fmtid="{D5CDD505-2E9C-101B-9397-08002B2CF9AE}" pid="10" name="ClassificationContentMarkingHeaderText">
    <vt:lpwstr>Internal</vt:lpwstr>
  </property>
  <property fmtid="{D5CDD505-2E9C-101B-9397-08002B2CF9AE}" pid="11" name="MSIP_Label_68f8c65d-dacb-48a2-8861-504904ff17a9_ActionId">
    <vt:lpwstr>e72ab50e-06e6-4a01-9bcc-8c1e272d4aa0</vt:lpwstr>
  </property>
  <property fmtid="{D5CDD505-2E9C-101B-9397-08002B2CF9AE}" pid="12" name="MSIP_Label_68f8c65d-dacb-48a2-8861-504904ff17a9_SetDate">
    <vt:lpwstr>2024-04-12T05:32:04Z</vt:lpwstr>
  </property>
</Properties>
</file>