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4"/>
    <p:sldMasterId id="2147483670" r:id="rId5"/>
    <p:sldMasterId id="2147483688" r:id="rId6"/>
    <p:sldMasterId id="2147483707" r:id="rId7"/>
    <p:sldMasterId id="2147483758" r:id="rId8"/>
    <p:sldMasterId id="2147483762" r:id="rId9"/>
    <p:sldMasterId id="2147483778" r:id="rId10"/>
    <p:sldMasterId id="2147483790" r:id="rId11"/>
  </p:sldMasterIdLst>
  <p:notesMasterIdLst>
    <p:notesMasterId r:id="rId44"/>
  </p:notesMasterIdLst>
  <p:sldIdLst>
    <p:sldId id="1154106996" r:id="rId12"/>
    <p:sldId id="1154106997" r:id="rId13"/>
    <p:sldId id="2147471090" r:id="rId14"/>
    <p:sldId id="2147471016" r:id="rId15"/>
    <p:sldId id="1154106999" r:id="rId16"/>
    <p:sldId id="2147471009" r:id="rId17"/>
    <p:sldId id="2147471018" r:id="rId18"/>
    <p:sldId id="2147471010" r:id="rId19"/>
    <p:sldId id="2147471088" r:id="rId20"/>
    <p:sldId id="2147471092" r:id="rId21"/>
    <p:sldId id="2147471114" r:id="rId22"/>
    <p:sldId id="2147470974" r:id="rId23"/>
    <p:sldId id="2147471115" r:id="rId24"/>
    <p:sldId id="2147471116" r:id="rId25"/>
    <p:sldId id="2147471117" r:id="rId26"/>
    <p:sldId id="2147471118" r:id="rId27"/>
    <p:sldId id="2147471119" r:id="rId28"/>
    <p:sldId id="2147471120" r:id="rId29"/>
    <p:sldId id="2147471121" r:id="rId30"/>
    <p:sldId id="2147471122" r:id="rId31"/>
    <p:sldId id="2147471123" r:id="rId32"/>
    <p:sldId id="2147471124" r:id="rId33"/>
    <p:sldId id="2147471125" r:id="rId34"/>
    <p:sldId id="2147471126" r:id="rId35"/>
    <p:sldId id="2147471127" r:id="rId36"/>
    <p:sldId id="2147471128" r:id="rId37"/>
    <p:sldId id="2147471095" r:id="rId38"/>
    <p:sldId id="2147470991" r:id="rId39"/>
    <p:sldId id="2147471113" r:id="rId40"/>
    <p:sldId id="2147471096" r:id="rId41"/>
    <p:sldId id="1154107027" r:id="rId42"/>
    <p:sldId id="214747109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257771-95A3-4AA8-ECDE-299A5BC8A5C6}" name="Fiona Quigley" initials="FQ" userId="S::fiona.quigley@westvicphn.com.au::237aeb2c-cd44-4ad8-8a2a-6b5b10b793d7" providerId="AD"/>
  <p188:author id="{AF621DA0-64BE-2F0B-1231-77714C6CCAEA}" name="Katrina Martin" initials="KM" userId="S::katrina.martin@westvicphn.com.au::597c9010-c110-423e-b47e-e0510c7a29bd" providerId="AD"/>
  <p188:author id="{155932E8-DBEA-FC50-B177-6FCEC6F8CDD7}" name="Naomi White" initials="NW" userId="S::naomi.white@westvicphn.com.au::62327c8a-716e-4fb8-9a06-66d9f0b2b578" providerId="AD"/>
  <p188:author id="{CA9265F2-21BC-AFD8-534A-D4328923CD73}" name="Rachel Heenan (Health)" initials="RH(" userId="S::rachel.heenan@health.vic.gov.au::a7ff3694-1d0a-4621-b73e-737f353397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rina Martin" initials="KM" lastIdx="1" clrIdx="0">
    <p:extLst>
      <p:ext uri="{19B8F6BF-5375-455C-9EA6-DF929625EA0E}">
        <p15:presenceInfo xmlns:p15="http://schemas.microsoft.com/office/powerpoint/2012/main" userId="S::katrina.martin@westvicphn.com.au::597c9010-c110-423e-b47e-e0510c7a29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3864"/>
    <a:srgbClr val="683006"/>
    <a:srgbClr val="945200"/>
    <a:srgbClr val="93532F"/>
    <a:srgbClr val="FFFF00"/>
    <a:srgbClr val="F77CD4"/>
    <a:srgbClr val="73BCC2"/>
    <a:srgbClr val="003D64"/>
    <a:srgbClr val="00B1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5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heme" Target="theme/theme1.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885A8B-0605-D04B-A279-F7AADC0AE26C}"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GB"/>
        </a:p>
      </dgm:t>
    </dgm:pt>
    <dgm:pt modelId="{015A6B29-7110-354F-94CD-EBB1B2CC29F2}">
      <dgm:prSet phldrT="[Text]"/>
      <dgm:spPr/>
      <dgm:t>
        <a:bodyPr/>
        <a:lstStyle/>
        <a:p>
          <a:r>
            <a:rPr lang="en-GB"/>
            <a:t>Interpret results</a:t>
          </a:r>
        </a:p>
      </dgm:t>
    </dgm:pt>
    <dgm:pt modelId="{A350C465-2EEC-B94E-BCEF-4EC41794E0D3}" type="parTrans" cxnId="{0743B195-3093-DD49-AA2A-854D7F6BBD16}">
      <dgm:prSet/>
      <dgm:spPr/>
      <dgm:t>
        <a:bodyPr/>
        <a:lstStyle/>
        <a:p>
          <a:endParaRPr lang="en-GB"/>
        </a:p>
      </dgm:t>
    </dgm:pt>
    <dgm:pt modelId="{E2A751BA-EC7B-9E45-B064-7F62936286FC}" type="sibTrans" cxnId="{0743B195-3093-DD49-AA2A-854D7F6BBD16}">
      <dgm:prSet/>
      <dgm:spPr/>
      <dgm:t>
        <a:bodyPr/>
        <a:lstStyle/>
        <a:p>
          <a:endParaRPr lang="en-GB"/>
        </a:p>
      </dgm:t>
    </dgm:pt>
    <dgm:pt modelId="{66001DB3-D21D-FC4B-98C9-B316586F4D20}">
      <dgm:prSet phldrT="[Text]"/>
      <dgm:spPr/>
      <dgm:t>
        <a:bodyPr/>
        <a:lstStyle/>
        <a:p>
          <a:r>
            <a:rPr lang="en-GB"/>
            <a:t>Design  Intervention</a:t>
          </a:r>
        </a:p>
      </dgm:t>
    </dgm:pt>
    <dgm:pt modelId="{AF97271F-9EA0-2049-A54D-D187606B0AB8}" type="parTrans" cxnId="{C4A0EE40-60AD-FF4C-B7B8-A34880DEA839}">
      <dgm:prSet/>
      <dgm:spPr/>
      <dgm:t>
        <a:bodyPr/>
        <a:lstStyle/>
        <a:p>
          <a:endParaRPr lang="en-GB"/>
        </a:p>
      </dgm:t>
    </dgm:pt>
    <dgm:pt modelId="{4A51EDE4-072E-F747-9A67-5B1829623161}" type="sibTrans" cxnId="{C4A0EE40-60AD-FF4C-B7B8-A34880DEA839}">
      <dgm:prSet/>
      <dgm:spPr/>
      <dgm:t>
        <a:bodyPr/>
        <a:lstStyle/>
        <a:p>
          <a:endParaRPr lang="en-GB"/>
        </a:p>
      </dgm:t>
    </dgm:pt>
    <dgm:pt modelId="{46FF7E39-A450-974E-9FFE-4D4B315FB856}">
      <dgm:prSet phldrT="[Text]"/>
      <dgm:spPr/>
      <dgm:t>
        <a:bodyPr/>
        <a:lstStyle/>
        <a:p>
          <a:r>
            <a:rPr lang="en-GB"/>
            <a:t>Take action</a:t>
          </a:r>
        </a:p>
      </dgm:t>
    </dgm:pt>
    <dgm:pt modelId="{51E7E8F6-1192-6E45-84F2-B5014BC9CFAD}" type="parTrans" cxnId="{8E0068D0-6CC8-F74E-BEA3-7B75BF25B65C}">
      <dgm:prSet/>
      <dgm:spPr/>
      <dgm:t>
        <a:bodyPr/>
        <a:lstStyle/>
        <a:p>
          <a:endParaRPr lang="en-GB"/>
        </a:p>
      </dgm:t>
    </dgm:pt>
    <dgm:pt modelId="{5A906E17-18FD-524A-8908-0E1D2725D261}" type="sibTrans" cxnId="{8E0068D0-6CC8-F74E-BEA3-7B75BF25B65C}">
      <dgm:prSet/>
      <dgm:spPr/>
      <dgm:t>
        <a:bodyPr/>
        <a:lstStyle/>
        <a:p>
          <a:endParaRPr lang="en-GB"/>
        </a:p>
      </dgm:t>
    </dgm:pt>
    <dgm:pt modelId="{B254D0EB-8EFF-5F42-8A21-DDD67F6F22D9}">
      <dgm:prSet phldrT="[Text]"/>
      <dgm:spPr/>
      <dgm:t>
        <a:bodyPr/>
        <a:lstStyle/>
        <a:p>
          <a:r>
            <a:rPr lang="en-GB"/>
            <a:t>Assemble data</a:t>
          </a:r>
        </a:p>
      </dgm:t>
    </dgm:pt>
    <dgm:pt modelId="{F5599209-E260-2E40-9EE0-8204559386B5}" type="parTrans" cxnId="{F4F29E3F-F7A2-8E49-B592-BAD5A6DCA038}">
      <dgm:prSet/>
      <dgm:spPr/>
      <dgm:t>
        <a:bodyPr/>
        <a:lstStyle/>
        <a:p>
          <a:endParaRPr lang="en-GB"/>
        </a:p>
      </dgm:t>
    </dgm:pt>
    <dgm:pt modelId="{E138138A-22EB-4544-9A2D-ED8BAACE322E}" type="sibTrans" cxnId="{F4F29E3F-F7A2-8E49-B592-BAD5A6DCA038}">
      <dgm:prSet/>
      <dgm:spPr/>
      <dgm:t>
        <a:bodyPr/>
        <a:lstStyle/>
        <a:p>
          <a:endParaRPr lang="en-GB"/>
        </a:p>
      </dgm:t>
    </dgm:pt>
    <dgm:pt modelId="{BC1FD567-81BD-474F-A239-F697C7199225}">
      <dgm:prSet phldrT="[Text]"/>
      <dgm:spPr/>
      <dgm:t>
        <a:bodyPr/>
        <a:lstStyle/>
        <a:p>
          <a:r>
            <a:rPr lang="en-GB"/>
            <a:t>Analyse data</a:t>
          </a:r>
        </a:p>
      </dgm:t>
    </dgm:pt>
    <dgm:pt modelId="{D5511534-EF15-A64E-845C-2E3B1507C924}" type="parTrans" cxnId="{97FC5E0E-7F84-C449-A826-CCD49F49D02C}">
      <dgm:prSet/>
      <dgm:spPr/>
      <dgm:t>
        <a:bodyPr/>
        <a:lstStyle/>
        <a:p>
          <a:endParaRPr lang="en-GB"/>
        </a:p>
      </dgm:t>
    </dgm:pt>
    <dgm:pt modelId="{A5369550-C33F-A242-8AD9-FE0B9B12B442}" type="sibTrans" cxnId="{97FC5E0E-7F84-C449-A826-CCD49F49D02C}">
      <dgm:prSet/>
      <dgm:spPr/>
      <dgm:t>
        <a:bodyPr/>
        <a:lstStyle/>
        <a:p>
          <a:endParaRPr lang="en-GB"/>
        </a:p>
      </dgm:t>
    </dgm:pt>
    <dgm:pt modelId="{0CF2A688-2C89-9C49-BC44-2D326C64FB52}">
      <dgm:prSet/>
      <dgm:spPr/>
      <dgm:t>
        <a:bodyPr/>
        <a:lstStyle/>
        <a:p>
          <a:r>
            <a:rPr lang="en-GB"/>
            <a:t>Capture Practice as data</a:t>
          </a:r>
        </a:p>
      </dgm:t>
    </dgm:pt>
    <dgm:pt modelId="{B52BBD4F-C31D-5248-B833-B653C1F89010}" type="parTrans" cxnId="{7AF6AB54-1C53-4D1E-819B-E33C14CE85FA}">
      <dgm:prSet/>
      <dgm:spPr/>
      <dgm:t>
        <a:bodyPr/>
        <a:lstStyle/>
        <a:p>
          <a:endParaRPr lang="en-GB"/>
        </a:p>
      </dgm:t>
    </dgm:pt>
    <dgm:pt modelId="{53C72C8C-30B6-364F-A7AD-43EA7ADEEBDC}" type="sibTrans" cxnId="{7AF6AB54-1C53-4D1E-819B-E33C14CE85FA}">
      <dgm:prSet/>
      <dgm:spPr/>
      <dgm:t>
        <a:bodyPr/>
        <a:lstStyle/>
        <a:p>
          <a:endParaRPr lang="en-GB"/>
        </a:p>
      </dgm:t>
    </dgm:pt>
    <dgm:pt modelId="{1137087B-340A-584D-9939-A599A578A4E4}" type="pres">
      <dgm:prSet presAssocID="{68885A8B-0605-D04B-A279-F7AADC0AE26C}" presName="cycle" presStyleCnt="0">
        <dgm:presLayoutVars>
          <dgm:dir/>
          <dgm:resizeHandles val="exact"/>
        </dgm:presLayoutVars>
      </dgm:prSet>
      <dgm:spPr/>
    </dgm:pt>
    <dgm:pt modelId="{8EE8DA1C-EA3F-E647-AD94-6DA1E3997B42}" type="pres">
      <dgm:prSet presAssocID="{015A6B29-7110-354F-94CD-EBB1B2CC29F2}" presName="dummy" presStyleCnt="0"/>
      <dgm:spPr/>
    </dgm:pt>
    <dgm:pt modelId="{BABCDF70-CE5A-464C-A538-7815B6D2AC64}" type="pres">
      <dgm:prSet presAssocID="{015A6B29-7110-354F-94CD-EBB1B2CC29F2}" presName="node" presStyleLbl="revTx" presStyleIdx="0" presStyleCnt="6">
        <dgm:presLayoutVars>
          <dgm:bulletEnabled val="1"/>
        </dgm:presLayoutVars>
      </dgm:prSet>
      <dgm:spPr/>
    </dgm:pt>
    <dgm:pt modelId="{E7B312E2-6088-9B4B-A0A4-B5E9D25B657F}" type="pres">
      <dgm:prSet presAssocID="{E2A751BA-EC7B-9E45-B064-7F62936286FC}" presName="sibTrans" presStyleLbl="node1" presStyleIdx="0" presStyleCnt="6"/>
      <dgm:spPr/>
    </dgm:pt>
    <dgm:pt modelId="{A9E05874-9AF9-FA43-9804-C111F5991881}" type="pres">
      <dgm:prSet presAssocID="{66001DB3-D21D-FC4B-98C9-B316586F4D20}" presName="dummy" presStyleCnt="0"/>
      <dgm:spPr/>
    </dgm:pt>
    <dgm:pt modelId="{54CCED88-ECB3-E040-9544-38E79BD719F6}" type="pres">
      <dgm:prSet presAssocID="{66001DB3-D21D-FC4B-98C9-B316586F4D20}" presName="node" presStyleLbl="revTx" presStyleIdx="1" presStyleCnt="6">
        <dgm:presLayoutVars>
          <dgm:bulletEnabled val="1"/>
        </dgm:presLayoutVars>
      </dgm:prSet>
      <dgm:spPr/>
    </dgm:pt>
    <dgm:pt modelId="{29F72AAE-AB25-E442-B843-B9E58AFE5626}" type="pres">
      <dgm:prSet presAssocID="{4A51EDE4-072E-F747-9A67-5B1829623161}" presName="sibTrans" presStyleLbl="node1" presStyleIdx="1" presStyleCnt="6"/>
      <dgm:spPr/>
    </dgm:pt>
    <dgm:pt modelId="{0CDDCA9C-3598-ED42-9A09-F2AC4170C459}" type="pres">
      <dgm:prSet presAssocID="{46FF7E39-A450-974E-9FFE-4D4B315FB856}" presName="dummy" presStyleCnt="0"/>
      <dgm:spPr/>
    </dgm:pt>
    <dgm:pt modelId="{98160AAC-5F50-594B-85F4-698FF1573EEC}" type="pres">
      <dgm:prSet presAssocID="{46FF7E39-A450-974E-9FFE-4D4B315FB856}" presName="node" presStyleLbl="revTx" presStyleIdx="2" presStyleCnt="6">
        <dgm:presLayoutVars>
          <dgm:bulletEnabled val="1"/>
        </dgm:presLayoutVars>
      </dgm:prSet>
      <dgm:spPr/>
    </dgm:pt>
    <dgm:pt modelId="{20CF166A-9C29-044E-9BEE-733B3AC99021}" type="pres">
      <dgm:prSet presAssocID="{5A906E17-18FD-524A-8908-0E1D2725D261}" presName="sibTrans" presStyleLbl="node1" presStyleIdx="2" presStyleCnt="6"/>
      <dgm:spPr/>
    </dgm:pt>
    <dgm:pt modelId="{A8E41CAE-9A5F-8A4E-84AC-1C94C10F4114}" type="pres">
      <dgm:prSet presAssocID="{0CF2A688-2C89-9C49-BC44-2D326C64FB52}" presName="dummy" presStyleCnt="0"/>
      <dgm:spPr/>
    </dgm:pt>
    <dgm:pt modelId="{40145291-0D10-E042-B3CB-6A502B9E12A4}" type="pres">
      <dgm:prSet presAssocID="{0CF2A688-2C89-9C49-BC44-2D326C64FB52}" presName="node" presStyleLbl="revTx" presStyleIdx="3" presStyleCnt="6">
        <dgm:presLayoutVars>
          <dgm:bulletEnabled val="1"/>
        </dgm:presLayoutVars>
      </dgm:prSet>
      <dgm:spPr/>
    </dgm:pt>
    <dgm:pt modelId="{D008153F-2D90-CF4A-8547-4CB6EF6BED88}" type="pres">
      <dgm:prSet presAssocID="{53C72C8C-30B6-364F-A7AD-43EA7ADEEBDC}" presName="sibTrans" presStyleLbl="node1" presStyleIdx="3" presStyleCnt="6"/>
      <dgm:spPr/>
    </dgm:pt>
    <dgm:pt modelId="{DBA3AFDB-7C2E-1F4D-981D-C21CDD77B90B}" type="pres">
      <dgm:prSet presAssocID="{B254D0EB-8EFF-5F42-8A21-DDD67F6F22D9}" presName="dummy" presStyleCnt="0"/>
      <dgm:spPr/>
    </dgm:pt>
    <dgm:pt modelId="{344A7A96-DF86-5C4E-8FDA-4F01A085CC5C}" type="pres">
      <dgm:prSet presAssocID="{B254D0EB-8EFF-5F42-8A21-DDD67F6F22D9}" presName="node" presStyleLbl="revTx" presStyleIdx="4" presStyleCnt="6">
        <dgm:presLayoutVars>
          <dgm:bulletEnabled val="1"/>
        </dgm:presLayoutVars>
      </dgm:prSet>
      <dgm:spPr/>
    </dgm:pt>
    <dgm:pt modelId="{7362A58C-C263-E04E-B33E-4E21F4E1FE09}" type="pres">
      <dgm:prSet presAssocID="{E138138A-22EB-4544-9A2D-ED8BAACE322E}" presName="sibTrans" presStyleLbl="node1" presStyleIdx="4" presStyleCnt="6"/>
      <dgm:spPr/>
    </dgm:pt>
    <dgm:pt modelId="{2BAA3EB6-3A69-E149-B219-00F0E3D126FA}" type="pres">
      <dgm:prSet presAssocID="{BC1FD567-81BD-474F-A239-F697C7199225}" presName="dummy" presStyleCnt="0"/>
      <dgm:spPr/>
    </dgm:pt>
    <dgm:pt modelId="{F634852B-7E2F-3D45-9B18-68A1FF48F3C5}" type="pres">
      <dgm:prSet presAssocID="{BC1FD567-81BD-474F-A239-F697C7199225}" presName="node" presStyleLbl="revTx" presStyleIdx="5" presStyleCnt="6">
        <dgm:presLayoutVars>
          <dgm:bulletEnabled val="1"/>
        </dgm:presLayoutVars>
      </dgm:prSet>
      <dgm:spPr/>
    </dgm:pt>
    <dgm:pt modelId="{3644EA6B-B56F-FC42-B0B2-59451086FB1B}" type="pres">
      <dgm:prSet presAssocID="{A5369550-C33F-A242-8AD9-FE0B9B12B442}" presName="sibTrans" presStyleLbl="node1" presStyleIdx="5" presStyleCnt="6"/>
      <dgm:spPr/>
    </dgm:pt>
  </dgm:ptLst>
  <dgm:cxnLst>
    <dgm:cxn modelId="{86BF3C03-EA70-4B83-AAB8-69EA26042034}" type="presOf" srcId="{0CF2A688-2C89-9C49-BC44-2D326C64FB52}" destId="{40145291-0D10-E042-B3CB-6A502B9E12A4}" srcOrd="0" destOrd="0" presId="urn:microsoft.com/office/officeart/2005/8/layout/cycle1"/>
    <dgm:cxn modelId="{8E9CC608-79C7-F847-88CD-16683523934F}" type="presOf" srcId="{B254D0EB-8EFF-5F42-8A21-DDD67F6F22D9}" destId="{344A7A96-DF86-5C4E-8FDA-4F01A085CC5C}" srcOrd="0" destOrd="0" presId="urn:microsoft.com/office/officeart/2005/8/layout/cycle1"/>
    <dgm:cxn modelId="{B5DFDB0A-7390-604A-A2B3-7EF8A931E32D}" type="presOf" srcId="{66001DB3-D21D-FC4B-98C9-B316586F4D20}" destId="{54CCED88-ECB3-E040-9544-38E79BD719F6}" srcOrd="0" destOrd="0" presId="urn:microsoft.com/office/officeart/2005/8/layout/cycle1"/>
    <dgm:cxn modelId="{E334A60B-8A45-0B45-B573-D3F6530761F0}" type="presOf" srcId="{BC1FD567-81BD-474F-A239-F697C7199225}" destId="{F634852B-7E2F-3D45-9B18-68A1FF48F3C5}" srcOrd="0" destOrd="0" presId="urn:microsoft.com/office/officeart/2005/8/layout/cycle1"/>
    <dgm:cxn modelId="{97FC5E0E-7F84-C449-A826-CCD49F49D02C}" srcId="{68885A8B-0605-D04B-A279-F7AADC0AE26C}" destId="{BC1FD567-81BD-474F-A239-F697C7199225}" srcOrd="5" destOrd="0" parTransId="{D5511534-EF15-A64E-845C-2E3B1507C924}" sibTransId="{A5369550-C33F-A242-8AD9-FE0B9B12B442}"/>
    <dgm:cxn modelId="{9F201621-24B0-4F40-9699-E8473D67A9C6}" type="presOf" srcId="{4A51EDE4-072E-F747-9A67-5B1829623161}" destId="{29F72AAE-AB25-E442-B843-B9E58AFE5626}" srcOrd="0" destOrd="0" presId="urn:microsoft.com/office/officeart/2005/8/layout/cycle1"/>
    <dgm:cxn modelId="{F4F29E3F-F7A2-8E49-B592-BAD5A6DCA038}" srcId="{68885A8B-0605-D04B-A279-F7AADC0AE26C}" destId="{B254D0EB-8EFF-5F42-8A21-DDD67F6F22D9}" srcOrd="4" destOrd="0" parTransId="{F5599209-E260-2E40-9EE0-8204559386B5}" sibTransId="{E138138A-22EB-4544-9A2D-ED8BAACE322E}"/>
    <dgm:cxn modelId="{C4A0EE40-60AD-FF4C-B7B8-A34880DEA839}" srcId="{68885A8B-0605-D04B-A279-F7AADC0AE26C}" destId="{66001DB3-D21D-FC4B-98C9-B316586F4D20}" srcOrd="1" destOrd="0" parTransId="{AF97271F-9EA0-2049-A54D-D187606B0AB8}" sibTransId="{4A51EDE4-072E-F747-9A67-5B1829623161}"/>
    <dgm:cxn modelId="{07769643-D0FB-4C5B-AEC9-A5CAEA60EA00}" type="presOf" srcId="{53C72C8C-30B6-364F-A7AD-43EA7ADEEBDC}" destId="{D008153F-2D90-CF4A-8547-4CB6EF6BED88}" srcOrd="0" destOrd="0" presId="urn:microsoft.com/office/officeart/2005/8/layout/cycle1"/>
    <dgm:cxn modelId="{A1145167-83FD-1145-946F-BB530B635D88}" type="presOf" srcId="{015A6B29-7110-354F-94CD-EBB1B2CC29F2}" destId="{BABCDF70-CE5A-464C-A538-7815B6D2AC64}" srcOrd="0" destOrd="0" presId="urn:microsoft.com/office/officeart/2005/8/layout/cycle1"/>
    <dgm:cxn modelId="{788EB34C-A894-2148-B96C-F86C344B0BD4}" type="presOf" srcId="{A5369550-C33F-A242-8AD9-FE0B9B12B442}" destId="{3644EA6B-B56F-FC42-B0B2-59451086FB1B}" srcOrd="0" destOrd="0" presId="urn:microsoft.com/office/officeart/2005/8/layout/cycle1"/>
    <dgm:cxn modelId="{CEAD2E70-C7FE-A24B-9A99-29859CB8CCC2}" type="presOf" srcId="{68885A8B-0605-D04B-A279-F7AADC0AE26C}" destId="{1137087B-340A-584D-9939-A599A578A4E4}" srcOrd="0" destOrd="0" presId="urn:microsoft.com/office/officeart/2005/8/layout/cycle1"/>
    <dgm:cxn modelId="{7AF6AB54-1C53-4D1E-819B-E33C14CE85FA}" srcId="{68885A8B-0605-D04B-A279-F7AADC0AE26C}" destId="{0CF2A688-2C89-9C49-BC44-2D326C64FB52}" srcOrd="3" destOrd="0" parTransId="{B52BBD4F-C31D-5248-B833-B653C1F89010}" sibTransId="{53C72C8C-30B6-364F-A7AD-43EA7ADEEBDC}"/>
    <dgm:cxn modelId="{D88BA086-76FE-D64F-8F1D-754105BF522A}" type="presOf" srcId="{E138138A-22EB-4544-9A2D-ED8BAACE322E}" destId="{7362A58C-C263-E04E-B33E-4E21F4E1FE09}" srcOrd="0" destOrd="0" presId="urn:microsoft.com/office/officeart/2005/8/layout/cycle1"/>
    <dgm:cxn modelId="{EC0ACF8B-4C77-E345-B57C-14217749F8A6}" type="presOf" srcId="{E2A751BA-EC7B-9E45-B064-7F62936286FC}" destId="{E7B312E2-6088-9B4B-A0A4-B5E9D25B657F}" srcOrd="0" destOrd="0" presId="urn:microsoft.com/office/officeart/2005/8/layout/cycle1"/>
    <dgm:cxn modelId="{0743B195-3093-DD49-AA2A-854D7F6BBD16}" srcId="{68885A8B-0605-D04B-A279-F7AADC0AE26C}" destId="{015A6B29-7110-354F-94CD-EBB1B2CC29F2}" srcOrd="0" destOrd="0" parTransId="{A350C465-2EEC-B94E-BCEF-4EC41794E0D3}" sibTransId="{E2A751BA-EC7B-9E45-B064-7F62936286FC}"/>
    <dgm:cxn modelId="{C851F6A4-CF4A-7345-B177-F3CB712F83C0}" type="presOf" srcId="{5A906E17-18FD-524A-8908-0E1D2725D261}" destId="{20CF166A-9C29-044E-9BEE-733B3AC99021}" srcOrd="0" destOrd="0" presId="urn:microsoft.com/office/officeart/2005/8/layout/cycle1"/>
    <dgm:cxn modelId="{5F5A8AB5-4050-C542-BCDE-A7D1802A25DC}" type="presOf" srcId="{46FF7E39-A450-974E-9FFE-4D4B315FB856}" destId="{98160AAC-5F50-594B-85F4-698FF1573EEC}" srcOrd="0" destOrd="0" presId="urn:microsoft.com/office/officeart/2005/8/layout/cycle1"/>
    <dgm:cxn modelId="{8E0068D0-6CC8-F74E-BEA3-7B75BF25B65C}" srcId="{68885A8B-0605-D04B-A279-F7AADC0AE26C}" destId="{46FF7E39-A450-974E-9FFE-4D4B315FB856}" srcOrd="2" destOrd="0" parTransId="{51E7E8F6-1192-6E45-84F2-B5014BC9CFAD}" sibTransId="{5A906E17-18FD-524A-8908-0E1D2725D261}"/>
    <dgm:cxn modelId="{CFBF4332-3B29-BB44-8746-8A67FCBE810E}" type="presParOf" srcId="{1137087B-340A-584D-9939-A599A578A4E4}" destId="{8EE8DA1C-EA3F-E647-AD94-6DA1E3997B42}" srcOrd="0" destOrd="0" presId="urn:microsoft.com/office/officeart/2005/8/layout/cycle1"/>
    <dgm:cxn modelId="{80C66D5A-4A22-6640-AC18-06BD573FF3EE}" type="presParOf" srcId="{1137087B-340A-584D-9939-A599A578A4E4}" destId="{BABCDF70-CE5A-464C-A538-7815B6D2AC64}" srcOrd="1" destOrd="0" presId="urn:microsoft.com/office/officeart/2005/8/layout/cycle1"/>
    <dgm:cxn modelId="{0010F43C-C929-7B4A-9C9B-131DC673834E}" type="presParOf" srcId="{1137087B-340A-584D-9939-A599A578A4E4}" destId="{E7B312E2-6088-9B4B-A0A4-B5E9D25B657F}" srcOrd="2" destOrd="0" presId="urn:microsoft.com/office/officeart/2005/8/layout/cycle1"/>
    <dgm:cxn modelId="{FB8B5916-5775-A141-AA1E-2DFD3E7E6468}" type="presParOf" srcId="{1137087B-340A-584D-9939-A599A578A4E4}" destId="{A9E05874-9AF9-FA43-9804-C111F5991881}" srcOrd="3" destOrd="0" presId="urn:microsoft.com/office/officeart/2005/8/layout/cycle1"/>
    <dgm:cxn modelId="{B5716CC9-EFDB-CC46-9F35-111CD5D5B8CA}" type="presParOf" srcId="{1137087B-340A-584D-9939-A599A578A4E4}" destId="{54CCED88-ECB3-E040-9544-38E79BD719F6}" srcOrd="4" destOrd="0" presId="urn:microsoft.com/office/officeart/2005/8/layout/cycle1"/>
    <dgm:cxn modelId="{1675A3AA-5D58-1D4B-BE91-9245E2FA538A}" type="presParOf" srcId="{1137087B-340A-584D-9939-A599A578A4E4}" destId="{29F72AAE-AB25-E442-B843-B9E58AFE5626}" srcOrd="5" destOrd="0" presId="urn:microsoft.com/office/officeart/2005/8/layout/cycle1"/>
    <dgm:cxn modelId="{07EA89A8-8F37-794F-8563-86025A8FFAE1}" type="presParOf" srcId="{1137087B-340A-584D-9939-A599A578A4E4}" destId="{0CDDCA9C-3598-ED42-9A09-F2AC4170C459}" srcOrd="6" destOrd="0" presId="urn:microsoft.com/office/officeart/2005/8/layout/cycle1"/>
    <dgm:cxn modelId="{71D8FBFA-30F6-5A41-9158-EE246FCB9564}" type="presParOf" srcId="{1137087B-340A-584D-9939-A599A578A4E4}" destId="{98160AAC-5F50-594B-85F4-698FF1573EEC}" srcOrd="7" destOrd="0" presId="urn:microsoft.com/office/officeart/2005/8/layout/cycle1"/>
    <dgm:cxn modelId="{DE0EE888-2EC1-3745-A24E-160AE572EA7D}" type="presParOf" srcId="{1137087B-340A-584D-9939-A599A578A4E4}" destId="{20CF166A-9C29-044E-9BEE-733B3AC99021}" srcOrd="8" destOrd="0" presId="urn:microsoft.com/office/officeart/2005/8/layout/cycle1"/>
    <dgm:cxn modelId="{E275AC7E-1342-4F8D-81E1-AAB65C786176}" type="presParOf" srcId="{1137087B-340A-584D-9939-A599A578A4E4}" destId="{A8E41CAE-9A5F-8A4E-84AC-1C94C10F4114}" srcOrd="9" destOrd="0" presId="urn:microsoft.com/office/officeart/2005/8/layout/cycle1"/>
    <dgm:cxn modelId="{EA9B8B1D-44A0-4E71-995E-1A08BAD3E62C}" type="presParOf" srcId="{1137087B-340A-584D-9939-A599A578A4E4}" destId="{40145291-0D10-E042-B3CB-6A502B9E12A4}" srcOrd="10" destOrd="0" presId="urn:microsoft.com/office/officeart/2005/8/layout/cycle1"/>
    <dgm:cxn modelId="{2EBDFE80-9FC0-4DE3-89A0-5793DD778864}" type="presParOf" srcId="{1137087B-340A-584D-9939-A599A578A4E4}" destId="{D008153F-2D90-CF4A-8547-4CB6EF6BED88}" srcOrd="11" destOrd="0" presId="urn:microsoft.com/office/officeart/2005/8/layout/cycle1"/>
    <dgm:cxn modelId="{E5EDC02F-5C9B-2D49-8675-8EAF739DDA00}" type="presParOf" srcId="{1137087B-340A-584D-9939-A599A578A4E4}" destId="{DBA3AFDB-7C2E-1F4D-981D-C21CDD77B90B}" srcOrd="12" destOrd="0" presId="urn:microsoft.com/office/officeart/2005/8/layout/cycle1"/>
    <dgm:cxn modelId="{EF947E88-7139-D14B-8CCE-B405B4B8D183}" type="presParOf" srcId="{1137087B-340A-584D-9939-A599A578A4E4}" destId="{344A7A96-DF86-5C4E-8FDA-4F01A085CC5C}" srcOrd="13" destOrd="0" presId="urn:microsoft.com/office/officeart/2005/8/layout/cycle1"/>
    <dgm:cxn modelId="{5A34B68B-6260-4B45-ABBF-B204E534E8BE}" type="presParOf" srcId="{1137087B-340A-584D-9939-A599A578A4E4}" destId="{7362A58C-C263-E04E-B33E-4E21F4E1FE09}" srcOrd="14" destOrd="0" presId="urn:microsoft.com/office/officeart/2005/8/layout/cycle1"/>
    <dgm:cxn modelId="{1405E0B4-13F0-B24F-996A-F86FC839FF16}" type="presParOf" srcId="{1137087B-340A-584D-9939-A599A578A4E4}" destId="{2BAA3EB6-3A69-E149-B219-00F0E3D126FA}" srcOrd="15" destOrd="0" presId="urn:microsoft.com/office/officeart/2005/8/layout/cycle1"/>
    <dgm:cxn modelId="{D837A72B-A3B1-1840-AC04-F30E92BD6C18}" type="presParOf" srcId="{1137087B-340A-584D-9939-A599A578A4E4}" destId="{F634852B-7E2F-3D45-9B18-68A1FF48F3C5}" srcOrd="16" destOrd="0" presId="urn:microsoft.com/office/officeart/2005/8/layout/cycle1"/>
    <dgm:cxn modelId="{E9868525-1B92-634C-8DF7-7A17A7BDEE4D}" type="presParOf" srcId="{1137087B-340A-584D-9939-A599A578A4E4}" destId="{3644EA6B-B56F-FC42-B0B2-59451086FB1B}"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DC05B4-DF3B-3C40-9BB5-931F7A9113D2}" type="doc">
      <dgm:prSet loTypeId="urn:microsoft.com/office/officeart/2005/8/layout/cycle8" loCatId="" qsTypeId="urn:microsoft.com/office/officeart/2005/8/quickstyle/simple1" qsCatId="simple" csTypeId="urn:microsoft.com/office/officeart/2005/8/colors/colorful5" csCatId="colorful" phldr="1"/>
      <dgm:spPr/>
    </dgm:pt>
    <dgm:pt modelId="{96BACBF7-9DCD-BE4D-95DC-BC4630F64B49}">
      <dgm:prSet phldrT="[Text]"/>
      <dgm:spPr>
        <a:solidFill>
          <a:schemeClr val="accent2">
            <a:lumMod val="60000"/>
            <a:lumOff val="40000"/>
          </a:schemeClr>
        </a:solidFill>
      </dgm:spPr>
      <dgm:t>
        <a:bodyPr/>
        <a:lstStyle/>
        <a:p>
          <a:r>
            <a:rPr lang="en-GB"/>
            <a:t>Stakeholders</a:t>
          </a:r>
        </a:p>
      </dgm:t>
    </dgm:pt>
    <dgm:pt modelId="{ADA37758-DDCC-CE4B-A48C-ED0D6B264D3E}" type="parTrans" cxnId="{6EDAF780-B3B0-C745-A290-B8EDB4ABFD4B}">
      <dgm:prSet/>
      <dgm:spPr/>
      <dgm:t>
        <a:bodyPr/>
        <a:lstStyle/>
        <a:p>
          <a:endParaRPr lang="en-GB"/>
        </a:p>
      </dgm:t>
    </dgm:pt>
    <dgm:pt modelId="{78D24713-2897-194F-AE8B-EC65C6C545CE}" type="sibTrans" cxnId="{6EDAF780-B3B0-C745-A290-B8EDB4ABFD4B}">
      <dgm:prSet/>
      <dgm:spPr/>
      <dgm:t>
        <a:bodyPr/>
        <a:lstStyle/>
        <a:p>
          <a:endParaRPr lang="en-GB"/>
        </a:p>
      </dgm:t>
    </dgm:pt>
    <dgm:pt modelId="{9356D9EC-497E-B145-BEB0-652DF6A3A3C4}">
      <dgm:prSet phldrT="[Text]"/>
      <dgm:spPr>
        <a:solidFill>
          <a:schemeClr val="accent6">
            <a:lumMod val="60000"/>
            <a:lumOff val="40000"/>
          </a:schemeClr>
        </a:solidFill>
      </dgm:spPr>
      <dgm:t>
        <a:bodyPr/>
        <a:lstStyle/>
        <a:p>
          <a:r>
            <a:rPr lang="en-GB"/>
            <a:t>Research</a:t>
          </a:r>
        </a:p>
      </dgm:t>
    </dgm:pt>
    <dgm:pt modelId="{51C9E712-2E0C-EB4A-97D9-FDAED8558781}" type="parTrans" cxnId="{84A8008A-AA55-CD41-A122-486C7341AE4E}">
      <dgm:prSet/>
      <dgm:spPr/>
      <dgm:t>
        <a:bodyPr/>
        <a:lstStyle/>
        <a:p>
          <a:endParaRPr lang="en-GB"/>
        </a:p>
      </dgm:t>
    </dgm:pt>
    <dgm:pt modelId="{9295F3F8-1FE7-2E44-A96D-C40EB412D67B}" type="sibTrans" cxnId="{84A8008A-AA55-CD41-A122-486C7341AE4E}">
      <dgm:prSet/>
      <dgm:spPr/>
      <dgm:t>
        <a:bodyPr/>
        <a:lstStyle/>
        <a:p>
          <a:endParaRPr lang="en-GB"/>
        </a:p>
      </dgm:t>
    </dgm:pt>
    <dgm:pt modelId="{EBDD983B-C55D-BE4C-B97C-A9D55A03F2B5}">
      <dgm:prSet phldrT="[Text]"/>
      <dgm:spPr>
        <a:solidFill>
          <a:schemeClr val="accent5">
            <a:lumMod val="60000"/>
            <a:lumOff val="40000"/>
          </a:schemeClr>
        </a:solidFill>
      </dgm:spPr>
      <dgm:t>
        <a:bodyPr/>
        <a:lstStyle/>
        <a:p>
          <a:r>
            <a:rPr lang="en-GB"/>
            <a:t>Data</a:t>
          </a:r>
        </a:p>
      </dgm:t>
    </dgm:pt>
    <dgm:pt modelId="{CE927444-57C1-9F40-9C6C-91FF1BFE135C}" type="parTrans" cxnId="{938F6DC1-1E51-F54C-BAFC-DB77E519E816}">
      <dgm:prSet/>
      <dgm:spPr/>
      <dgm:t>
        <a:bodyPr/>
        <a:lstStyle/>
        <a:p>
          <a:endParaRPr lang="en-GB"/>
        </a:p>
      </dgm:t>
    </dgm:pt>
    <dgm:pt modelId="{FFA023D3-2CB9-1C49-B352-37CDD697379D}" type="sibTrans" cxnId="{938F6DC1-1E51-F54C-BAFC-DB77E519E816}">
      <dgm:prSet/>
      <dgm:spPr/>
      <dgm:t>
        <a:bodyPr/>
        <a:lstStyle/>
        <a:p>
          <a:endParaRPr lang="en-GB"/>
        </a:p>
      </dgm:t>
    </dgm:pt>
    <dgm:pt modelId="{E04084C8-9E2C-7848-9D60-FB890A3896BC}">
      <dgm:prSet/>
      <dgm:spPr>
        <a:solidFill>
          <a:schemeClr val="tx2">
            <a:lumMod val="60000"/>
            <a:lumOff val="40000"/>
          </a:schemeClr>
        </a:solidFill>
      </dgm:spPr>
      <dgm:t>
        <a:bodyPr/>
        <a:lstStyle/>
        <a:p>
          <a:r>
            <a:rPr lang="en-GB"/>
            <a:t>Implementation</a:t>
          </a:r>
        </a:p>
      </dgm:t>
    </dgm:pt>
    <dgm:pt modelId="{2F1E7862-89F0-DE44-8C6A-2CBBB3797C46}" type="parTrans" cxnId="{5EEBFBB4-C1BE-5640-B87A-6427E615740D}">
      <dgm:prSet/>
      <dgm:spPr/>
      <dgm:t>
        <a:bodyPr/>
        <a:lstStyle/>
        <a:p>
          <a:endParaRPr lang="en-GB"/>
        </a:p>
      </dgm:t>
    </dgm:pt>
    <dgm:pt modelId="{56A52257-05A9-8347-88D7-69E4353BEEE1}" type="sibTrans" cxnId="{5EEBFBB4-C1BE-5640-B87A-6427E615740D}">
      <dgm:prSet/>
      <dgm:spPr/>
      <dgm:t>
        <a:bodyPr/>
        <a:lstStyle/>
        <a:p>
          <a:endParaRPr lang="en-GB"/>
        </a:p>
      </dgm:t>
    </dgm:pt>
    <dgm:pt modelId="{17F1B32D-EFAA-3449-94FF-8B0B92C58368}" type="pres">
      <dgm:prSet presAssocID="{79DC05B4-DF3B-3C40-9BB5-931F7A9113D2}" presName="compositeShape" presStyleCnt="0">
        <dgm:presLayoutVars>
          <dgm:chMax val="7"/>
          <dgm:dir/>
          <dgm:resizeHandles val="exact"/>
        </dgm:presLayoutVars>
      </dgm:prSet>
      <dgm:spPr/>
    </dgm:pt>
    <dgm:pt modelId="{6A248F0C-B9E5-CB44-B793-90B19EA4F3FD}" type="pres">
      <dgm:prSet presAssocID="{79DC05B4-DF3B-3C40-9BB5-931F7A9113D2}" presName="wedge1" presStyleLbl="node1" presStyleIdx="0" presStyleCnt="4"/>
      <dgm:spPr/>
    </dgm:pt>
    <dgm:pt modelId="{EB3C64AE-B68C-FF4E-ADB5-87392E53D02F}" type="pres">
      <dgm:prSet presAssocID="{79DC05B4-DF3B-3C40-9BB5-931F7A9113D2}" presName="dummy1a" presStyleCnt="0"/>
      <dgm:spPr/>
    </dgm:pt>
    <dgm:pt modelId="{1CE4EB73-0EA7-2144-B35C-2543ECF9A424}" type="pres">
      <dgm:prSet presAssocID="{79DC05B4-DF3B-3C40-9BB5-931F7A9113D2}" presName="dummy1b" presStyleCnt="0"/>
      <dgm:spPr/>
    </dgm:pt>
    <dgm:pt modelId="{388CDFB8-6358-EF46-87CC-11C0262E73D8}" type="pres">
      <dgm:prSet presAssocID="{79DC05B4-DF3B-3C40-9BB5-931F7A9113D2}" presName="wedge1Tx" presStyleLbl="node1" presStyleIdx="0" presStyleCnt="4">
        <dgm:presLayoutVars>
          <dgm:chMax val="0"/>
          <dgm:chPref val="0"/>
          <dgm:bulletEnabled val="1"/>
        </dgm:presLayoutVars>
      </dgm:prSet>
      <dgm:spPr/>
    </dgm:pt>
    <dgm:pt modelId="{DD0CF689-A8BD-F643-8261-4030F423E082}" type="pres">
      <dgm:prSet presAssocID="{79DC05B4-DF3B-3C40-9BB5-931F7A9113D2}" presName="wedge2" presStyleLbl="node1" presStyleIdx="1" presStyleCnt="4"/>
      <dgm:spPr/>
    </dgm:pt>
    <dgm:pt modelId="{CAE45C19-6685-D04C-A2CB-D6D05A05BDB0}" type="pres">
      <dgm:prSet presAssocID="{79DC05B4-DF3B-3C40-9BB5-931F7A9113D2}" presName="dummy2a" presStyleCnt="0"/>
      <dgm:spPr/>
    </dgm:pt>
    <dgm:pt modelId="{6B9E4EB1-AD31-674E-80DD-4C7A0DF7FF41}" type="pres">
      <dgm:prSet presAssocID="{79DC05B4-DF3B-3C40-9BB5-931F7A9113D2}" presName="dummy2b" presStyleCnt="0"/>
      <dgm:spPr/>
    </dgm:pt>
    <dgm:pt modelId="{8ABB69DF-B64D-D14D-B40D-8FE501BC4ADE}" type="pres">
      <dgm:prSet presAssocID="{79DC05B4-DF3B-3C40-9BB5-931F7A9113D2}" presName="wedge2Tx" presStyleLbl="node1" presStyleIdx="1" presStyleCnt="4">
        <dgm:presLayoutVars>
          <dgm:chMax val="0"/>
          <dgm:chPref val="0"/>
          <dgm:bulletEnabled val="1"/>
        </dgm:presLayoutVars>
      </dgm:prSet>
      <dgm:spPr/>
    </dgm:pt>
    <dgm:pt modelId="{8E041917-4473-A64F-916F-8DEB86F0E932}" type="pres">
      <dgm:prSet presAssocID="{79DC05B4-DF3B-3C40-9BB5-931F7A9113D2}" presName="wedge3" presStyleLbl="node1" presStyleIdx="2" presStyleCnt="4"/>
      <dgm:spPr/>
    </dgm:pt>
    <dgm:pt modelId="{822EF5D2-E42C-3D49-B8BE-8EA0BA198D45}" type="pres">
      <dgm:prSet presAssocID="{79DC05B4-DF3B-3C40-9BB5-931F7A9113D2}" presName="dummy3a" presStyleCnt="0"/>
      <dgm:spPr/>
    </dgm:pt>
    <dgm:pt modelId="{036E3030-AE49-E44A-A0FF-EC6DE3860032}" type="pres">
      <dgm:prSet presAssocID="{79DC05B4-DF3B-3C40-9BB5-931F7A9113D2}" presName="dummy3b" presStyleCnt="0"/>
      <dgm:spPr/>
    </dgm:pt>
    <dgm:pt modelId="{532239F4-CCD2-8B41-A327-BDC51B928958}" type="pres">
      <dgm:prSet presAssocID="{79DC05B4-DF3B-3C40-9BB5-931F7A9113D2}" presName="wedge3Tx" presStyleLbl="node1" presStyleIdx="2" presStyleCnt="4">
        <dgm:presLayoutVars>
          <dgm:chMax val="0"/>
          <dgm:chPref val="0"/>
          <dgm:bulletEnabled val="1"/>
        </dgm:presLayoutVars>
      </dgm:prSet>
      <dgm:spPr/>
    </dgm:pt>
    <dgm:pt modelId="{F78EB5A4-902A-AA40-B59A-E52BB06833B9}" type="pres">
      <dgm:prSet presAssocID="{79DC05B4-DF3B-3C40-9BB5-931F7A9113D2}" presName="wedge4" presStyleLbl="node1" presStyleIdx="3" presStyleCnt="4"/>
      <dgm:spPr/>
    </dgm:pt>
    <dgm:pt modelId="{64CAFD72-6DBC-A540-956F-6B94B304729B}" type="pres">
      <dgm:prSet presAssocID="{79DC05B4-DF3B-3C40-9BB5-931F7A9113D2}" presName="dummy4a" presStyleCnt="0"/>
      <dgm:spPr/>
    </dgm:pt>
    <dgm:pt modelId="{2235DE27-4955-0A4D-9D9A-A4E0CF7916BC}" type="pres">
      <dgm:prSet presAssocID="{79DC05B4-DF3B-3C40-9BB5-931F7A9113D2}" presName="dummy4b" presStyleCnt="0"/>
      <dgm:spPr/>
    </dgm:pt>
    <dgm:pt modelId="{59A22021-361A-8349-8426-B46B7BB49449}" type="pres">
      <dgm:prSet presAssocID="{79DC05B4-DF3B-3C40-9BB5-931F7A9113D2}" presName="wedge4Tx" presStyleLbl="node1" presStyleIdx="3" presStyleCnt="4">
        <dgm:presLayoutVars>
          <dgm:chMax val="0"/>
          <dgm:chPref val="0"/>
          <dgm:bulletEnabled val="1"/>
        </dgm:presLayoutVars>
      </dgm:prSet>
      <dgm:spPr/>
    </dgm:pt>
    <dgm:pt modelId="{79389349-77E0-9141-B02E-C7C9A2EE5702}" type="pres">
      <dgm:prSet presAssocID="{78D24713-2897-194F-AE8B-EC65C6C545CE}" presName="arrowWedge1" presStyleLbl="fgSibTrans2D1" presStyleIdx="0" presStyleCnt="4"/>
      <dgm:spPr>
        <a:solidFill>
          <a:schemeClr val="accent2">
            <a:lumMod val="75000"/>
          </a:schemeClr>
        </a:solidFill>
      </dgm:spPr>
    </dgm:pt>
    <dgm:pt modelId="{D0A906B1-71B9-5A46-BD10-9B5471395060}" type="pres">
      <dgm:prSet presAssocID="{9295F3F8-1FE7-2E44-A96D-C40EB412D67B}" presName="arrowWedge2" presStyleLbl="fgSibTrans2D1" presStyleIdx="1" presStyleCnt="4"/>
      <dgm:spPr>
        <a:solidFill>
          <a:schemeClr val="accent6">
            <a:lumMod val="75000"/>
          </a:schemeClr>
        </a:solidFill>
      </dgm:spPr>
    </dgm:pt>
    <dgm:pt modelId="{1369CFC1-7BE2-5F45-8561-B6601A8F7517}" type="pres">
      <dgm:prSet presAssocID="{FFA023D3-2CB9-1C49-B352-37CDD697379D}" presName="arrowWedge3" presStyleLbl="fgSibTrans2D1" presStyleIdx="2" presStyleCnt="4"/>
      <dgm:spPr>
        <a:solidFill>
          <a:schemeClr val="accent5">
            <a:lumMod val="75000"/>
          </a:schemeClr>
        </a:solidFill>
      </dgm:spPr>
    </dgm:pt>
    <dgm:pt modelId="{DCBCD9B1-0E93-8E47-8C2E-107ACB367D5E}" type="pres">
      <dgm:prSet presAssocID="{56A52257-05A9-8347-88D7-69E4353BEEE1}" presName="arrowWedge4" presStyleLbl="fgSibTrans2D1" presStyleIdx="3" presStyleCnt="4"/>
      <dgm:spPr>
        <a:solidFill>
          <a:schemeClr val="tx2">
            <a:lumMod val="75000"/>
          </a:schemeClr>
        </a:solidFill>
      </dgm:spPr>
    </dgm:pt>
  </dgm:ptLst>
  <dgm:cxnLst>
    <dgm:cxn modelId="{CE7A5B0F-E16C-4447-A69E-9DD45DD31424}" type="presOf" srcId="{9356D9EC-497E-B145-BEB0-652DF6A3A3C4}" destId="{DD0CF689-A8BD-F643-8261-4030F423E082}" srcOrd="0" destOrd="0" presId="urn:microsoft.com/office/officeart/2005/8/layout/cycle8"/>
    <dgm:cxn modelId="{BA2C7312-7BE8-2F4D-9661-9255AB540495}" type="presOf" srcId="{9356D9EC-497E-B145-BEB0-652DF6A3A3C4}" destId="{8ABB69DF-B64D-D14D-B40D-8FE501BC4ADE}" srcOrd="1" destOrd="0" presId="urn:microsoft.com/office/officeart/2005/8/layout/cycle8"/>
    <dgm:cxn modelId="{AA520442-3D6F-F645-93FB-1B14AEC70310}" type="presOf" srcId="{EBDD983B-C55D-BE4C-B97C-A9D55A03F2B5}" destId="{8E041917-4473-A64F-916F-8DEB86F0E932}" srcOrd="0" destOrd="0" presId="urn:microsoft.com/office/officeart/2005/8/layout/cycle8"/>
    <dgm:cxn modelId="{2D253B70-2627-1D4C-8B56-6E1B07A2E4F6}" type="presOf" srcId="{96BACBF7-9DCD-BE4D-95DC-BC4630F64B49}" destId="{388CDFB8-6358-EF46-87CC-11C0262E73D8}" srcOrd="1" destOrd="0" presId="urn:microsoft.com/office/officeart/2005/8/layout/cycle8"/>
    <dgm:cxn modelId="{6EDAF780-B3B0-C745-A290-B8EDB4ABFD4B}" srcId="{79DC05B4-DF3B-3C40-9BB5-931F7A9113D2}" destId="{96BACBF7-9DCD-BE4D-95DC-BC4630F64B49}" srcOrd="0" destOrd="0" parTransId="{ADA37758-DDCC-CE4B-A48C-ED0D6B264D3E}" sibTransId="{78D24713-2897-194F-AE8B-EC65C6C545CE}"/>
    <dgm:cxn modelId="{84A8008A-AA55-CD41-A122-486C7341AE4E}" srcId="{79DC05B4-DF3B-3C40-9BB5-931F7A9113D2}" destId="{9356D9EC-497E-B145-BEB0-652DF6A3A3C4}" srcOrd="1" destOrd="0" parTransId="{51C9E712-2E0C-EB4A-97D9-FDAED8558781}" sibTransId="{9295F3F8-1FE7-2E44-A96D-C40EB412D67B}"/>
    <dgm:cxn modelId="{43E9D99F-3C29-E148-A131-DE84EF6E5D71}" type="presOf" srcId="{E04084C8-9E2C-7848-9D60-FB890A3896BC}" destId="{59A22021-361A-8349-8426-B46B7BB49449}" srcOrd="1" destOrd="0" presId="urn:microsoft.com/office/officeart/2005/8/layout/cycle8"/>
    <dgm:cxn modelId="{4F1F49AF-EE0F-F649-BFF6-1C5658181987}" type="presOf" srcId="{79DC05B4-DF3B-3C40-9BB5-931F7A9113D2}" destId="{17F1B32D-EFAA-3449-94FF-8B0B92C58368}" srcOrd="0" destOrd="0" presId="urn:microsoft.com/office/officeart/2005/8/layout/cycle8"/>
    <dgm:cxn modelId="{5EEBFBB4-C1BE-5640-B87A-6427E615740D}" srcId="{79DC05B4-DF3B-3C40-9BB5-931F7A9113D2}" destId="{E04084C8-9E2C-7848-9D60-FB890A3896BC}" srcOrd="3" destOrd="0" parTransId="{2F1E7862-89F0-DE44-8C6A-2CBBB3797C46}" sibTransId="{56A52257-05A9-8347-88D7-69E4353BEEE1}"/>
    <dgm:cxn modelId="{125805C1-F455-7444-83EA-A2DD223C7F21}" type="presOf" srcId="{EBDD983B-C55D-BE4C-B97C-A9D55A03F2B5}" destId="{532239F4-CCD2-8B41-A327-BDC51B928958}" srcOrd="1" destOrd="0" presId="urn:microsoft.com/office/officeart/2005/8/layout/cycle8"/>
    <dgm:cxn modelId="{938F6DC1-1E51-F54C-BAFC-DB77E519E816}" srcId="{79DC05B4-DF3B-3C40-9BB5-931F7A9113D2}" destId="{EBDD983B-C55D-BE4C-B97C-A9D55A03F2B5}" srcOrd="2" destOrd="0" parTransId="{CE927444-57C1-9F40-9C6C-91FF1BFE135C}" sibTransId="{FFA023D3-2CB9-1C49-B352-37CDD697379D}"/>
    <dgm:cxn modelId="{9712AAD9-C328-A345-9ED5-AB11236E27D8}" type="presOf" srcId="{E04084C8-9E2C-7848-9D60-FB890A3896BC}" destId="{F78EB5A4-902A-AA40-B59A-E52BB06833B9}" srcOrd="0" destOrd="0" presId="urn:microsoft.com/office/officeart/2005/8/layout/cycle8"/>
    <dgm:cxn modelId="{4F4EA2F7-F67E-9E48-B0E8-CE279C77D5EF}" type="presOf" srcId="{96BACBF7-9DCD-BE4D-95DC-BC4630F64B49}" destId="{6A248F0C-B9E5-CB44-B793-90B19EA4F3FD}" srcOrd="0" destOrd="0" presId="urn:microsoft.com/office/officeart/2005/8/layout/cycle8"/>
    <dgm:cxn modelId="{518CEBF1-7A6B-5B49-8CF0-4896C9DDDD31}" type="presParOf" srcId="{17F1B32D-EFAA-3449-94FF-8B0B92C58368}" destId="{6A248F0C-B9E5-CB44-B793-90B19EA4F3FD}" srcOrd="0" destOrd="0" presId="urn:microsoft.com/office/officeart/2005/8/layout/cycle8"/>
    <dgm:cxn modelId="{B9525D1F-7267-6042-A4A6-E1596DB40192}" type="presParOf" srcId="{17F1B32D-EFAA-3449-94FF-8B0B92C58368}" destId="{EB3C64AE-B68C-FF4E-ADB5-87392E53D02F}" srcOrd="1" destOrd="0" presId="urn:microsoft.com/office/officeart/2005/8/layout/cycle8"/>
    <dgm:cxn modelId="{BDBCCC89-9CED-E64C-A7C4-C3FE756E9E0B}" type="presParOf" srcId="{17F1B32D-EFAA-3449-94FF-8B0B92C58368}" destId="{1CE4EB73-0EA7-2144-B35C-2543ECF9A424}" srcOrd="2" destOrd="0" presId="urn:microsoft.com/office/officeart/2005/8/layout/cycle8"/>
    <dgm:cxn modelId="{C8897A74-C0B7-F942-A096-8F82256C086E}" type="presParOf" srcId="{17F1B32D-EFAA-3449-94FF-8B0B92C58368}" destId="{388CDFB8-6358-EF46-87CC-11C0262E73D8}" srcOrd="3" destOrd="0" presId="urn:microsoft.com/office/officeart/2005/8/layout/cycle8"/>
    <dgm:cxn modelId="{F2C8DD2B-6ECB-7C4E-ADE5-521C45F53230}" type="presParOf" srcId="{17F1B32D-EFAA-3449-94FF-8B0B92C58368}" destId="{DD0CF689-A8BD-F643-8261-4030F423E082}" srcOrd="4" destOrd="0" presId="urn:microsoft.com/office/officeart/2005/8/layout/cycle8"/>
    <dgm:cxn modelId="{C04EF9DE-80E5-9D48-9C06-D65264C22F8F}" type="presParOf" srcId="{17F1B32D-EFAA-3449-94FF-8B0B92C58368}" destId="{CAE45C19-6685-D04C-A2CB-D6D05A05BDB0}" srcOrd="5" destOrd="0" presId="urn:microsoft.com/office/officeart/2005/8/layout/cycle8"/>
    <dgm:cxn modelId="{35F91FAE-8CF9-A64B-B66F-449C1B25E677}" type="presParOf" srcId="{17F1B32D-EFAA-3449-94FF-8B0B92C58368}" destId="{6B9E4EB1-AD31-674E-80DD-4C7A0DF7FF41}" srcOrd="6" destOrd="0" presId="urn:microsoft.com/office/officeart/2005/8/layout/cycle8"/>
    <dgm:cxn modelId="{1A6DF64D-BDD5-0B40-99F9-6FBF8F0173C3}" type="presParOf" srcId="{17F1B32D-EFAA-3449-94FF-8B0B92C58368}" destId="{8ABB69DF-B64D-D14D-B40D-8FE501BC4ADE}" srcOrd="7" destOrd="0" presId="urn:microsoft.com/office/officeart/2005/8/layout/cycle8"/>
    <dgm:cxn modelId="{A3ACBFDF-17D9-9C45-8595-197A55AFC861}" type="presParOf" srcId="{17F1B32D-EFAA-3449-94FF-8B0B92C58368}" destId="{8E041917-4473-A64F-916F-8DEB86F0E932}" srcOrd="8" destOrd="0" presId="urn:microsoft.com/office/officeart/2005/8/layout/cycle8"/>
    <dgm:cxn modelId="{6C356025-8290-2946-8834-AF6E4FB01A7E}" type="presParOf" srcId="{17F1B32D-EFAA-3449-94FF-8B0B92C58368}" destId="{822EF5D2-E42C-3D49-B8BE-8EA0BA198D45}" srcOrd="9" destOrd="0" presId="urn:microsoft.com/office/officeart/2005/8/layout/cycle8"/>
    <dgm:cxn modelId="{30FE65B3-5835-8E42-936B-F88BC87DAE54}" type="presParOf" srcId="{17F1B32D-EFAA-3449-94FF-8B0B92C58368}" destId="{036E3030-AE49-E44A-A0FF-EC6DE3860032}" srcOrd="10" destOrd="0" presId="urn:microsoft.com/office/officeart/2005/8/layout/cycle8"/>
    <dgm:cxn modelId="{1A28B004-1755-F945-9480-175E6BA71D9B}" type="presParOf" srcId="{17F1B32D-EFAA-3449-94FF-8B0B92C58368}" destId="{532239F4-CCD2-8B41-A327-BDC51B928958}" srcOrd="11" destOrd="0" presId="urn:microsoft.com/office/officeart/2005/8/layout/cycle8"/>
    <dgm:cxn modelId="{4759593A-0E79-AA45-83E9-8FA19AB2CA38}" type="presParOf" srcId="{17F1B32D-EFAA-3449-94FF-8B0B92C58368}" destId="{F78EB5A4-902A-AA40-B59A-E52BB06833B9}" srcOrd="12" destOrd="0" presId="urn:microsoft.com/office/officeart/2005/8/layout/cycle8"/>
    <dgm:cxn modelId="{9EF13D17-C8AC-ED48-A324-94C64860EBD2}" type="presParOf" srcId="{17F1B32D-EFAA-3449-94FF-8B0B92C58368}" destId="{64CAFD72-6DBC-A540-956F-6B94B304729B}" srcOrd="13" destOrd="0" presId="urn:microsoft.com/office/officeart/2005/8/layout/cycle8"/>
    <dgm:cxn modelId="{3C938DBC-1D02-534A-BEFA-337205D94C7B}" type="presParOf" srcId="{17F1B32D-EFAA-3449-94FF-8B0B92C58368}" destId="{2235DE27-4955-0A4D-9D9A-A4E0CF7916BC}" srcOrd="14" destOrd="0" presId="urn:microsoft.com/office/officeart/2005/8/layout/cycle8"/>
    <dgm:cxn modelId="{BD2224B8-FFCB-3549-9F3E-1C6FEFD4C5F5}" type="presParOf" srcId="{17F1B32D-EFAA-3449-94FF-8B0B92C58368}" destId="{59A22021-361A-8349-8426-B46B7BB49449}" srcOrd="15" destOrd="0" presId="urn:microsoft.com/office/officeart/2005/8/layout/cycle8"/>
    <dgm:cxn modelId="{62BBE02D-3DCD-4B4A-961C-DC8E3FAC991A}" type="presParOf" srcId="{17F1B32D-EFAA-3449-94FF-8B0B92C58368}" destId="{79389349-77E0-9141-B02E-C7C9A2EE5702}" srcOrd="16" destOrd="0" presId="urn:microsoft.com/office/officeart/2005/8/layout/cycle8"/>
    <dgm:cxn modelId="{F17EE7D7-F02D-3242-967E-0FFF9AF5054D}" type="presParOf" srcId="{17F1B32D-EFAA-3449-94FF-8B0B92C58368}" destId="{D0A906B1-71B9-5A46-BD10-9B5471395060}" srcOrd="17" destOrd="0" presId="urn:microsoft.com/office/officeart/2005/8/layout/cycle8"/>
    <dgm:cxn modelId="{169D82D3-002B-CA43-9831-092B8249FC5B}" type="presParOf" srcId="{17F1B32D-EFAA-3449-94FF-8B0B92C58368}" destId="{1369CFC1-7BE2-5F45-8561-B6601A8F7517}" srcOrd="18" destOrd="0" presId="urn:microsoft.com/office/officeart/2005/8/layout/cycle8"/>
    <dgm:cxn modelId="{E12CB4F1-3ADB-6D47-AD24-8BB7A00CA365}" type="presParOf" srcId="{17F1B32D-EFAA-3449-94FF-8B0B92C58368}" destId="{DCBCD9B1-0E93-8E47-8C2E-107ACB367D5E}"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4949EC-CB1E-4BDB-990C-C824131C23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30A444-7167-401D-8295-463EFDEE53D7}">
      <dgm:prSet/>
      <dgm:spPr/>
      <dgm:t>
        <a:bodyPr/>
        <a:lstStyle/>
        <a:p>
          <a:r>
            <a:rPr lang="en-US" dirty="0"/>
            <a:t>Mild to moderate PID – leave IUD in situ, review in 48-72 hours, remove if significant clinical improvement has not occurred</a:t>
          </a:r>
        </a:p>
      </dgm:t>
    </dgm:pt>
    <dgm:pt modelId="{23F37BF4-574B-4637-831A-3139F9CE5D25}" type="parTrans" cxnId="{F7AF36FD-4BBC-4F71-9CF5-67C7E3BF80AE}">
      <dgm:prSet/>
      <dgm:spPr/>
      <dgm:t>
        <a:bodyPr/>
        <a:lstStyle/>
        <a:p>
          <a:endParaRPr lang="en-US"/>
        </a:p>
      </dgm:t>
    </dgm:pt>
    <dgm:pt modelId="{F86A01D8-1B11-4410-84C9-61A68258CBE6}" type="sibTrans" cxnId="{F7AF36FD-4BBC-4F71-9CF5-67C7E3BF80AE}">
      <dgm:prSet/>
      <dgm:spPr/>
      <dgm:t>
        <a:bodyPr/>
        <a:lstStyle/>
        <a:p>
          <a:endParaRPr lang="en-US"/>
        </a:p>
      </dgm:t>
    </dgm:pt>
    <dgm:pt modelId="{48B9A53A-5001-4DED-847A-57282D2DEF78}">
      <dgm:prSet/>
      <dgm:spPr/>
      <dgm:t>
        <a:bodyPr/>
        <a:lstStyle/>
        <a:p>
          <a:r>
            <a:rPr lang="en-US" dirty="0"/>
            <a:t>RCT evidence is limited</a:t>
          </a:r>
        </a:p>
      </dgm:t>
    </dgm:pt>
    <dgm:pt modelId="{1DEB6EA8-1E01-46FB-8F82-8CB36264FBCB}" type="parTrans" cxnId="{F1474A52-C5DA-4144-93B7-D4283CC1DE3C}">
      <dgm:prSet/>
      <dgm:spPr/>
      <dgm:t>
        <a:bodyPr/>
        <a:lstStyle/>
        <a:p>
          <a:endParaRPr lang="en-US"/>
        </a:p>
      </dgm:t>
    </dgm:pt>
    <dgm:pt modelId="{1BA35C02-DFB0-4CEE-B045-DE1933282654}" type="sibTrans" cxnId="{F1474A52-C5DA-4144-93B7-D4283CC1DE3C}">
      <dgm:prSet/>
      <dgm:spPr/>
      <dgm:t>
        <a:bodyPr/>
        <a:lstStyle/>
        <a:p>
          <a:endParaRPr lang="en-US"/>
        </a:p>
      </dgm:t>
    </dgm:pt>
    <dgm:pt modelId="{2B4D89C9-A67C-4620-83B9-88832920E91B}">
      <dgm:prSet/>
      <dgm:spPr/>
      <dgm:t>
        <a:bodyPr/>
        <a:lstStyle/>
        <a:p>
          <a:r>
            <a:rPr lang="en-US" dirty="0"/>
            <a:t>Balance decision against risk of pregnancy, consider emergency hormonal contraception if removing</a:t>
          </a:r>
        </a:p>
      </dgm:t>
    </dgm:pt>
    <dgm:pt modelId="{7CC4FA81-9F0E-4772-A449-3046301574D6}" type="sibTrans" cxnId="{E3DB2895-468D-4F23-B7B7-D578BD5032F8}">
      <dgm:prSet/>
      <dgm:spPr/>
      <dgm:t>
        <a:bodyPr/>
        <a:lstStyle/>
        <a:p>
          <a:endParaRPr lang="en-US"/>
        </a:p>
      </dgm:t>
    </dgm:pt>
    <dgm:pt modelId="{EA8F2068-066B-41F5-9185-BFFDC0CCFBCE}" type="parTrans" cxnId="{E3DB2895-468D-4F23-B7B7-D578BD5032F8}">
      <dgm:prSet/>
      <dgm:spPr/>
      <dgm:t>
        <a:bodyPr/>
        <a:lstStyle/>
        <a:p>
          <a:endParaRPr lang="en-US"/>
        </a:p>
      </dgm:t>
    </dgm:pt>
    <dgm:pt modelId="{1E900A98-03A5-4721-B36F-005BEA13BEB9}" type="pres">
      <dgm:prSet presAssocID="{D64949EC-CB1E-4BDB-990C-C824131C23E8}" presName="linear" presStyleCnt="0">
        <dgm:presLayoutVars>
          <dgm:animLvl val="lvl"/>
          <dgm:resizeHandles val="exact"/>
        </dgm:presLayoutVars>
      </dgm:prSet>
      <dgm:spPr/>
    </dgm:pt>
    <dgm:pt modelId="{196076C6-9E4F-4864-8134-ABA688FF1688}" type="pres">
      <dgm:prSet presAssocID="{6230A444-7167-401D-8295-463EFDEE53D7}" presName="parentText" presStyleLbl="node1" presStyleIdx="0" presStyleCnt="3">
        <dgm:presLayoutVars>
          <dgm:chMax val="0"/>
          <dgm:bulletEnabled val="1"/>
        </dgm:presLayoutVars>
      </dgm:prSet>
      <dgm:spPr/>
    </dgm:pt>
    <dgm:pt modelId="{1DD0E333-2795-48CA-BEFB-02E8044BF390}" type="pres">
      <dgm:prSet presAssocID="{F86A01D8-1B11-4410-84C9-61A68258CBE6}" presName="spacer" presStyleCnt="0"/>
      <dgm:spPr/>
    </dgm:pt>
    <dgm:pt modelId="{29BDB235-EA22-43C2-851F-53DA3B47F4B8}" type="pres">
      <dgm:prSet presAssocID="{2B4D89C9-A67C-4620-83B9-88832920E91B}" presName="parentText" presStyleLbl="node1" presStyleIdx="1" presStyleCnt="3">
        <dgm:presLayoutVars>
          <dgm:chMax val="0"/>
          <dgm:bulletEnabled val="1"/>
        </dgm:presLayoutVars>
      </dgm:prSet>
      <dgm:spPr/>
    </dgm:pt>
    <dgm:pt modelId="{7276A7BD-2177-47FC-941A-42DE20C6E739}" type="pres">
      <dgm:prSet presAssocID="{7CC4FA81-9F0E-4772-A449-3046301574D6}" presName="spacer" presStyleCnt="0"/>
      <dgm:spPr/>
    </dgm:pt>
    <dgm:pt modelId="{2289B1F2-D399-4ED0-A6B7-FAC2109282A8}" type="pres">
      <dgm:prSet presAssocID="{48B9A53A-5001-4DED-847A-57282D2DEF78}" presName="parentText" presStyleLbl="node1" presStyleIdx="2" presStyleCnt="3">
        <dgm:presLayoutVars>
          <dgm:chMax val="0"/>
          <dgm:bulletEnabled val="1"/>
        </dgm:presLayoutVars>
      </dgm:prSet>
      <dgm:spPr/>
    </dgm:pt>
  </dgm:ptLst>
  <dgm:cxnLst>
    <dgm:cxn modelId="{D31E9A1F-120E-45D5-8FB8-DA79A7775CE2}" type="presOf" srcId="{48B9A53A-5001-4DED-847A-57282D2DEF78}" destId="{2289B1F2-D399-4ED0-A6B7-FAC2109282A8}" srcOrd="0" destOrd="0" presId="urn:microsoft.com/office/officeart/2005/8/layout/vList2"/>
    <dgm:cxn modelId="{B89D9B22-F794-4534-B667-AEABA5882CC1}" type="presOf" srcId="{2B4D89C9-A67C-4620-83B9-88832920E91B}" destId="{29BDB235-EA22-43C2-851F-53DA3B47F4B8}" srcOrd="0" destOrd="0" presId="urn:microsoft.com/office/officeart/2005/8/layout/vList2"/>
    <dgm:cxn modelId="{115E2125-C867-4D4D-B98D-D5A44F159DD3}" type="presOf" srcId="{6230A444-7167-401D-8295-463EFDEE53D7}" destId="{196076C6-9E4F-4864-8134-ABA688FF1688}" srcOrd="0" destOrd="0" presId="urn:microsoft.com/office/officeart/2005/8/layout/vList2"/>
    <dgm:cxn modelId="{31499863-1D9C-4D1C-8D16-291B4BFC21D8}" type="presOf" srcId="{D64949EC-CB1E-4BDB-990C-C824131C23E8}" destId="{1E900A98-03A5-4721-B36F-005BEA13BEB9}" srcOrd="0" destOrd="0" presId="urn:microsoft.com/office/officeart/2005/8/layout/vList2"/>
    <dgm:cxn modelId="{F1474A52-C5DA-4144-93B7-D4283CC1DE3C}" srcId="{D64949EC-CB1E-4BDB-990C-C824131C23E8}" destId="{48B9A53A-5001-4DED-847A-57282D2DEF78}" srcOrd="2" destOrd="0" parTransId="{1DEB6EA8-1E01-46FB-8F82-8CB36264FBCB}" sibTransId="{1BA35C02-DFB0-4CEE-B045-DE1933282654}"/>
    <dgm:cxn modelId="{E3DB2895-468D-4F23-B7B7-D578BD5032F8}" srcId="{D64949EC-CB1E-4BDB-990C-C824131C23E8}" destId="{2B4D89C9-A67C-4620-83B9-88832920E91B}" srcOrd="1" destOrd="0" parTransId="{EA8F2068-066B-41F5-9185-BFFDC0CCFBCE}" sibTransId="{7CC4FA81-9F0E-4772-A449-3046301574D6}"/>
    <dgm:cxn modelId="{F7AF36FD-4BBC-4F71-9CF5-67C7E3BF80AE}" srcId="{D64949EC-CB1E-4BDB-990C-C824131C23E8}" destId="{6230A444-7167-401D-8295-463EFDEE53D7}" srcOrd="0" destOrd="0" parTransId="{23F37BF4-574B-4637-831A-3139F9CE5D25}" sibTransId="{F86A01D8-1B11-4410-84C9-61A68258CBE6}"/>
    <dgm:cxn modelId="{664EA877-1680-411D-9E84-88765153783A}" type="presParOf" srcId="{1E900A98-03A5-4721-B36F-005BEA13BEB9}" destId="{196076C6-9E4F-4864-8134-ABA688FF1688}" srcOrd="0" destOrd="0" presId="urn:microsoft.com/office/officeart/2005/8/layout/vList2"/>
    <dgm:cxn modelId="{396921EA-7DD2-4204-9BEE-407F81B8B09B}" type="presParOf" srcId="{1E900A98-03A5-4721-B36F-005BEA13BEB9}" destId="{1DD0E333-2795-48CA-BEFB-02E8044BF390}" srcOrd="1" destOrd="0" presId="urn:microsoft.com/office/officeart/2005/8/layout/vList2"/>
    <dgm:cxn modelId="{47360791-F9D3-484E-9549-F5BF0033A61E}" type="presParOf" srcId="{1E900A98-03A5-4721-B36F-005BEA13BEB9}" destId="{29BDB235-EA22-43C2-851F-53DA3B47F4B8}" srcOrd="2" destOrd="0" presId="urn:microsoft.com/office/officeart/2005/8/layout/vList2"/>
    <dgm:cxn modelId="{E7BDF0C7-9EA9-4243-885F-211A9687C8FE}" type="presParOf" srcId="{1E900A98-03A5-4721-B36F-005BEA13BEB9}" destId="{7276A7BD-2177-47FC-941A-42DE20C6E739}" srcOrd="3" destOrd="0" presId="urn:microsoft.com/office/officeart/2005/8/layout/vList2"/>
    <dgm:cxn modelId="{C291D645-C2F8-4EC1-9386-ECFDBA79A208}" type="presParOf" srcId="{1E900A98-03A5-4721-B36F-005BEA13BEB9}" destId="{2289B1F2-D399-4ED0-A6B7-FAC2109282A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4949EC-CB1E-4BDB-990C-C824131C23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30A444-7167-401D-8295-463EFDEE53D7}">
      <dgm:prSet/>
      <dgm:spPr>
        <a:solidFill>
          <a:srgbClr val="F8931D"/>
        </a:solidFill>
      </dgm:spPr>
      <dgm:t>
        <a:bodyPr/>
        <a:lstStyle/>
        <a:p>
          <a:r>
            <a:rPr lang="en-US" dirty="0"/>
            <a:t>IUD removal not routinely required in women with PID, but should be removed if no response to treatment in ~72 hours</a:t>
          </a:r>
        </a:p>
      </dgm:t>
    </dgm:pt>
    <dgm:pt modelId="{23F37BF4-574B-4637-831A-3139F9CE5D25}" type="parTrans" cxnId="{F7AF36FD-4BBC-4F71-9CF5-67C7E3BF80AE}">
      <dgm:prSet/>
      <dgm:spPr/>
      <dgm:t>
        <a:bodyPr/>
        <a:lstStyle/>
        <a:p>
          <a:endParaRPr lang="en-US"/>
        </a:p>
      </dgm:t>
    </dgm:pt>
    <dgm:pt modelId="{F86A01D8-1B11-4410-84C9-61A68258CBE6}" type="sibTrans" cxnId="{F7AF36FD-4BBC-4F71-9CF5-67C7E3BF80AE}">
      <dgm:prSet/>
      <dgm:spPr/>
      <dgm:t>
        <a:bodyPr/>
        <a:lstStyle/>
        <a:p>
          <a:endParaRPr lang="en-US"/>
        </a:p>
      </dgm:t>
    </dgm:pt>
    <dgm:pt modelId="{2B4D89C9-A67C-4620-83B9-88832920E91B}">
      <dgm:prSet/>
      <dgm:spPr>
        <a:solidFill>
          <a:srgbClr val="F8931D"/>
        </a:solidFill>
      </dgm:spPr>
      <dgm:t>
        <a:bodyPr/>
        <a:lstStyle/>
        <a:p>
          <a:r>
            <a:rPr lang="en-US" dirty="0"/>
            <a:t>Balance decision against risk of pregnancy, consider emergency hormonal contraception if removing</a:t>
          </a:r>
        </a:p>
      </dgm:t>
    </dgm:pt>
    <dgm:pt modelId="{7CC4FA81-9F0E-4772-A449-3046301574D6}" type="sibTrans" cxnId="{E3DB2895-468D-4F23-B7B7-D578BD5032F8}">
      <dgm:prSet/>
      <dgm:spPr/>
      <dgm:t>
        <a:bodyPr/>
        <a:lstStyle/>
        <a:p>
          <a:endParaRPr lang="en-US"/>
        </a:p>
      </dgm:t>
    </dgm:pt>
    <dgm:pt modelId="{EA8F2068-066B-41F5-9185-BFFDC0CCFBCE}" type="parTrans" cxnId="{E3DB2895-468D-4F23-B7B7-D578BD5032F8}">
      <dgm:prSet/>
      <dgm:spPr/>
      <dgm:t>
        <a:bodyPr/>
        <a:lstStyle/>
        <a:p>
          <a:endParaRPr lang="en-US"/>
        </a:p>
      </dgm:t>
    </dgm:pt>
    <dgm:pt modelId="{48B9A53A-5001-4DED-847A-57282D2DEF78}">
      <dgm:prSet/>
      <dgm:spPr>
        <a:solidFill>
          <a:srgbClr val="F8931D"/>
        </a:solidFill>
      </dgm:spPr>
      <dgm:t>
        <a:bodyPr/>
        <a:lstStyle/>
        <a:p>
          <a:r>
            <a:rPr lang="en-US" dirty="0"/>
            <a:t>Screen for STIs before IUD insertion, then treat before or at time of insertion. Consider antibiotic prophylaxis only in high-risk women.</a:t>
          </a:r>
        </a:p>
      </dgm:t>
    </dgm:pt>
    <dgm:pt modelId="{1BA35C02-DFB0-4CEE-B045-DE1933282654}" type="sibTrans" cxnId="{F1474A52-C5DA-4144-93B7-D4283CC1DE3C}">
      <dgm:prSet/>
      <dgm:spPr/>
      <dgm:t>
        <a:bodyPr/>
        <a:lstStyle/>
        <a:p>
          <a:endParaRPr lang="en-US"/>
        </a:p>
      </dgm:t>
    </dgm:pt>
    <dgm:pt modelId="{1DEB6EA8-1E01-46FB-8F82-8CB36264FBCB}" type="parTrans" cxnId="{F1474A52-C5DA-4144-93B7-D4283CC1DE3C}">
      <dgm:prSet/>
      <dgm:spPr/>
      <dgm:t>
        <a:bodyPr/>
        <a:lstStyle/>
        <a:p>
          <a:endParaRPr lang="en-US"/>
        </a:p>
      </dgm:t>
    </dgm:pt>
    <dgm:pt modelId="{1E900A98-03A5-4721-B36F-005BEA13BEB9}" type="pres">
      <dgm:prSet presAssocID="{D64949EC-CB1E-4BDB-990C-C824131C23E8}" presName="linear" presStyleCnt="0">
        <dgm:presLayoutVars>
          <dgm:animLvl val="lvl"/>
          <dgm:resizeHandles val="exact"/>
        </dgm:presLayoutVars>
      </dgm:prSet>
      <dgm:spPr/>
    </dgm:pt>
    <dgm:pt modelId="{196076C6-9E4F-4864-8134-ABA688FF1688}" type="pres">
      <dgm:prSet presAssocID="{6230A444-7167-401D-8295-463EFDEE53D7}" presName="parentText" presStyleLbl="node1" presStyleIdx="0" presStyleCnt="3" custScaleY="114089">
        <dgm:presLayoutVars>
          <dgm:chMax val="0"/>
          <dgm:bulletEnabled val="1"/>
        </dgm:presLayoutVars>
      </dgm:prSet>
      <dgm:spPr/>
    </dgm:pt>
    <dgm:pt modelId="{1DD0E333-2795-48CA-BEFB-02E8044BF390}" type="pres">
      <dgm:prSet presAssocID="{F86A01D8-1B11-4410-84C9-61A68258CBE6}" presName="spacer" presStyleCnt="0"/>
      <dgm:spPr/>
    </dgm:pt>
    <dgm:pt modelId="{29BDB235-EA22-43C2-851F-53DA3B47F4B8}" type="pres">
      <dgm:prSet presAssocID="{2B4D89C9-A67C-4620-83B9-88832920E91B}" presName="parentText" presStyleLbl="node1" presStyleIdx="1" presStyleCnt="3" custScaleY="115237">
        <dgm:presLayoutVars>
          <dgm:chMax val="0"/>
          <dgm:bulletEnabled val="1"/>
        </dgm:presLayoutVars>
      </dgm:prSet>
      <dgm:spPr/>
    </dgm:pt>
    <dgm:pt modelId="{7276A7BD-2177-47FC-941A-42DE20C6E739}" type="pres">
      <dgm:prSet presAssocID="{7CC4FA81-9F0E-4772-A449-3046301574D6}" presName="spacer" presStyleCnt="0"/>
      <dgm:spPr/>
    </dgm:pt>
    <dgm:pt modelId="{2289B1F2-D399-4ED0-A6B7-FAC2109282A8}" type="pres">
      <dgm:prSet presAssocID="{48B9A53A-5001-4DED-847A-57282D2DEF78}" presName="parentText" presStyleLbl="node1" presStyleIdx="2" presStyleCnt="3" custScaleY="118913">
        <dgm:presLayoutVars>
          <dgm:chMax val="0"/>
          <dgm:bulletEnabled val="1"/>
        </dgm:presLayoutVars>
      </dgm:prSet>
      <dgm:spPr/>
    </dgm:pt>
  </dgm:ptLst>
  <dgm:cxnLst>
    <dgm:cxn modelId="{D31E9A1F-120E-45D5-8FB8-DA79A7775CE2}" type="presOf" srcId="{48B9A53A-5001-4DED-847A-57282D2DEF78}" destId="{2289B1F2-D399-4ED0-A6B7-FAC2109282A8}" srcOrd="0" destOrd="0" presId="urn:microsoft.com/office/officeart/2005/8/layout/vList2"/>
    <dgm:cxn modelId="{B89D9B22-F794-4534-B667-AEABA5882CC1}" type="presOf" srcId="{2B4D89C9-A67C-4620-83B9-88832920E91B}" destId="{29BDB235-EA22-43C2-851F-53DA3B47F4B8}" srcOrd="0" destOrd="0" presId="urn:microsoft.com/office/officeart/2005/8/layout/vList2"/>
    <dgm:cxn modelId="{115E2125-C867-4D4D-B98D-D5A44F159DD3}" type="presOf" srcId="{6230A444-7167-401D-8295-463EFDEE53D7}" destId="{196076C6-9E4F-4864-8134-ABA688FF1688}" srcOrd="0" destOrd="0" presId="urn:microsoft.com/office/officeart/2005/8/layout/vList2"/>
    <dgm:cxn modelId="{31499863-1D9C-4D1C-8D16-291B4BFC21D8}" type="presOf" srcId="{D64949EC-CB1E-4BDB-990C-C824131C23E8}" destId="{1E900A98-03A5-4721-B36F-005BEA13BEB9}" srcOrd="0" destOrd="0" presId="urn:microsoft.com/office/officeart/2005/8/layout/vList2"/>
    <dgm:cxn modelId="{F1474A52-C5DA-4144-93B7-D4283CC1DE3C}" srcId="{D64949EC-CB1E-4BDB-990C-C824131C23E8}" destId="{48B9A53A-5001-4DED-847A-57282D2DEF78}" srcOrd="2" destOrd="0" parTransId="{1DEB6EA8-1E01-46FB-8F82-8CB36264FBCB}" sibTransId="{1BA35C02-DFB0-4CEE-B045-DE1933282654}"/>
    <dgm:cxn modelId="{E3DB2895-468D-4F23-B7B7-D578BD5032F8}" srcId="{D64949EC-CB1E-4BDB-990C-C824131C23E8}" destId="{2B4D89C9-A67C-4620-83B9-88832920E91B}" srcOrd="1" destOrd="0" parTransId="{EA8F2068-066B-41F5-9185-BFFDC0CCFBCE}" sibTransId="{7CC4FA81-9F0E-4772-A449-3046301574D6}"/>
    <dgm:cxn modelId="{F7AF36FD-4BBC-4F71-9CF5-67C7E3BF80AE}" srcId="{D64949EC-CB1E-4BDB-990C-C824131C23E8}" destId="{6230A444-7167-401D-8295-463EFDEE53D7}" srcOrd="0" destOrd="0" parTransId="{23F37BF4-574B-4637-831A-3139F9CE5D25}" sibTransId="{F86A01D8-1B11-4410-84C9-61A68258CBE6}"/>
    <dgm:cxn modelId="{664EA877-1680-411D-9E84-88765153783A}" type="presParOf" srcId="{1E900A98-03A5-4721-B36F-005BEA13BEB9}" destId="{196076C6-9E4F-4864-8134-ABA688FF1688}" srcOrd="0" destOrd="0" presId="urn:microsoft.com/office/officeart/2005/8/layout/vList2"/>
    <dgm:cxn modelId="{396921EA-7DD2-4204-9BEE-407F81B8B09B}" type="presParOf" srcId="{1E900A98-03A5-4721-B36F-005BEA13BEB9}" destId="{1DD0E333-2795-48CA-BEFB-02E8044BF390}" srcOrd="1" destOrd="0" presId="urn:microsoft.com/office/officeart/2005/8/layout/vList2"/>
    <dgm:cxn modelId="{47360791-F9D3-484E-9549-F5BF0033A61E}" type="presParOf" srcId="{1E900A98-03A5-4721-B36F-005BEA13BEB9}" destId="{29BDB235-EA22-43C2-851F-53DA3B47F4B8}" srcOrd="2" destOrd="0" presId="urn:microsoft.com/office/officeart/2005/8/layout/vList2"/>
    <dgm:cxn modelId="{E7BDF0C7-9EA9-4243-885F-211A9687C8FE}" type="presParOf" srcId="{1E900A98-03A5-4721-B36F-005BEA13BEB9}" destId="{7276A7BD-2177-47FC-941A-42DE20C6E739}" srcOrd="3" destOrd="0" presId="urn:microsoft.com/office/officeart/2005/8/layout/vList2"/>
    <dgm:cxn modelId="{C291D645-C2F8-4EC1-9386-ECFDBA79A208}" type="presParOf" srcId="{1E900A98-03A5-4721-B36F-005BEA13BEB9}" destId="{2289B1F2-D399-4ED0-A6B7-FAC2109282A8}" srcOrd="4"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64949EC-CB1E-4BDB-990C-C824131C23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30A444-7167-401D-8295-463EFDEE53D7}">
      <dgm:prSet/>
      <dgm:spPr>
        <a:solidFill>
          <a:srgbClr val="0060AA"/>
        </a:solidFill>
      </dgm:spPr>
      <dgm:t>
        <a:bodyPr/>
        <a:lstStyle/>
        <a:p>
          <a:r>
            <a:rPr lang="en-US" dirty="0">
              <a:solidFill>
                <a:schemeClr val="bg1"/>
              </a:solidFill>
              <a:latin typeface="Open Sans" panose="020B0604020202020204" pitchFamily="34" charset="0"/>
            </a:rPr>
            <a:t>Do not remove IUD, treat with antibiotics, follow-up closely</a:t>
          </a:r>
          <a:endParaRPr lang="en-US" dirty="0">
            <a:solidFill>
              <a:schemeClr val="bg1"/>
            </a:solidFill>
          </a:endParaRPr>
        </a:p>
      </dgm:t>
    </dgm:pt>
    <dgm:pt modelId="{23F37BF4-574B-4637-831A-3139F9CE5D25}" type="parTrans" cxnId="{F7AF36FD-4BBC-4F71-9CF5-67C7E3BF80AE}">
      <dgm:prSet/>
      <dgm:spPr/>
      <dgm:t>
        <a:bodyPr/>
        <a:lstStyle/>
        <a:p>
          <a:endParaRPr lang="en-US"/>
        </a:p>
      </dgm:t>
    </dgm:pt>
    <dgm:pt modelId="{F86A01D8-1B11-4410-84C9-61A68258CBE6}" type="sibTrans" cxnId="{F7AF36FD-4BBC-4F71-9CF5-67C7E3BF80AE}">
      <dgm:prSet/>
      <dgm:spPr/>
      <dgm:t>
        <a:bodyPr/>
        <a:lstStyle/>
        <a:p>
          <a:endParaRPr lang="en-US"/>
        </a:p>
      </dgm:t>
    </dgm:pt>
    <dgm:pt modelId="{2B4D89C9-A67C-4620-83B9-88832920E91B}">
      <dgm:prSet/>
      <dgm:spPr>
        <a:solidFill>
          <a:srgbClr val="0060AA"/>
        </a:solidFill>
      </dgm:spPr>
      <dgm:t>
        <a:bodyPr/>
        <a:lstStyle/>
        <a:p>
          <a:r>
            <a:rPr lang="en-US" dirty="0">
              <a:solidFill>
                <a:schemeClr val="bg1"/>
              </a:solidFill>
              <a:latin typeface="Open Sans" panose="020B0604020202020204" pitchFamily="34" charset="0"/>
            </a:rPr>
            <a:t>If no clinical improvement within 48–72 hours consider removal</a:t>
          </a:r>
          <a:endParaRPr lang="en-US" dirty="0">
            <a:solidFill>
              <a:schemeClr val="bg1"/>
            </a:solidFill>
          </a:endParaRPr>
        </a:p>
      </dgm:t>
    </dgm:pt>
    <dgm:pt modelId="{7CC4FA81-9F0E-4772-A449-3046301574D6}" type="sibTrans" cxnId="{E3DB2895-468D-4F23-B7B7-D578BD5032F8}">
      <dgm:prSet/>
      <dgm:spPr/>
      <dgm:t>
        <a:bodyPr/>
        <a:lstStyle/>
        <a:p>
          <a:endParaRPr lang="en-US"/>
        </a:p>
      </dgm:t>
    </dgm:pt>
    <dgm:pt modelId="{EA8F2068-066B-41F5-9185-BFFDC0CCFBCE}" type="parTrans" cxnId="{E3DB2895-468D-4F23-B7B7-D578BD5032F8}">
      <dgm:prSet/>
      <dgm:spPr/>
      <dgm:t>
        <a:bodyPr/>
        <a:lstStyle/>
        <a:p>
          <a:endParaRPr lang="en-US"/>
        </a:p>
      </dgm:t>
    </dgm:pt>
    <dgm:pt modelId="{1E900A98-03A5-4721-B36F-005BEA13BEB9}" type="pres">
      <dgm:prSet presAssocID="{D64949EC-CB1E-4BDB-990C-C824131C23E8}" presName="linear" presStyleCnt="0">
        <dgm:presLayoutVars>
          <dgm:animLvl val="lvl"/>
          <dgm:resizeHandles val="exact"/>
        </dgm:presLayoutVars>
      </dgm:prSet>
      <dgm:spPr/>
    </dgm:pt>
    <dgm:pt modelId="{196076C6-9E4F-4864-8134-ABA688FF1688}" type="pres">
      <dgm:prSet presAssocID="{6230A444-7167-401D-8295-463EFDEE53D7}" presName="parentText" presStyleLbl="node1" presStyleIdx="0" presStyleCnt="2" custScaleY="72917">
        <dgm:presLayoutVars>
          <dgm:chMax val="0"/>
          <dgm:bulletEnabled val="1"/>
        </dgm:presLayoutVars>
      </dgm:prSet>
      <dgm:spPr/>
    </dgm:pt>
    <dgm:pt modelId="{1DD0E333-2795-48CA-BEFB-02E8044BF390}" type="pres">
      <dgm:prSet presAssocID="{F86A01D8-1B11-4410-84C9-61A68258CBE6}" presName="spacer" presStyleCnt="0"/>
      <dgm:spPr/>
    </dgm:pt>
    <dgm:pt modelId="{29BDB235-EA22-43C2-851F-53DA3B47F4B8}" type="pres">
      <dgm:prSet presAssocID="{2B4D89C9-A67C-4620-83B9-88832920E91B}" presName="parentText" presStyleLbl="node1" presStyleIdx="1" presStyleCnt="2" custScaleY="77959">
        <dgm:presLayoutVars>
          <dgm:chMax val="0"/>
          <dgm:bulletEnabled val="1"/>
        </dgm:presLayoutVars>
      </dgm:prSet>
      <dgm:spPr/>
    </dgm:pt>
  </dgm:ptLst>
  <dgm:cxnLst>
    <dgm:cxn modelId="{B89D9B22-F794-4534-B667-AEABA5882CC1}" type="presOf" srcId="{2B4D89C9-A67C-4620-83B9-88832920E91B}" destId="{29BDB235-EA22-43C2-851F-53DA3B47F4B8}" srcOrd="0" destOrd="0" presId="urn:microsoft.com/office/officeart/2005/8/layout/vList2"/>
    <dgm:cxn modelId="{115E2125-C867-4D4D-B98D-D5A44F159DD3}" type="presOf" srcId="{6230A444-7167-401D-8295-463EFDEE53D7}" destId="{196076C6-9E4F-4864-8134-ABA688FF1688}" srcOrd="0" destOrd="0" presId="urn:microsoft.com/office/officeart/2005/8/layout/vList2"/>
    <dgm:cxn modelId="{31499863-1D9C-4D1C-8D16-291B4BFC21D8}" type="presOf" srcId="{D64949EC-CB1E-4BDB-990C-C824131C23E8}" destId="{1E900A98-03A5-4721-B36F-005BEA13BEB9}" srcOrd="0" destOrd="0" presId="urn:microsoft.com/office/officeart/2005/8/layout/vList2"/>
    <dgm:cxn modelId="{E3DB2895-468D-4F23-B7B7-D578BD5032F8}" srcId="{D64949EC-CB1E-4BDB-990C-C824131C23E8}" destId="{2B4D89C9-A67C-4620-83B9-88832920E91B}" srcOrd="1" destOrd="0" parTransId="{EA8F2068-066B-41F5-9185-BFFDC0CCFBCE}" sibTransId="{7CC4FA81-9F0E-4772-A449-3046301574D6}"/>
    <dgm:cxn modelId="{F7AF36FD-4BBC-4F71-9CF5-67C7E3BF80AE}" srcId="{D64949EC-CB1E-4BDB-990C-C824131C23E8}" destId="{6230A444-7167-401D-8295-463EFDEE53D7}" srcOrd="0" destOrd="0" parTransId="{23F37BF4-574B-4637-831A-3139F9CE5D25}" sibTransId="{F86A01D8-1B11-4410-84C9-61A68258CBE6}"/>
    <dgm:cxn modelId="{664EA877-1680-411D-9E84-88765153783A}" type="presParOf" srcId="{1E900A98-03A5-4721-B36F-005BEA13BEB9}" destId="{196076C6-9E4F-4864-8134-ABA688FF1688}" srcOrd="0" destOrd="0" presId="urn:microsoft.com/office/officeart/2005/8/layout/vList2"/>
    <dgm:cxn modelId="{396921EA-7DD2-4204-9BEE-407F81B8B09B}" type="presParOf" srcId="{1E900A98-03A5-4721-B36F-005BEA13BEB9}" destId="{1DD0E333-2795-48CA-BEFB-02E8044BF390}" srcOrd="1" destOrd="0" presId="urn:microsoft.com/office/officeart/2005/8/layout/vList2"/>
    <dgm:cxn modelId="{47360791-F9D3-484E-9549-F5BF0033A61E}" type="presParOf" srcId="{1E900A98-03A5-4721-B36F-005BEA13BEB9}" destId="{29BDB235-EA22-43C2-851F-53DA3B47F4B8}"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4949EC-CB1E-4BDB-990C-C824131C23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30A444-7167-401D-8295-463EFDEE53D7}">
      <dgm:prSet/>
      <dgm:spPr>
        <a:solidFill>
          <a:schemeClr val="tx2">
            <a:lumMod val="60000"/>
            <a:lumOff val="40000"/>
          </a:schemeClr>
        </a:solidFill>
      </dgm:spPr>
      <dgm:t>
        <a:bodyPr/>
        <a:lstStyle/>
        <a:p>
          <a:r>
            <a:rPr lang="en-US" dirty="0"/>
            <a:t>Treat the STI/PID using appropriate antibiotics</a:t>
          </a:r>
          <a:endParaRPr lang="en-US" dirty="0">
            <a:solidFill>
              <a:schemeClr val="bg1"/>
            </a:solidFill>
          </a:endParaRPr>
        </a:p>
      </dgm:t>
    </dgm:pt>
    <dgm:pt modelId="{23F37BF4-574B-4637-831A-3139F9CE5D25}" type="parTrans" cxnId="{F7AF36FD-4BBC-4F71-9CF5-67C7E3BF80AE}">
      <dgm:prSet/>
      <dgm:spPr/>
      <dgm:t>
        <a:bodyPr/>
        <a:lstStyle/>
        <a:p>
          <a:endParaRPr lang="en-US"/>
        </a:p>
      </dgm:t>
    </dgm:pt>
    <dgm:pt modelId="{F86A01D8-1B11-4410-84C9-61A68258CBE6}" type="sibTrans" cxnId="{F7AF36FD-4BBC-4F71-9CF5-67C7E3BF80AE}">
      <dgm:prSet/>
      <dgm:spPr/>
      <dgm:t>
        <a:bodyPr/>
        <a:lstStyle/>
        <a:p>
          <a:endParaRPr lang="en-US"/>
        </a:p>
      </dgm:t>
    </dgm:pt>
    <dgm:pt modelId="{2B4D89C9-A67C-4620-83B9-88832920E91B}">
      <dgm:prSet/>
      <dgm:spPr>
        <a:solidFill>
          <a:schemeClr val="tx2">
            <a:lumMod val="60000"/>
            <a:lumOff val="40000"/>
          </a:schemeClr>
        </a:solidFill>
      </dgm:spPr>
      <dgm:t>
        <a:bodyPr/>
        <a:lstStyle/>
        <a:p>
          <a:r>
            <a:rPr lang="en-US" dirty="0"/>
            <a:t>Usually no need for IUD removal (informed choice, individual risk factors for STI/PID)</a:t>
          </a:r>
          <a:endParaRPr lang="en-US" dirty="0">
            <a:solidFill>
              <a:schemeClr val="bg1"/>
            </a:solidFill>
          </a:endParaRPr>
        </a:p>
      </dgm:t>
    </dgm:pt>
    <dgm:pt modelId="{7CC4FA81-9F0E-4772-A449-3046301574D6}" type="sibTrans" cxnId="{E3DB2895-468D-4F23-B7B7-D578BD5032F8}">
      <dgm:prSet/>
      <dgm:spPr/>
      <dgm:t>
        <a:bodyPr/>
        <a:lstStyle/>
        <a:p>
          <a:endParaRPr lang="en-US"/>
        </a:p>
      </dgm:t>
    </dgm:pt>
    <dgm:pt modelId="{EA8F2068-066B-41F5-9185-BFFDC0CCFBCE}" type="parTrans" cxnId="{E3DB2895-468D-4F23-B7B7-D578BD5032F8}">
      <dgm:prSet/>
      <dgm:spPr/>
      <dgm:t>
        <a:bodyPr/>
        <a:lstStyle/>
        <a:p>
          <a:endParaRPr lang="en-US"/>
        </a:p>
      </dgm:t>
    </dgm:pt>
    <dgm:pt modelId="{3DD0C084-8D3A-4068-92B9-6B93922E125E}">
      <dgm:prSet/>
      <dgm:spPr>
        <a:solidFill>
          <a:srgbClr val="4B5D97"/>
        </a:solidFill>
        <a:ln w="57150">
          <a:noFill/>
        </a:ln>
      </dgm:spPr>
      <dgm:t>
        <a:bodyPr/>
        <a:lstStyle/>
        <a:p>
          <a:r>
            <a:rPr lang="en-AU" dirty="0">
              <a:solidFill>
                <a:schemeClr val="bg1"/>
              </a:solidFill>
            </a:rPr>
            <a:t>IUD (Cu &amp; </a:t>
          </a:r>
          <a:r>
            <a:rPr lang="en-AU" dirty="0" err="1">
              <a:solidFill>
                <a:schemeClr val="bg1"/>
              </a:solidFill>
            </a:rPr>
            <a:t>levenogetrel</a:t>
          </a:r>
          <a:r>
            <a:rPr lang="en-AU" dirty="0">
              <a:solidFill>
                <a:schemeClr val="bg1"/>
              </a:solidFill>
            </a:rPr>
            <a:t>) + PID:</a:t>
          </a:r>
          <a:br>
            <a:rPr lang="en-AU" dirty="0">
              <a:solidFill>
                <a:schemeClr val="bg1"/>
              </a:solidFill>
            </a:rPr>
          </a:br>
          <a:r>
            <a:rPr lang="en-AU" dirty="0">
              <a:solidFill>
                <a:schemeClr val="bg1"/>
              </a:solidFill>
            </a:rPr>
            <a:t>- Initiation = 4</a:t>
          </a:r>
          <a:br>
            <a:rPr lang="en-AU" dirty="0">
              <a:solidFill>
                <a:schemeClr val="bg1"/>
              </a:solidFill>
            </a:rPr>
          </a:br>
          <a:r>
            <a:rPr lang="en-AU" dirty="0">
              <a:solidFill>
                <a:schemeClr val="bg1"/>
              </a:solidFill>
            </a:rPr>
            <a:t>- Continuation = 2</a:t>
          </a:r>
        </a:p>
      </dgm:t>
    </dgm:pt>
    <dgm:pt modelId="{606B4CE5-AAC9-4431-89BC-64612BE9FDF1}" type="parTrans" cxnId="{B9B32416-2174-47B7-B5A7-F10B310ECDCE}">
      <dgm:prSet/>
      <dgm:spPr/>
      <dgm:t>
        <a:bodyPr/>
        <a:lstStyle/>
        <a:p>
          <a:endParaRPr lang="en-AU"/>
        </a:p>
      </dgm:t>
    </dgm:pt>
    <dgm:pt modelId="{06D65204-E2BC-4D3E-9BE6-318DD209C215}" type="sibTrans" cxnId="{B9B32416-2174-47B7-B5A7-F10B310ECDCE}">
      <dgm:prSet/>
      <dgm:spPr/>
      <dgm:t>
        <a:bodyPr/>
        <a:lstStyle/>
        <a:p>
          <a:endParaRPr lang="en-AU"/>
        </a:p>
      </dgm:t>
    </dgm:pt>
    <dgm:pt modelId="{3787FC68-A1FD-4CE2-B4CD-1F057532B19D}">
      <dgm:prSet/>
      <dgm:spPr/>
      <dgm:t>
        <a:bodyPr/>
        <a:lstStyle/>
        <a:p>
          <a:pPr>
            <a:buNone/>
          </a:pPr>
          <a:endParaRPr lang="en-AU" dirty="0"/>
        </a:p>
      </dgm:t>
    </dgm:pt>
    <dgm:pt modelId="{7CB39AA5-0CE2-4E00-8A1A-366C177BF3CD}" type="parTrans" cxnId="{26CDE7F9-464A-41BC-8733-832E2A44A877}">
      <dgm:prSet/>
      <dgm:spPr/>
      <dgm:t>
        <a:bodyPr/>
        <a:lstStyle/>
        <a:p>
          <a:endParaRPr lang="en-AU"/>
        </a:p>
      </dgm:t>
    </dgm:pt>
    <dgm:pt modelId="{ABA28D31-D625-4E3F-96FE-094044DCB059}" type="sibTrans" cxnId="{26CDE7F9-464A-41BC-8733-832E2A44A877}">
      <dgm:prSet/>
      <dgm:spPr/>
      <dgm:t>
        <a:bodyPr/>
        <a:lstStyle/>
        <a:p>
          <a:endParaRPr lang="en-AU"/>
        </a:p>
      </dgm:t>
    </dgm:pt>
    <dgm:pt modelId="{1E900A98-03A5-4721-B36F-005BEA13BEB9}" type="pres">
      <dgm:prSet presAssocID="{D64949EC-CB1E-4BDB-990C-C824131C23E8}" presName="linear" presStyleCnt="0">
        <dgm:presLayoutVars>
          <dgm:animLvl val="lvl"/>
          <dgm:resizeHandles val="exact"/>
        </dgm:presLayoutVars>
      </dgm:prSet>
      <dgm:spPr/>
    </dgm:pt>
    <dgm:pt modelId="{196076C6-9E4F-4864-8134-ABA688FF1688}" type="pres">
      <dgm:prSet presAssocID="{6230A444-7167-401D-8295-463EFDEE53D7}" presName="parentText" presStyleLbl="node1" presStyleIdx="0" presStyleCnt="3">
        <dgm:presLayoutVars>
          <dgm:chMax val="0"/>
          <dgm:bulletEnabled val="1"/>
        </dgm:presLayoutVars>
      </dgm:prSet>
      <dgm:spPr/>
    </dgm:pt>
    <dgm:pt modelId="{1DD0E333-2795-48CA-BEFB-02E8044BF390}" type="pres">
      <dgm:prSet presAssocID="{F86A01D8-1B11-4410-84C9-61A68258CBE6}" presName="spacer" presStyleCnt="0"/>
      <dgm:spPr/>
    </dgm:pt>
    <dgm:pt modelId="{29BDB235-EA22-43C2-851F-53DA3B47F4B8}" type="pres">
      <dgm:prSet presAssocID="{2B4D89C9-A67C-4620-83B9-88832920E91B}" presName="parentText" presStyleLbl="node1" presStyleIdx="1" presStyleCnt="3">
        <dgm:presLayoutVars>
          <dgm:chMax val="0"/>
          <dgm:bulletEnabled val="1"/>
        </dgm:presLayoutVars>
      </dgm:prSet>
      <dgm:spPr/>
    </dgm:pt>
    <dgm:pt modelId="{D2CB2A0D-D293-4971-925A-C19601A5FC6C}" type="pres">
      <dgm:prSet presAssocID="{7CC4FA81-9F0E-4772-A449-3046301574D6}" presName="spacer" presStyleCnt="0"/>
      <dgm:spPr/>
    </dgm:pt>
    <dgm:pt modelId="{035D2305-E06F-4FBD-8CE7-A780EF6A09DD}" type="pres">
      <dgm:prSet presAssocID="{3DD0C084-8D3A-4068-92B9-6B93922E125E}" presName="parentText" presStyleLbl="node1" presStyleIdx="2" presStyleCnt="3">
        <dgm:presLayoutVars>
          <dgm:chMax val="0"/>
          <dgm:bulletEnabled val="1"/>
        </dgm:presLayoutVars>
      </dgm:prSet>
      <dgm:spPr/>
    </dgm:pt>
    <dgm:pt modelId="{F7DEA901-BCC7-4A24-A487-8CE1D8E9584F}" type="pres">
      <dgm:prSet presAssocID="{3DD0C084-8D3A-4068-92B9-6B93922E125E}" presName="childText" presStyleLbl="revTx" presStyleIdx="0" presStyleCnt="1">
        <dgm:presLayoutVars>
          <dgm:bulletEnabled val="1"/>
        </dgm:presLayoutVars>
      </dgm:prSet>
      <dgm:spPr/>
    </dgm:pt>
  </dgm:ptLst>
  <dgm:cxnLst>
    <dgm:cxn modelId="{B9B32416-2174-47B7-B5A7-F10B310ECDCE}" srcId="{D64949EC-CB1E-4BDB-990C-C824131C23E8}" destId="{3DD0C084-8D3A-4068-92B9-6B93922E125E}" srcOrd="2" destOrd="0" parTransId="{606B4CE5-AAC9-4431-89BC-64612BE9FDF1}" sibTransId="{06D65204-E2BC-4D3E-9BE6-318DD209C215}"/>
    <dgm:cxn modelId="{B89D9B22-F794-4534-B667-AEABA5882CC1}" type="presOf" srcId="{2B4D89C9-A67C-4620-83B9-88832920E91B}" destId="{29BDB235-EA22-43C2-851F-53DA3B47F4B8}" srcOrd="0" destOrd="0" presId="urn:microsoft.com/office/officeart/2005/8/layout/vList2"/>
    <dgm:cxn modelId="{115E2125-C867-4D4D-B98D-D5A44F159DD3}" type="presOf" srcId="{6230A444-7167-401D-8295-463EFDEE53D7}" destId="{196076C6-9E4F-4864-8134-ABA688FF1688}" srcOrd="0" destOrd="0" presId="urn:microsoft.com/office/officeart/2005/8/layout/vList2"/>
    <dgm:cxn modelId="{31499863-1D9C-4D1C-8D16-291B4BFC21D8}" type="presOf" srcId="{D64949EC-CB1E-4BDB-990C-C824131C23E8}" destId="{1E900A98-03A5-4721-B36F-005BEA13BEB9}" srcOrd="0" destOrd="0" presId="urn:microsoft.com/office/officeart/2005/8/layout/vList2"/>
    <dgm:cxn modelId="{E3DB2895-468D-4F23-B7B7-D578BD5032F8}" srcId="{D64949EC-CB1E-4BDB-990C-C824131C23E8}" destId="{2B4D89C9-A67C-4620-83B9-88832920E91B}" srcOrd="1" destOrd="0" parTransId="{EA8F2068-066B-41F5-9185-BFFDC0CCFBCE}" sibTransId="{7CC4FA81-9F0E-4772-A449-3046301574D6}"/>
    <dgm:cxn modelId="{054E9C95-6CB4-49A3-BE3E-50675EADF0CA}" type="presOf" srcId="{3DD0C084-8D3A-4068-92B9-6B93922E125E}" destId="{035D2305-E06F-4FBD-8CE7-A780EF6A09DD}" srcOrd="0" destOrd="0" presId="urn:microsoft.com/office/officeart/2005/8/layout/vList2"/>
    <dgm:cxn modelId="{26CDE7F9-464A-41BC-8733-832E2A44A877}" srcId="{3DD0C084-8D3A-4068-92B9-6B93922E125E}" destId="{3787FC68-A1FD-4CE2-B4CD-1F057532B19D}" srcOrd="0" destOrd="0" parTransId="{7CB39AA5-0CE2-4E00-8A1A-366C177BF3CD}" sibTransId="{ABA28D31-D625-4E3F-96FE-094044DCB059}"/>
    <dgm:cxn modelId="{7887F5F9-3964-4DB5-A384-F80119D18138}" type="presOf" srcId="{3787FC68-A1FD-4CE2-B4CD-1F057532B19D}" destId="{F7DEA901-BCC7-4A24-A487-8CE1D8E9584F}" srcOrd="0" destOrd="0" presId="urn:microsoft.com/office/officeart/2005/8/layout/vList2"/>
    <dgm:cxn modelId="{F7AF36FD-4BBC-4F71-9CF5-67C7E3BF80AE}" srcId="{D64949EC-CB1E-4BDB-990C-C824131C23E8}" destId="{6230A444-7167-401D-8295-463EFDEE53D7}" srcOrd="0" destOrd="0" parTransId="{23F37BF4-574B-4637-831A-3139F9CE5D25}" sibTransId="{F86A01D8-1B11-4410-84C9-61A68258CBE6}"/>
    <dgm:cxn modelId="{664EA877-1680-411D-9E84-88765153783A}" type="presParOf" srcId="{1E900A98-03A5-4721-B36F-005BEA13BEB9}" destId="{196076C6-9E4F-4864-8134-ABA688FF1688}" srcOrd="0" destOrd="0" presId="urn:microsoft.com/office/officeart/2005/8/layout/vList2"/>
    <dgm:cxn modelId="{396921EA-7DD2-4204-9BEE-407F81B8B09B}" type="presParOf" srcId="{1E900A98-03A5-4721-B36F-005BEA13BEB9}" destId="{1DD0E333-2795-48CA-BEFB-02E8044BF390}" srcOrd="1" destOrd="0" presId="urn:microsoft.com/office/officeart/2005/8/layout/vList2"/>
    <dgm:cxn modelId="{47360791-F9D3-484E-9549-F5BF0033A61E}" type="presParOf" srcId="{1E900A98-03A5-4721-B36F-005BEA13BEB9}" destId="{29BDB235-EA22-43C2-851F-53DA3B47F4B8}" srcOrd="2" destOrd="0" presId="urn:microsoft.com/office/officeart/2005/8/layout/vList2"/>
    <dgm:cxn modelId="{3C87C4EA-EAA2-4AB5-9E47-C5CF4904E48B}" type="presParOf" srcId="{1E900A98-03A5-4721-B36F-005BEA13BEB9}" destId="{D2CB2A0D-D293-4971-925A-C19601A5FC6C}" srcOrd="3" destOrd="0" presId="urn:microsoft.com/office/officeart/2005/8/layout/vList2"/>
    <dgm:cxn modelId="{EEB2CBB8-9CB5-46A1-9B50-E6BBEEF35EFA}" type="presParOf" srcId="{1E900A98-03A5-4721-B36F-005BEA13BEB9}" destId="{035D2305-E06F-4FBD-8CE7-A780EF6A09DD}" srcOrd="4" destOrd="0" presId="urn:microsoft.com/office/officeart/2005/8/layout/vList2"/>
    <dgm:cxn modelId="{8681E981-2792-400E-ADA5-9162685978FB}" type="presParOf" srcId="{1E900A98-03A5-4721-B36F-005BEA13BEB9}" destId="{F7DEA901-BCC7-4A24-A487-8CE1D8E9584F}" srcOrd="5"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CDF70-CE5A-464C-A538-7815B6D2AC64}">
      <dsp:nvSpPr>
        <dsp:cNvPr id="0" name=""/>
        <dsp:cNvSpPr/>
      </dsp:nvSpPr>
      <dsp:spPr>
        <a:xfrm>
          <a:off x="5942523" y="10514"/>
          <a:ext cx="921386" cy="9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Interpret results</a:t>
          </a:r>
        </a:p>
      </dsp:txBody>
      <dsp:txXfrm>
        <a:off x="5942523" y="10514"/>
        <a:ext cx="921386" cy="921386"/>
      </dsp:txXfrm>
    </dsp:sp>
    <dsp:sp modelId="{E7B312E2-6088-9B4B-A0A4-B5E9D25B657F}">
      <dsp:nvSpPr>
        <dsp:cNvPr id="0" name=""/>
        <dsp:cNvSpPr/>
      </dsp:nvSpPr>
      <dsp:spPr>
        <a:xfrm>
          <a:off x="3127129" y="1341"/>
          <a:ext cx="4497878" cy="4497878"/>
        </a:xfrm>
        <a:prstGeom prst="circularArrow">
          <a:avLst>
            <a:gd name="adj1" fmla="val 3995"/>
            <a:gd name="adj2" fmla="val 250612"/>
            <a:gd name="adj3" fmla="val 20571831"/>
            <a:gd name="adj4" fmla="val 18984432"/>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CCED88-ECB3-E040-9544-38E79BD719F6}">
      <dsp:nvSpPr>
        <dsp:cNvPr id="0" name=""/>
        <dsp:cNvSpPr/>
      </dsp:nvSpPr>
      <dsp:spPr>
        <a:xfrm>
          <a:off x="6969671" y="1789587"/>
          <a:ext cx="921386" cy="9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Design  Intervention</a:t>
          </a:r>
        </a:p>
      </dsp:txBody>
      <dsp:txXfrm>
        <a:off x="6969671" y="1789587"/>
        <a:ext cx="921386" cy="921386"/>
      </dsp:txXfrm>
    </dsp:sp>
    <dsp:sp modelId="{29F72AAE-AB25-E442-B843-B9E58AFE5626}">
      <dsp:nvSpPr>
        <dsp:cNvPr id="0" name=""/>
        <dsp:cNvSpPr/>
      </dsp:nvSpPr>
      <dsp:spPr>
        <a:xfrm>
          <a:off x="3127129" y="1341"/>
          <a:ext cx="4497878" cy="4497878"/>
        </a:xfrm>
        <a:prstGeom prst="circularArrow">
          <a:avLst>
            <a:gd name="adj1" fmla="val 3995"/>
            <a:gd name="adj2" fmla="val 250612"/>
            <a:gd name="adj3" fmla="val 2364956"/>
            <a:gd name="adj4" fmla="val 777557"/>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160AAC-5F50-594B-85F4-698FF1573EEC}">
      <dsp:nvSpPr>
        <dsp:cNvPr id="0" name=""/>
        <dsp:cNvSpPr/>
      </dsp:nvSpPr>
      <dsp:spPr>
        <a:xfrm>
          <a:off x="5942523" y="3568660"/>
          <a:ext cx="921386" cy="9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Take action</a:t>
          </a:r>
        </a:p>
      </dsp:txBody>
      <dsp:txXfrm>
        <a:off x="5942523" y="3568660"/>
        <a:ext cx="921386" cy="921386"/>
      </dsp:txXfrm>
    </dsp:sp>
    <dsp:sp modelId="{20CF166A-9C29-044E-9BEE-733B3AC99021}">
      <dsp:nvSpPr>
        <dsp:cNvPr id="0" name=""/>
        <dsp:cNvSpPr/>
      </dsp:nvSpPr>
      <dsp:spPr>
        <a:xfrm>
          <a:off x="3127129" y="1341"/>
          <a:ext cx="4497878" cy="4497878"/>
        </a:xfrm>
        <a:prstGeom prst="circularArrow">
          <a:avLst>
            <a:gd name="adj1" fmla="val 3995"/>
            <a:gd name="adj2" fmla="val 250612"/>
            <a:gd name="adj3" fmla="val 6109760"/>
            <a:gd name="adj4" fmla="val 4439628"/>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45291-0D10-E042-B3CB-6A502B9E12A4}">
      <dsp:nvSpPr>
        <dsp:cNvPr id="0" name=""/>
        <dsp:cNvSpPr/>
      </dsp:nvSpPr>
      <dsp:spPr>
        <a:xfrm>
          <a:off x="3888227" y="3568660"/>
          <a:ext cx="921386" cy="9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Capture Practice as data</a:t>
          </a:r>
        </a:p>
      </dsp:txBody>
      <dsp:txXfrm>
        <a:off x="3888227" y="3568660"/>
        <a:ext cx="921386" cy="921386"/>
      </dsp:txXfrm>
    </dsp:sp>
    <dsp:sp modelId="{D008153F-2D90-CF4A-8547-4CB6EF6BED88}">
      <dsp:nvSpPr>
        <dsp:cNvPr id="0" name=""/>
        <dsp:cNvSpPr/>
      </dsp:nvSpPr>
      <dsp:spPr>
        <a:xfrm>
          <a:off x="3127129" y="1341"/>
          <a:ext cx="4497878" cy="4497878"/>
        </a:xfrm>
        <a:prstGeom prst="circularArrow">
          <a:avLst>
            <a:gd name="adj1" fmla="val 3995"/>
            <a:gd name="adj2" fmla="val 250612"/>
            <a:gd name="adj3" fmla="val 9771831"/>
            <a:gd name="adj4" fmla="val 8184432"/>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4A7A96-DF86-5C4E-8FDA-4F01A085CC5C}">
      <dsp:nvSpPr>
        <dsp:cNvPr id="0" name=""/>
        <dsp:cNvSpPr/>
      </dsp:nvSpPr>
      <dsp:spPr>
        <a:xfrm>
          <a:off x="2861079" y="1789587"/>
          <a:ext cx="921386" cy="9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Assemble data</a:t>
          </a:r>
        </a:p>
      </dsp:txBody>
      <dsp:txXfrm>
        <a:off x="2861079" y="1789587"/>
        <a:ext cx="921386" cy="921386"/>
      </dsp:txXfrm>
    </dsp:sp>
    <dsp:sp modelId="{7362A58C-C263-E04E-B33E-4E21F4E1FE09}">
      <dsp:nvSpPr>
        <dsp:cNvPr id="0" name=""/>
        <dsp:cNvSpPr/>
      </dsp:nvSpPr>
      <dsp:spPr>
        <a:xfrm>
          <a:off x="3127129" y="1341"/>
          <a:ext cx="4497878" cy="4497878"/>
        </a:xfrm>
        <a:prstGeom prst="circularArrow">
          <a:avLst>
            <a:gd name="adj1" fmla="val 3995"/>
            <a:gd name="adj2" fmla="val 250612"/>
            <a:gd name="adj3" fmla="val 13164956"/>
            <a:gd name="adj4" fmla="val 11577557"/>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34852B-7E2F-3D45-9B18-68A1FF48F3C5}">
      <dsp:nvSpPr>
        <dsp:cNvPr id="0" name=""/>
        <dsp:cNvSpPr/>
      </dsp:nvSpPr>
      <dsp:spPr>
        <a:xfrm>
          <a:off x="3888227" y="10514"/>
          <a:ext cx="921386" cy="9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Analyse data</a:t>
          </a:r>
        </a:p>
      </dsp:txBody>
      <dsp:txXfrm>
        <a:off x="3888227" y="10514"/>
        <a:ext cx="921386" cy="921386"/>
      </dsp:txXfrm>
    </dsp:sp>
    <dsp:sp modelId="{3644EA6B-B56F-FC42-B0B2-59451086FB1B}">
      <dsp:nvSpPr>
        <dsp:cNvPr id="0" name=""/>
        <dsp:cNvSpPr/>
      </dsp:nvSpPr>
      <dsp:spPr>
        <a:xfrm>
          <a:off x="3127129" y="1341"/>
          <a:ext cx="4497878" cy="4497878"/>
        </a:xfrm>
        <a:prstGeom prst="circularArrow">
          <a:avLst>
            <a:gd name="adj1" fmla="val 3995"/>
            <a:gd name="adj2" fmla="val 250612"/>
            <a:gd name="adj3" fmla="val 16909760"/>
            <a:gd name="adj4" fmla="val 15239628"/>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48F0C-B9E5-CB44-B793-90B19EA4F3FD}">
      <dsp:nvSpPr>
        <dsp:cNvPr id="0" name=""/>
        <dsp:cNvSpPr/>
      </dsp:nvSpPr>
      <dsp:spPr>
        <a:xfrm>
          <a:off x="3531290" y="278587"/>
          <a:ext cx="3780472" cy="3780472"/>
        </a:xfrm>
        <a:prstGeom prst="pie">
          <a:avLst>
            <a:gd name="adj1" fmla="val 16200000"/>
            <a:gd name="adj2" fmla="val 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Stakeholders</a:t>
          </a:r>
        </a:p>
      </dsp:txBody>
      <dsp:txXfrm>
        <a:off x="5538091" y="1062134"/>
        <a:ext cx="1395174" cy="1035129"/>
      </dsp:txXfrm>
    </dsp:sp>
    <dsp:sp modelId="{DD0CF689-A8BD-F643-8261-4030F423E082}">
      <dsp:nvSpPr>
        <dsp:cNvPr id="0" name=""/>
        <dsp:cNvSpPr/>
      </dsp:nvSpPr>
      <dsp:spPr>
        <a:xfrm>
          <a:off x="3531290" y="405502"/>
          <a:ext cx="3780472" cy="3780472"/>
        </a:xfrm>
        <a:prstGeom prst="pie">
          <a:avLst>
            <a:gd name="adj1" fmla="val 0"/>
            <a:gd name="adj2" fmla="val 540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Research</a:t>
          </a:r>
        </a:p>
      </dsp:txBody>
      <dsp:txXfrm>
        <a:off x="5538091" y="2367297"/>
        <a:ext cx="1395174" cy="1035129"/>
      </dsp:txXfrm>
    </dsp:sp>
    <dsp:sp modelId="{8E041917-4473-A64F-916F-8DEB86F0E932}">
      <dsp:nvSpPr>
        <dsp:cNvPr id="0" name=""/>
        <dsp:cNvSpPr/>
      </dsp:nvSpPr>
      <dsp:spPr>
        <a:xfrm>
          <a:off x="3404375" y="405502"/>
          <a:ext cx="3780472" cy="3780472"/>
        </a:xfrm>
        <a:prstGeom prst="pie">
          <a:avLst>
            <a:gd name="adj1" fmla="val 5400000"/>
            <a:gd name="adj2" fmla="val 1080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Data</a:t>
          </a:r>
        </a:p>
      </dsp:txBody>
      <dsp:txXfrm>
        <a:off x="3782872" y="2367297"/>
        <a:ext cx="1395174" cy="1035129"/>
      </dsp:txXfrm>
    </dsp:sp>
    <dsp:sp modelId="{F78EB5A4-902A-AA40-B59A-E52BB06833B9}">
      <dsp:nvSpPr>
        <dsp:cNvPr id="0" name=""/>
        <dsp:cNvSpPr/>
      </dsp:nvSpPr>
      <dsp:spPr>
        <a:xfrm>
          <a:off x="3404375" y="278587"/>
          <a:ext cx="3780472" cy="3780472"/>
        </a:xfrm>
        <a:prstGeom prst="pie">
          <a:avLst>
            <a:gd name="adj1" fmla="val 10800000"/>
            <a:gd name="adj2" fmla="val 1620000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Implementation</a:t>
          </a:r>
        </a:p>
      </dsp:txBody>
      <dsp:txXfrm>
        <a:off x="3782872" y="1062134"/>
        <a:ext cx="1395174" cy="1035129"/>
      </dsp:txXfrm>
    </dsp:sp>
    <dsp:sp modelId="{79389349-77E0-9141-B02E-C7C9A2EE5702}">
      <dsp:nvSpPr>
        <dsp:cNvPr id="0" name=""/>
        <dsp:cNvSpPr/>
      </dsp:nvSpPr>
      <dsp:spPr>
        <a:xfrm>
          <a:off x="3297261" y="44557"/>
          <a:ext cx="4248530" cy="4248530"/>
        </a:xfrm>
        <a:prstGeom prst="circularArrow">
          <a:avLst>
            <a:gd name="adj1" fmla="val 5085"/>
            <a:gd name="adj2" fmla="val 327528"/>
            <a:gd name="adj3" fmla="val 21272472"/>
            <a:gd name="adj4" fmla="val 16200000"/>
            <a:gd name="adj5" fmla="val 5932"/>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D0A906B1-71B9-5A46-BD10-9B5471395060}">
      <dsp:nvSpPr>
        <dsp:cNvPr id="0" name=""/>
        <dsp:cNvSpPr/>
      </dsp:nvSpPr>
      <dsp:spPr>
        <a:xfrm>
          <a:off x="3297261" y="171473"/>
          <a:ext cx="4248530" cy="4248530"/>
        </a:xfrm>
        <a:prstGeom prst="circularArrow">
          <a:avLst>
            <a:gd name="adj1" fmla="val 5085"/>
            <a:gd name="adj2" fmla="val 327528"/>
            <a:gd name="adj3" fmla="val 5072472"/>
            <a:gd name="adj4" fmla="val 0"/>
            <a:gd name="adj5" fmla="val 5932"/>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1369CFC1-7BE2-5F45-8561-B6601A8F7517}">
      <dsp:nvSpPr>
        <dsp:cNvPr id="0" name=""/>
        <dsp:cNvSpPr/>
      </dsp:nvSpPr>
      <dsp:spPr>
        <a:xfrm>
          <a:off x="3170345" y="171473"/>
          <a:ext cx="4248530" cy="4248530"/>
        </a:xfrm>
        <a:prstGeom prst="circularArrow">
          <a:avLst>
            <a:gd name="adj1" fmla="val 5085"/>
            <a:gd name="adj2" fmla="val 327528"/>
            <a:gd name="adj3" fmla="val 10472472"/>
            <a:gd name="adj4" fmla="val 5400000"/>
            <a:gd name="adj5" fmla="val 5932"/>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DCBCD9B1-0E93-8E47-8C2E-107ACB367D5E}">
      <dsp:nvSpPr>
        <dsp:cNvPr id="0" name=""/>
        <dsp:cNvSpPr/>
      </dsp:nvSpPr>
      <dsp:spPr>
        <a:xfrm>
          <a:off x="3170345" y="44557"/>
          <a:ext cx="4248530" cy="4248530"/>
        </a:xfrm>
        <a:prstGeom prst="circularArrow">
          <a:avLst>
            <a:gd name="adj1" fmla="val 5085"/>
            <a:gd name="adj2" fmla="val 327528"/>
            <a:gd name="adj3" fmla="val 15872472"/>
            <a:gd name="adj4" fmla="val 10800000"/>
            <a:gd name="adj5" fmla="val 5932"/>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076C6-9E4F-4864-8134-ABA688FF1688}">
      <dsp:nvSpPr>
        <dsp:cNvPr id="0" name=""/>
        <dsp:cNvSpPr/>
      </dsp:nvSpPr>
      <dsp:spPr>
        <a:xfrm>
          <a:off x="0" y="218697"/>
          <a:ext cx="4938713" cy="115478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Mild to moderate PID – leave IUD in situ, review in 48-72 hours, remove if significant clinical improvement has not occurred</a:t>
          </a:r>
        </a:p>
      </dsp:txBody>
      <dsp:txXfrm>
        <a:off x="56372" y="275069"/>
        <a:ext cx="4825969" cy="1042045"/>
      </dsp:txXfrm>
    </dsp:sp>
    <dsp:sp modelId="{29BDB235-EA22-43C2-851F-53DA3B47F4B8}">
      <dsp:nvSpPr>
        <dsp:cNvPr id="0" name=""/>
        <dsp:cNvSpPr/>
      </dsp:nvSpPr>
      <dsp:spPr>
        <a:xfrm>
          <a:off x="0" y="1433967"/>
          <a:ext cx="4938713" cy="115478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Balance decision against risk of pregnancy, consider emergency hormonal contraception if removing</a:t>
          </a:r>
        </a:p>
      </dsp:txBody>
      <dsp:txXfrm>
        <a:off x="56372" y="1490339"/>
        <a:ext cx="4825969" cy="1042045"/>
      </dsp:txXfrm>
    </dsp:sp>
    <dsp:sp modelId="{2289B1F2-D399-4ED0-A6B7-FAC2109282A8}">
      <dsp:nvSpPr>
        <dsp:cNvPr id="0" name=""/>
        <dsp:cNvSpPr/>
      </dsp:nvSpPr>
      <dsp:spPr>
        <a:xfrm>
          <a:off x="0" y="2649237"/>
          <a:ext cx="4938713" cy="115478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RCT evidence is limited</a:t>
          </a:r>
        </a:p>
      </dsp:txBody>
      <dsp:txXfrm>
        <a:off x="56372" y="2705609"/>
        <a:ext cx="4825969" cy="10420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076C6-9E4F-4864-8134-ABA688FF1688}">
      <dsp:nvSpPr>
        <dsp:cNvPr id="0" name=""/>
        <dsp:cNvSpPr/>
      </dsp:nvSpPr>
      <dsp:spPr>
        <a:xfrm>
          <a:off x="0" y="12031"/>
          <a:ext cx="4938713" cy="1129275"/>
        </a:xfrm>
        <a:prstGeom prst="roundRect">
          <a:avLst/>
        </a:prstGeom>
        <a:solidFill>
          <a:srgbClr val="F8931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IUD removal not routinely required in women with PID, but should be removed if no response to treatment in ~72 hours</a:t>
          </a:r>
        </a:p>
      </dsp:txBody>
      <dsp:txXfrm>
        <a:off x="55127" y="67158"/>
        <a:ext cx="4828459" cy="1019021"/>
      </dsp:txXfrm>
    </dsp:sp>
    <dsp:sp modelId="{29BDB235-EA22-43C2-851F-53DA3B47F4B8}">
      <dsp:nvSpPr>
        <dsp:cNvPr id="0" name=""/>
        <dsp:cNvSpPr/>
      </dsp:nvSpPr>
      <dsp:spPr>
        <a:xfrm>
          <a:off x="0" y="1193147"/>
          <a:ext cx="4938713" cy="1140638"/>
        </a:xfrm>
        <a:prstGeom prst="roundRect">
          <a:avLst/>
        </a:prstGeom>
        <a:solidFill>
          <a:srgbClr val="F8931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Balance decision against risk of pregnancy, consider emergency hormonal contraception if removing</a:t>
          </a:r>
        </a:p>
      </dsp:txBody>
      <dsp:txXfrm>
        <a:off x="55681" y="1248828"/>
        <a:ext cx="4827351" cy="1029276"/>
      </dsp:txXfrm>
    </dsp:sp>
    <dsp:sp modelId="{2289B1F2-D399-4ED0-A6B7-FAC2109282A8}">
      <dsp:nvSpPr>
        <dsp:cNvPr id="0" name=""/>
        <dsp:cNvSpPr/>
      </dsp:nvSpPr>
      <dsp:spPr>
        <a:xfrm>
          <a:off x="0" y="2385626"/>
          <a:ext cx="4938713" cy="1177024"/>
        </a:xfrm>
        <a:prstGeom prst="roundRect">
          <a:avLst/>
        </a:prstGeom>
        <a:solidFill>
          <a:srgbClr val="F8931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Screen for STIs before IUD insertion, then treat before or at time of insertion. Consider antibiotic prophylaxis only in high-risk women.</a:t>
          </a:r>
        </a:p>
      </dsp:txBody>
      <dsp:txXfrm>
        <a:off x="57458" y="2443084"/>
        <a:ext cx="4823797" cy="10621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076C6-9E4F-4864-8134-ABA688FF1688}">
      <dsp:nvSpPr>
        <dsp:cNvPr id="0" name=""/>
        <dsp:cNvSpPr/>
      </dsp:nvSpPr>
      <dsp:spPr>
        <a:xfrm>
          <a:off x="0" y="23825"/>
          <a:ext cx="4938713" cy="1109734"/>
        </a:xfrm>
        <a:prstGeom prst="roundRect">
          <a:avLst/>
        </a:prstGeom>
        <a:solidFill>
          <a:srgbClr val="0060AA"/>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Open Sans" panose="020B0604020202020204" pitchFamily="34" charset="0"/>
            </a:rPr>
            <a:t>Do not remove IUD, treat with antibiotics, follow-up closely</a:t>
          </a:r>
          <a:endParaRPr lang="en-US" sz="2400" kern="1200" dirty="0">
            <a:solidFill>
              <a:schemeClr val="bg1"/>
            </a:solidFill>
          </a:endParaRPr>
        </a:p>
      </dsp:txBody>
      <dsp:txXfrm>
        <a:off x="54173" y="77998"/>
        <a:ext cx="4830367" cy="1001388"/>
      </dsp:txXfrm>
    </dsp:sp>
    <dsp:sp modelId="{29BDB235-EA22-43C2-851F-53DA3B47F4B8}">
      <dsp:nvSpPr>
        <dsp:cNvPr id="0" name=""/>
        <dsp:cNvSpPr/>
      </dsp:nvSpPr>
      <dsp:spPr>
        <a:xfrm>
          <a:off x="0" y="1205559"/>
          <a:ext cx="4938713" cy="1186468"/>
        </a:xfrm>
        <a:prstGeom prst="roundRect">
          <a:avLst/>
        </a:prstGeom>
        <a:solidFill>
          <a:srgbClr val="0060AA"/>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Open Sans" panose="020B0604020202020204" pitchFamily="34" charset="0"/>
            </a:rPr>
            <a:t>If no clinical improvement within 48–72 hours consider removal</a:t>
          </a:r>
          <a:endParaRPr lang="en-US" sz="2400" kern="1200" dirty="0">
            <a:solidFill>
              <a:schemeClr val="bg1"/>
            </a:solidFill>
          </a:endParaRPr>
        </a:p>
      </dsp:txBody>
      <dsp:txXfrm>
        <a:off x="57919" y="1263478"/>
        <a:ext cx="4822875" cy="10706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076C6-9E4F-4864-8134-ABA688FF1688}">
      <dsp:nvSpPr>
        <dsp:cNvPr id="0" name=""/>
        <dsp:cNvSpPr/>
      </dsp:nvSpPr>
      <dsp:spPr>
        <a:xfrm>
          <a:off x="0" y="72697"/>
          <a:ext cx="4938713" cy="1005543"/>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Treat the STI/PID using appropriate antibiotics</a:t>
          </a:r>
          <a:endParaRPr lang="en-US" sz="1800" kern="1200" dirty="0">
            <a:solidFill>
              <a:schemeClr val="bg1"/>
            </a:solidFill>
          </a:endParaRPr>
        </a:p>
      </dsp:txBody>
      <dsp:txXfrm>
        <a:off x="49087" y="121784"/>
        <a:ext cx="4840539" cy="907369"/>
      </dsp:txXfrm>
    </dsp:sp>
    <dsp:sp modelId="{29BDB235-EA22-43C2-851F-53DA3B47F4B8}">
      <dsp:nvSpPr>
        <dsp:cNvPr id="0" name=""/>
        <dsp:cNvSpPr/>
      </dsp:nvSpPr>
      <dsp:spPr>
        <a:xfrm>
          <a:off x="0" y="1130080"/>
          <a:ext cx="4938713" cy="1005543"/>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Usually no need for IUD removal (informed choice, individual risk factors for STI/PID)</a:t>
          </a:r>
          <a:endParaRPr lang="en-US" sz="1800" kern="1200" dirty="0">
            <a:solidFill>
              <a:schemeClr val="bg1"/>
            </a:solidFill>
          </a:endParaRPr>
        </a:p>
      </dsp:txBody>
      <dsp:txXfrm>
        <a:off x="49087" y="1179167"/>
        <a:ext cx="4840539" cy="907369"/>
      </dsp:txXfrm>
    </dsp:sp>
    <dsp:sp modelId="{035D2305-E06F-4FBD-8CE7-A780EF6A09DD}">
      <dsp:nvSpPr>
        <dsp:cNvPr id="0" name=""/>
        <dsp:cNvSpPr/>
      </dsp:nvSpPr>
      <dsp:spPr>
        <a:xfrm>
          <a:off x="0" y="2187464"/>
          <a:ext cx="4938713" cy="1005543"/>
        </a:xfrm>
        <a:prstGeom prst="roundRect">
          <a:avLst/>
        </a:prstGeom>
        <a:solidFill>
          <a:srgbClr val="4B5D97"/>
        </a:solidFill>
        <a:ln w="571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AU" sz="1800" kern="1200" dirty="0">
              <a:solidFill>
                <a:schemeClr val="bg1"/>
              </a:solidFill>
            </a:rPr>
            <a:t>IUD (Cu &amp; </a:t>
          </a:r>
          <a:r>
            <a:rPr lang="en-AU" sz="1800" kern="1200" dirty="0" err="1">
              <a:solidFill>
                <a:schemeClr val="bg1"/>
              </a:solidFill>
            </a:rPr>
            <a:t>levenogetrel</a:t>
          </a:r>
          <a:r>
            <a:rPr lang="en-AU" sz="1800" kern="1200" dirty="0">
              <a:solidFill>
                <a:schemeClr val="bg1"/>
              </a:solidFill>
            </a:rPr>
            <a:t>) + PID:</a:t>
          </a:r>
          <a:br>
            <a:rPr lang="en-AU" sz="1800" kern="1200" dirty="0">
              <a:solidFill>
                <a:schemeClr val="bg1"/>
              </a:solidFill>
            </a:rPr>
          </a:br>
          <a:r>
            <a:rPr lang="en-AU" sz="1800" kern="1200" dirty="0">
              <a:solidFill>
                <a:schemeClr val="bg1"/>
              </a:solidFill>
            </a:rPr>
            <a:t>- Initiation = 4</a:t>
          </a:r>
          <a:br>
            <a:rPr lang="en-AU" sz="1800" kern="1200" dirty="0">
              <a:solidFill>
                <a:schemeClr val="bg1"/>
              </a:solidFill>
            </a:rPr>
          </a:br>
          <a:r>
            <a:rPr lang="en-AU" sz="1800" kern="1200" dirty="0">
              <a:solidFill>
                <a:schemeClr val="bg1"/>
              </a:solidFill>
            </a:rPr>
            <a:t>- Continuation = 2</a:t>
          </a:r>
        </a:p>
      </dsp:txBody>
      <dsp:txXfrm>
        <a:off x="49087" y="2236551"/>
        <a:ext cx="4840539" cy="907369"/>
      </dsp:txXfrm>
    </dsp:sp>
    <dsp:sp modelId="{F7DEA901-BCC7-4A24-A487-8CE1D8E9584F}">
      <dsp:nvSpPr>
        <dsp:cNvPr id="0" name=""/>
        <dsp:cNvSpPr/>
      </dsp:nvSpPr>
      <dsp:spPr>
        <a:xfrm>
          <a:off x="0" y="3193007"/>
          <a:ext cx="4938713"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804" tIns="22860" rIns="128016" bIns="22860" numCol="1" spcCol="1270" anchor="t" anchorCtr="0">
          <a:noAutofit/>
        </a:bodyPr>
        <a:lstStyle/>
        <a:p>
          <a:pPr marL="114300" lvl="1" indent="-114300" algn="l" defTabSz="622300">
            <a:lnSpc>
              <a:spcPct val="90000"/>
            </a:lnSpc>
            <a:spcBef>
              <a:spcPct val="0"/>
            </a:spcBef>
            <a:spcAft>
              <a:spcPct val="20000"/>
            </a:spcAft>
            <a:buNone/>
          </a:pPr>
          <a:endParaRPr lang="en-AU" sz="1400" kern="1200" dirty="0"/>
        </a:p>
      </dsp:txBody>
      <dsp:txXfrm>
        <a:off x="0" y="3193007"/>
        <a:ext cx="4938713" cy="29808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9T22:45:05.924"/>
    </inkml:context>
    <inkml:brush xml:id="br0">
      <inkml:brushProperty name="width" value="0.05" units="cm"/>
      <inkml:brushProperty name="height" value="0.05" units="cm"/>
      <inkml:brushProperty name="color" value="#E71224"/>
    </inkml:brush>
  </inkml:definitions>
  <inkml:trace contextRef="#ctx0" brushRef="#br0">67 907 24575,'57'-71'0,"-24"33"0,3-3 0,21-21 0,6-4 0,7 0 0,4 0-441,-18 19 0,2 1 0,2 1 441,3 1 0,2 2 0,2 2 0,1 4 0,2 3 0,0 2 0,0 5 0,1 2 0,0 3 0,0 4 0,1 2 0,0 4 0,1 2 0,-1 3 0,2 3 0,1 3 0,1 3 0,-1 2 0,-1 4 0,0 2 0,0 3 0,0 3 0,0 4 0,-1 3 0,4 4 0,0 3 0,-1 3 0,0 3 0,1 2 0,-1 2 0,4 2 0,1 2 0,-2-1 0,-6-1 0,-1 0 0,-4-1 0,18 14 0,-7-1 215,-17-6 1,-8 1-216,-12-4 0,-6 3 109,-4 0 1,-4 3-110,0 5 0,-1 2 0,-3 1 0,-1 1 0,-4-1 0,-4 2 336,-3 2 1,-3 2-337,-6 8 0,-4 4 0,-4-14 0,-3 2 0,-2 3-346,-4 12 1,-3 3 0,-3 0 345,-3 5 0,-2 0 0,-4-1 0,-3-2 0,-4-1 0,-3-4 0,-3-6 0,-3-3 0,-3-4 0,-1-7 0,-3-4 0,-2-3 0,-4-3 0,-2-2 0,-4-4 0,-4-1 0,-4-4 0,-3-3 0,-7-2 0,-4-4 0,-4-2-450,12-8 1,-4-2 0,-1-2-1,-1-2 450,-2-1 0,-2-2 0,0-1 0,0-2 0,4-1 0,1-1 0,0-1 0,2-1-207,-17 0 1,3 0 0,3-2 206,15-2 0,2 0 0,2-1 0,-28-2 0,2-2 0,7-3 0,2-3 0,10-1 0,5-3 453,12-1 1,6-3-454,-27-19 1827,27-12-1827,16-17 719,5-17-719,19 32 0,0-3 0,-1-7 0,-1-2 0,-1-4 0,-2-1 0,0 0 0,0 1 0,3 4 0,1 1 0,4 5 0,2 1 0,4 1 0,3 0 0,0-5 0,3-2 0,0-11 0,2-4 0,3-18 0,4-5-523,3 20 0,3-4 0,4-2 523,3 10 0,4-2 0,3-2 0,2-1-1253,0 8 0,3-3 0,1 0 1,2-1-1,-1 1 1253,1-3 0,1-2 0,1 1 0,-1 3 0,-2 5 0,11-13 0,-3 6 0,-3 5 0,-3-11 0,1-1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5D5C9-8BAD-AA4D-AE38-B8D237AC2DE3}" type="datetimeFigureOut">
              <a:rPr lang="en-US" smtClean="0"/>
              <a:t>4/12/2024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5E7F5-D723-9F4C-B8FC-954900B90749}" type="slidenum">
              <a:rPr lang="en-US" smtClean="0"/>
              <a:t>‹#›</a:t>
            </a:fld>
            <a:endParaRPr lang="en-US"/>
          </a:p>
        </p:txBody>
      </p:sp>
    </p:spTree>
    <p:extLst>
      <p:ext uri="{BB962C8B-B14F-4D97-AF65-F5344CB8AC3E}">
        <p14:creationId xmlns:p14="http://schemas.microsoft.com/office/powerpoint/2010/main" val="137254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o.unimelb.edu.au/n43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ealth.gov.au/news/atagi-2023-booster-advic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health.gov.au/news/atagi-recommendations-on-use-of-the-pfizer-bivalent-originalomicron-ba45-covid-19-vaccin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ealth.vic.gov.au/infectious-diseases/murray-valley-encephalitis"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health.gov.au/health-alerts/japanese-encephalitis-virus-jev/japanese-encephalitis-virus-jev" TargetMode="External"/><Relationship Id="rId4" Type="http://schemas.openxmlformats.org/officeDocument/2006/relationships/hyperlink" Target="https://www.health.vic.gov.au/health-alerts/murray-valley-encephalitis-virus-detected-in-victori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B2C96A-DFD8-E74D-A6DD-6BC5FB8BA0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513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Azithromycin option only if poor compliance expected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F38A8F-6688-4FB3-AD0A-2BF468D3116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328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solidFill>
                  <a:schemeClr val="tx1"/>
                </a:solidFill>
                <a:effectLst/>
                <a:latin typeface="+mn-lt"/>
              </a:rPr>
              <a:t>After</a:t>
            </a:r>
            <a:r>
              <a:rPr lang="en-US" b="0" i="0" dirty="0">
                <a:solidFill>
                  <a:srgbClr val="000000"/>
                </a:solidFill>
                <a:effectLst/>
                <a:latin typeface="Open Sans" panose="020B0606030504020204" pitchFamily="34" charset="0"/>
              </a:rPr>
              <a:t> 20 days, rates of Pelvic Inflammatory Disease (PID) in IUD users is approximately the same as would be expected in the general population not using IUD</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Exception to 3/52 rule is actinomyces (very rare)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High risk of STIs - individualise risk assessment</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Large retrospective cohort study: incidence of PID within 90 days following IUD insertion = 0.54%, regardless of whether screening &amp; treatment took place (either same day or pre-screening) . Therefore, IUD can be inserted before STI results are available, provided patient is asymptomatic and can be contacted and treated promptly when results are known</a:t>
            </a:r>
          </a:p>
          <a:p>
            <a:pPr marL="171450" indent="-171450">
              <a:buFont typeface="Arial" panose="020B0604020202020204" pitchFamily="34" charset="0"/>
              <a:buChar char="•"/>
            </a:pPr>
            <a:r>
              <a:rPr lang="en-US" dirty="0"/>
              <a:t>Cochrane Review: effectiveness of prophylactic antibiotics before IUD insertion (primary outcomes = IUD-related complications, discontinuations within 3 months of insertion) – risk of IUD-related infections was low, with or without antibiotic prophylaxis, possible reduction in unscheduled return visits but limited evidence to support cost-effectiveness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Symptomatic STI/PID widely considered a contraindication, in practice in high-risk populations (e.g., socially complex STOP) can treat concurrently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F38A8F-6688-4FB3-AD0A-2BF468D3116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867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morbidities are particularly relevant for the group of people PID affects the most – young women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F38A8F-6688-4FB3-AD0A-2BF468D3116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45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morbidities are particularly relevant for the group of people PID affects the most – young women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F38A8F-6688-4FB3-AD0A-2BF468D3116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335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British Association for Sexual Health and HIV</a:t>
            </a:r>
          </a:p>
          <a:p>
            <a:r>
              <a:rPr lang="en-AU" dirty="0"/>
              <a:t>Faculty of Sexual and Reproductive Healthcare</a:t>
            </a:r>
          </a:p>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F38A8F-6688-4FB3-AD0A-2BF468D3116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9713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Medical Eligibility Criteria for contraceptive use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F38A8F-6688-4FB3-AD0A-2BF468D3116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153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https://westvic.communityhealthpathways.org/31721.htm</a:t>
            </a:r>
          </a:p>
          <a:p>
            <a:endParaRPr lang="en-AU" dirty="0"/>
          </a:p>
        </p:txBody>
      </p:sp>
      <p:sp>
        <p:nvSpPr>
          <p:cNvPr id="4" name="Slide Number Placeholder 3"/>
          <p:cNvSpPr>
            <a:spLocks noGrp="1"/>
          </p:cNvSpPr>
          <p:nvPr>
            <p:ph type="sldNum" sz="quarter" idx="5"/>
          </p:nvPr>
        </p:nvSpPr>
        <p:spPr/>
        <p:txBody>
          <a:bodyPr/>
          <a:lstStyle/>
          <a:p>
            <a:fld id="{11E5E7F5-D723-9F4C-B8FC-954900B90749}" type="slidenum">
              <a:rPr lang="en-US" smtClean="0"/>
              <a:t>27</a:t>
            </a:fld>
            <a:endParaRPr lang="en-US"/>
          </a:p>
        </p:txBody>
      </p:sp>
    </p:spTree>
    <p:extLst>
      <p:ext uri="{BB962C8B-B14F-4D97-AF65-F5344CB8AC3E}">
        <p14:creationId xmlns:p14="http://schemas.microsoft.com/office/powerpoint/2010/main" val="2549847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none">
                <a:solidFill>
                  <a:srgbClr val="0563C1"/>
                </a:solidFill>
                <a:effectLst/>
                <a:latin typeface="Calibri" panose="020F0502020204030204" pitchFamily="34" charset="0"/>
                <a:ea typeface="Calibri" panose="020F0502020204030204" pitchFamily="34" charset="0"/>
                <a:cs typeface="Calibri" panose="020F0502020204030204" pitchFamily="34" charset="0"/>
              </a:rPr>
              <a:t>Case template link https://forms.office.com/r/JGtcXzehKJ</a:t>
            </a:r>
            <a:endParaRPr lang="en-US" sz="1200" u="none">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endParaRPr lang="en-AU"/>
          </a:p>
        </p:txBody>
      </p:sp>
      <p:sp>
        <p:nvSpPr>
          <p:cNvPr id="4" name="Slide Number Placeholder 3"/>
          <p:cNvSpPr>
            <a:spLocks noGrp="1"/>
          </p:cNvSpPr>
          <p:nvPr>
            <p:ph type="sldNum" sz="quarter" idx="5"/>
          </p:nvPr>
        </p:nvSpPr>
        <p:spPr/>
        <p:txBody>
          <a:bodyPr/>
          <a:lstStyle/>
          <a:p>
            <a:fld id="{11E5E7F5-D723-9F4C-B8FC-954900B90749}" type="slidenum">
              <a:rPr lang="en-US" smtClean="0"/>
              <a:t>28</a:t>
            </a:fld>
            <a:endParaRPr lang="en-US"/>
          </a:p>
        </p:txBody>
      </p:sp>
    </p:spTree>
    <p:extLst>
      <p:ext uri="{BB962C8B-B14F-4D97-AF65-F5344CB8AC3E}">
        <p14:creationId xmlns:p14="http://schemas.microsoft.com/office/powerpoint/2010/main" val="2934396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800" b="1" i="0" u="sng" strike="noStrike" kern="1200" cap="none" spc="0" normalizeH="0" baseline="0" noProof="0">
                <a:ln>
                  <a:noFill/>
                </a:ln>
                <a:solidFill>
                  <a:srgbClr val="0000FF"/>
                </a:solidFill>
                <a:effectLst/>
                <a:uLnTx/>
                <a:uFillTx/>
                <a:latin typeface="Calibri" panose="020F0502020204030204" pitchFamily="34" charset="0"/>
                <a:ea typeface="Calibri" panose="020F0502020204030204" pitchFamily="34" charset="0"/>
                <a:cs typeface="+mn-cs"/>
                <a:hlinkClick r:id="rId3"/>
              </a:rPr>
              <a:t>https://go.unimelb.edu.au/n43e</a:t>
            </a:r>
            <a:endParaRPr kumimoji="0" lang="en-AU"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endParaRPr lang="en-AU"/>
          </a:p>
        </p:txBody>
      </p:sp>
      <p:sp>
        <p:nvSpPr>
          <p:cNvPr id="4" name="Slide Number Placeholder 3"/>
          <p:cNvSpPr>
            <a:spLocks noGrp="1"/>
          </p:cNvSpPr>
          <p:nvPr>
            <p:ph type="sldNum" sz="quarter" idx="5"/>
          </p:nvPr>
        </p:nvSpPr>
        <p:spPr/>
        <p:txBody>
          <a:bodyPr/>
          <a:lstStyle/>
          <a:p>
            <a:fld id="{11E5E7F5-D723-9F4C-B8FC-954900B90749}" type="slidenum">
              <a:rPr lang="en-US" smtClean="0"/>
              <a:t>30</a:t>
            </a:fld>
            <a:endParaRPr lang="en-US"/>
          </a:p>
        </p:txBody>
      </p:sp>
    </p:spTree>
    <p:extLst>
      <p:ext uri="{BB962C8B-B14F-4D97-AF65-F5344CB8AC3E}">
        <p14:creationId xmlns:p14="http://schemas.microsoft.com/office/powerpoint/2010/main" val="2598486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t>Session evaluation link https://forms.office.com/r/spiz90A6Da</a:t>
            </a:r>
          </a:p>
          <a:p>
            <a:pPr>
              <a:defRPr/>
            </a:pPr>
            <a:r>
              <a:rPr lang="en-AU" sz="180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Case template link https://forms.office.com/r/JGtcXzehKJ</a:t>
            </a:r>
            <a:endParaRPr lang="en-US" sz="180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5E7F5-D723-9F4C-B8FC-954900B90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728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5E7F5-D723-9F4C-B8FC-954900B90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560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5E7F5-D723-9F4C-B8FC-954900B90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06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E5E7F5-D723-9F4C-B8FC-954900B90749}" type="slidenum">
              <a:rPr lang="en-US" smtClean="0"/>
              <a:t>7</a:t>
            </a:fld>
            <a:endParaRPr lang="en-US"/>
          </a:p>
        </p:txBody>
      </p:sp>
    </p:spTree>
    <p:extLst>
      <p:ext uri="{BB962C8B-B14F-4D97-AF65-F5344CB8AC3E}">
        <p14:creationId xmlns:p14="http://schemas.microsoft.com/office/powerpoint/2010/main" val="794426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None/>
            </a:pPr>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5E7F5-D723-9F4C-B8FC-954900B90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090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linkClick r:id="rId3"/>
              </a:rPr>
              <a:t>ATAGI 2023 booster advice | Australian Government Department of Health and Aged Care</a:t>
            </a:r>
            <a:endParaRPr lang="en-AU" dirty="0">
              <a:hlinkClick r:id="rId4"/>
            </a:endParaRPr>
          </a:p>
          <a:p>
            <a:r>
              <a:rPr lang="en-AU" dirty="0">
                <a:hlinkClick r:id="rId4"/>
              </a:rPr>
              <a:t>ATAGI recommendations on use of the Pfizer bivalent (Original/Omicron BA.4/5) COVID-19 vaccine | Australian Government Department of Health and Aged Care</a:t>
            </a: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5E7F5-D723-9F4C-B8FC-954900B90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35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Raleway"/>
              </a:rPr>
              <a:t>With the scale back of services offered by the PHU's COVID boosters in RACFs will be relied upon by primary care providers. </a:t>
            </a:r>
          </a:p>
          <a:p>
            <a:r>
              <a:rPr lang="en-US" dirty="0">
                <a:latin typeface="Raleway"/>
              </a:rPr>
              <a:t>It is encouraged that RACFs </a:t>
            </a:r>
            <a:r>
              <a:rPr lang="en-US" dirty="0" err="1">
                <a:latin typeface="Raleway"/>
              </a:rPr>
              <a:t>utilise</a:t>
            </a:r>
            <a:r>
              <a:rPr lang="en-US" dirty="0">
                <a:latin typeface="Raleway"/>
              </a:rPr>
              <a:t> their existing relationships with Primary care providers to obtain these vaccinations. </a:t>
            </a:r>
            <a:r>
              <a:rPr lang="en-US" dirty="0" err="1">
                <a:latin typeface="Raleway"/>
              </a:rPr>
              <a:t>Eg.</a:t>
            </a:r>
            <a:r>
              <a:rPr lang="en-US" dirty="0">
                <a:latin typeface="Raleway"/>
              </a:rPr>
              <a:t> Usual GP rounds undertaking vaccination on residents, existing relationships with vaccinating pharmacies. </a:t>
            </a:r>
          </a:p>
          <a:p>
            <a:r>
              <a:rPr lang="en-US" dirty="0">
                <a:latin typeface="Raleway"/>
              </a:rPr>
              <a:t>In circumstances where RACFs are unable to source vaccines from their usual primary care providers, RACFs are encouraged to reach out to the WVPHN and we might be able to will assist with linking up a provider with a RACF. As a last resort a VAPP referral can be made by the PHN</a:t>
            </a:r>
          </a:p>
          <a:p>
            <a:endParaRPr lang="en-AU" dirty="0"/>
          </a:p>
        </p:txBody>
      </p:sp>
      <p:sp>
        <p:nvSpPr>
          <p:cNvPr id="4" name="Slide Number Placeholder 3"/>
          <p:cNvSpPr>
            <a:spLocks noGrp="1"/>
          </p:cNvSpPr>
          <p:nvPr>
            <p:ph type="sldNum" sz="quarter" idx="5"/>
          </p:nvPr>
        </p:nvSpPr>
        <p:spPr/>
        <p:txBody>
          <a:bodyPr/>
          <a:lstStyle/>
          <a:p>
            <a:fld id="{11E5E7F5-D723-9F4C-B8FC-954900B90749}" type="slidenum">
              <a:rPr lang="en-US" smtClean="0"/>
              <a:t>11</a:t>
            </a:fld>
            <a:endParaRPr lang="en-US"/>
          </a:p>
        </p:txBody>
      </p:sp>
    </p:spTree>
    <p:extLst>
      <p:ext uri="{BB962C8B-B14F-4D97-AF65-F5344CB8AC3E}">
        <p14:creationId xmlns:p14="http://schemas.microsoft.com/office/powerpoint/2010/main" val="76676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MVE - </a:t>
            </a:r>
            <a:r>
              <a:rPr lang="en-AU" dirty="0">
                <a:hlinkClick r:id="rId3"/>
              </a:rPr>
              <a:t>Murray Valley encephalitis (health.vic.gov.au)</a:t>
            </a:r>
            <a:endParaRPr lang="en-US" dirty="0"/>
          </a:p>
          <a:p>
            <a:r>
              <a:rPr lang="en-US" dirty="0"/>
              <a:t>JEV – </a:t>
            </a:r>
            <a:r>
              <a:rPr lang="en-AU" dirty="0">
                <a:hlinkClick r:id="rId4"/>
              </a:rPr>
              <a:t>Update on Japanese encephalitis and Murray Valley encephalitis in Victoria | health.vic.gov.au</a:t>
            </a:r>
            <a:endParaRPr lang="en-US" dirty="0"/>
          </a:p>
          <a:p>
            <a:r>
              <a:rPr lang="en-US" dirty="0"/>
              <a:t> </a:t>
            </a:r>
            <a:r>
              <a:rPr lang="en-AU" dirty="0">
                <a:hlinkClick r:id="rId5"/>
              </a:rPr>
              <a:t>Japanese encephalitis virus (JEV) | Australian Government Department of Health and Aged Care</a:t>
            </a:r>
            <a:endParaRPr lang="en-AU" dirty="0"/>
          </a:p>
        </p:txBody>
      </p:sp>
      <p:sp>
        <p:nvSpPr>
          <p:cNvPr id="4" name="Slide Number Placeholder 3"/>
          <p:cNvSpPr>
            <a:spLocks noGrp="1"/>
          </p:cNvSpPr>
          <p:nvPr>
            <p:ph type="sldNum" sz="quarter" idx="5"/>
          </p:nvPr>
        </p:nvSpPr>
        <p:spPr/>
        <p:txBody>
          <a:bodyPr/>
          <a:lstStyle/>
          <a:p>
            <a:fld id="{11E5E7F5-D723-9F4C-B8FC-954900B90749}" type="slidenum">
              <a:rPr lang="en-US" smtClean="0"/>
              <a:t>12</a:t>
            </a:fld>
            <a:endParaRPr lang="en-US"/>
          </a:p>
        </p:txBody>
      </p:sp>
    </p:spTree>
    <p:extLst>
      <p:ext uri="{BB962C8B-B14F-4D97-AF65-F5344CB8AC3E}">
        <p14:creationId xmlns:p14="http://schemas.microsoft.com/office/powerpoint/2010/main" val="3226029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Negative swab does not exclude diagnosis</a:t>
            </a:r>
          </a:p>
          <a:p>
            <a:r>
              <a:rPr lang="en-AU" dirty="0"/>
              <a:t>Treat as STI unless a </a:t>
            </a:r>
            <a:r>
              <a:rPr lang="en-AU" sz="1200" dirty="0"/>
              <a:t>pre-procedure STI screen was performed</a:t>
            </a:r>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F38A8F-6688-4FB3-AD0A-2BF468D3116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342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324A-CEF7-CC43-BE1C-3A7D8CB22892}"/>
              </a:ext>
            </a:extLst>
          </p:cNvPr>
          <p:cNvSpPr>
            <a:spLocks noGrp="1"/>
          </p:cNvSpPr>
          <p:nvPr>
            <p:ph type="ctrTitle" hasCustomPrompt="1"/>
          </p:nvPr>
        </p:nvSpPr>
        <p:spPr>
          <a:xfrm>
            <a:off x="1062097" y="1201366"/>
            <a:ext cx="5760000" cy="1260000"/>
          </a:xfrm>
        </p:spPr>
        <p:txBody>
          <a:bodyPr anchor="b">
            <a:normAutofit/>
          </a:bodyPr>
          <a:lstStyle>
            <a:lvl1pPr algn="l">
              <a:defRPr sz="4000" b="1">
                <a:solidFill>
                  <a:srgbClr val="003D69"/>
                </a:solidFill>
                <a:latin typeface="Raleway" panose="020B0503030101060003" pitchFamily="34" charset="77"/>
              </a:defRPr>
            </a:lvl1pPr>
          </a:lstStyle>
          <a:p>
            <a:r>
              <a:rPr lang="en-GB"/>
              <a:t>Presentation Title</a:t>
            </a:r>
            <a:endParaRPr lang="en-US"/>
          </a:p>
        </p:txBody>
      </p:sp>
      <p:sp>
        <p:nvSpPr>
          <p:cNvPr id="3" name="Subtitle 2">
            <a:extLst>
              <a:ext uri="{FF2B5EF4-FFF2-40B4-BE49-F238E27FC236}">
                <a16:creationId xmlns:a16="http://schemas.microsoft.com/office/drawing/2014/main" id="{5AB8AAF8-4603-974D-B14D-41B78AEF0F7C}"/>
              </a:ext>
            </a:extLst>
          </p:cNvPr>
          <p:cNvSpPr>
            <a:spLocks noGrp="1"/>
          </p:cNvSpPr>
          <p:nvPr>
            <p:ph type="subTitle" idx="1" hasCustomPrompt="1"/>
          </p:nvPr>
        </p:nvSpPr>
        <p:spPr>
          <a:xfrm>
            <a:off x="1062097" y="2582135"/>
            <a:ext cx="5760000" cy="900000"/>
          </a:xfrm>
        </p:spPr>
        <p:txBody>
          <a:bodyPr/>
          <a:lstStyle>
            <a:lvl1pPr marL="0" indent="0" algn="l">
              <a:buNone/>
              <a:defRPr sz="2400">
                <a:solidFill>
                  <a:schemeClr val="bg1"/>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p>
        </p:txBody>
      </p:sp>
    </p:spTree>
    <p:extLst>
      <p:ext uri="{BB962C8B-B14F-4D97-AF65-F5344CB8AC3E}">
        <p14:creationId xmlns:p14="http://schemas.microsoft.com/office/powerpoint/2010/main" val="181669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4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439399"/>
            <a:ext cx="9391507" cy="1143000"/>
          </a:xfrm>
        </p:spPr>
        <p:txBody>
          <a:bodyPr/>
          <a:lstStyle/>
          <a:p>
            <a:r>
              <a:rPr lang="en-US"/>
              <a:t>Click to edit Master title style</a:t>
            </a:r>
          </a:p>
        </p:txBody>
      </p:sp>
      <p:sp>
        <p:nvSpPr>
          <p:cNvPr id="3" name="Content Placeholder 2"/>
          <p:cNvSpPr>
            <a:spLocks noGrp="1"/>
          </p:cNvSpPr>
          <p:nvPr>
            <p:ph idx="1"/>
          </p:nvPr>
        </p:nvSpPr>
        <p:spPr>
          <a:xfrm>
            <a:off x="609600" y="1812323"/>
            <a:ext cx="9391507" cy="4521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271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92874"/>
            <a:ext cx="12188825" cy="365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42956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accent4"/>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6F7C2F47-7545-4F41-A9D4-06A8F7550572}"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053057-3042-459A-8E5F-9C470B734DCB}"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9003E490-1144-4D3A-9D81-A069DDE17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7" y="103696"/>
            <a:ext cx="3281543" cy="867265"/>
          </a:xfrm>
          <a:prstGeom prst="rect">
            <a:avLst/>
          </a:prstGeom>
        </p:spPr>
      </p:pic>
    </p:spTree>
    <p:extLst>
      <p:ext uri="{BB962C8B-B14F-4D97-AF65-F5344CB8AC3E}">
        <p14:creationId xmlns:p14="http://schemas.microsoft.com/office/powerpoint/2010/main" val="2582217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775" y="286604"/>
            <a:ext cx="10058400" cy="968440"/>
          </a:xfrm>
        </p:spPr>
        <p:txBody>
          <a:bodyPr/>
          <a:lstStyle>
            <a:lvl1pPr marL="0">
              <a:defRPr/>
            </a:lvl1pPr>
          </a:lstStyle>
          <a:p>
            <a:r>
              <a:rPr lang="en-US"/>
              <a:t>Click to edit Master title style</a:t>
            </a:r>
          </a:p>
        </p:txBody>
      </p:sp>
      <p:sp>
        <p:nvSpPr>
          <p:cNvPr id="3" name="Content Placeholder 2"/>
          <p:cNvSpPr>
            <a:spLocks noGrp="1"/>
          </p:cNvSpPr>
          <p:nvPr>
            <p:ph idx="1"/>
          </p:nvPr>
        </p:nvSpPr>
        <p:spPr>
          <a:xfrm>
            <a:off x="485775" y="1371232"/>
            <a:ext cx="10058400" cy="4497862"/>
          </a:xfrm>
        </p:spPr>
        <p:txBody>
          <a:bodyPr/>
          <a:lstStyle>
            <a:lvl1pPr marL="183600" indent="-183600">
              <a:spcBef>
                <a:spcPts val="600"/>
              </a:spcBef>
              <a:buClr>
                <a:schemeClr val="accent2"/>
              </a:buClr>
              <a:buFont typeface="Arial" panose="020B0604020202020204" pitchFamily="34" charset="0"/>
              <a:buChar char="•"/>
              <a:defRPr/>
            </a:lvl1pPr>
            <a:lvl2pPr marL="384048" indent="-182880">
              <a:buSzPct val="80000"/>
              <a:buFont typeface="Courier New" panose="02070309020205020404" pitchFamily="49" charset="0"/>
              <a:buChar char="o"/>
              <a:defRPr/>
            </a:lvl2pPr>
            <a:lvl3pPr marL="669798" indent="-285750">
              <a:buFont typeface="Wingdings" panose="05000000000000000000" pitchFamily="2" charset="2"/>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7C2F47-7545-4F41-A9D4-06A8F7550572}"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3774724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7C2F47-7545-4F41-A9D4-06A8F7550572}"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053057-3042-459A-8E5F-9C470B734DCB}"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576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98070" y="374933"/>
            <a:ext cx="10058400" cy="880110"/>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7C2F47-7545-4F41-A9D4-06A8F7550572}" type="datetimeFigureOut">
              <a:rPr lang="en-AU" smtClean="0"/>
              <a:t>12/04/2024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1191945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7C2F47-7545-4F41-A9D4-06A8F7550572}" type="datetimeFigureOut">
              <a:rPr lang="en-AU" smtClean="0"/>
              <a:t>12/04/2024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1086396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7C2F47-7545-4F41-A9D4-06A8F7550572}" type="datetimeFigureOut">
              <a:rPr lang="en-AU" smtClean="0"/>
              <a:t>12/04/2024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917966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7C2F47-7545-4F41-A9D4-06A8F7550572}" type="datetimeFigureOut">
              <a:rPr lang="en-AU" smtClean="0"/>
              <a:t>12/04/2024</a:t>
            </a:fld>
            <a:endParaRPr lang="en-A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AU"/>
          </a:p>
        </p:txBody>
      </p:sp>
      <p:sp>
        <p:nvSpPr>
          <p:cNvPr id="9" name="Slide Number Placeholder 8"/>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1381195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F7C2F47-7545-4F41-A9D4-06A8F7550572}" type="datetimeFigureOut">
              <a:rPr lang="en-AU" smtClean="0"/>
              <a:t>12/04/2024</a:t>
            </a:fld>
            <a:endParaRPr lang="en-A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A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9053057-3042-459A-8E5F-9C470B734DCB}" type="slidenum">
              <a:rPr lang="en-AU" smtClean="0"/>
              <a:t>‹#›</a:t>
            </a:fld>
            <a:endParaRPr lang="en-AU"/>
          </a:p>
        </p:txBody>
      </p:sp>
    </p:spTree>
    <p:extLst>
      <p:ext uri="{BB962C8B-B14F-4D97-AF65-F5344CB8AC3E}">
        <p14:creationId xmlns:p14="http://schemas.microsoft.com/office/powerpoint/2010/main" val="4082343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7C2F47-7545-4F41-A9D4-06A8F7550572}" type="datetimeFigureOut">
              <a:rPr lang="en-AU" smtClean="0"/>
              <a:t>12/04/2024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231873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5DC0-6DBF-2D4D-A7DC-44535D39A107}"/>
              </a:ext>
            </a:extLst>
          </p:cNvPr>
          <p:cNvSpPr>
            <a:spLocks noGrp="1"/>
          </p:cNvSpPr>
          <p:nvPr>
            <p:ph type="title"/>
          </p:nvPr>
        </p:nvSpPr>
        <p:spPr>
          <a:xfrm>
            <a:off x="720000" y="540000"/>
            <a:ext cx="10753200" cy="470317"/>
          </a:xfrm>
        </p:spPr>
        <p:txBody>
          <a:bodyPr lIns="0" tIns="36000" rIns="0" bIns="36000" anchor="t" anchorCtr="0">
            <a:spAutoFit/>
          </a:bodyPr>
          <a:lstStyle>
            <a:lvl1pPr>
              <a:defRPr sz="2800">
                <a:solidFill>
                  <a:srgbClr val="003D69"/>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9970389-CF14-D645-8E3C-C7F00F1657AF}"/>
              </a:ext>
            </a:extLst>
          </p:cNvPr>
          <p:cNvSpPr>
            <a:spLocks noGrp="1"/>
          </p:cNvSpPr>
          <p:nvPr>
            <p:ph idx="1"/>
          </p:nvPr>
        </p:nvSpPr>
        <p:spPr>
          <a:xfrm>
            <a:off x="719999" y="1440000"/>
            <a:ext cx="10753200" cy="4500000"/>
          </a:xfrm>
        </p:spPr>
        <p:txBody>
          <a:bodyPr lIns="0" tIns="36000" rIns="0" bIns="36000"/>
          <a:lstStyle>
            <a:lvl1pPr>
              <a:defRPr sz="2400"/>
            </a:lvl1pPr>
            <a:lvl2pPr>
              <a:defRPr sz="2200"/>
            </a:lvl2pPr>
            <a:lvl3pPr>
              <a:defRPr sz="2000"/>
            </a:lvl3pPr>
            <a:lvl4pPr>
              <a:defRPr sz="18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09CED8-527A-AB4A-B848-58DB91ED42FB}"/>
              </a:ext>
            </a:extLst>
          </p:cNvPr>
          <p:cNvSpPr>
            <a:spLocks noGrp="1"/>
          </p:cNvSpPr>
          <p:nvPr>
            <p:ph type="dt" sz="half" idx="10"/>
          </p:nvPr>
        </p:nvSpPr>
        <p:spPr>
          <a:xfrm>
            <a:off x="1560780" y="6356350"/>
            <a:ext cx="1080000" cy="365125"/>
          </a:xfrm>
          <a:prstGeom prst="rect">
            <a:avLst/>
          </a:prstGeom>
        </p:spPr>
        <p:txBody>
          <a:bodyPr lIns="0" tIns="36000" rIns="0" bIns="36000" anchor="ctr"/>
          <a:lstStyle>
            <a:lvl1pPr>
              <a:defRPr sz="1000">
                <a:solidFill>
                  <a:schemeClr val="bg1"/>
                </a:solidFill>
                <a:latin typeface="Raleway" pitchFamily="2" charset="0"/>
              </a:defRPr>
            </a:lvl1pPr>
          </a:lstStyle>
          <a:p>
            <a:fld id="{1427D01A-E355-42B9-8FC8-F65A97F1DC34}" type="datetime1">
              <a:rPr lang="en-AU" smtClean="0"/>
              <a:pPr/>
              <a:t>12/04/2024</a:t>
            </a:fld>
            <a:endParaRPr lang="en-US"/>
          </a:p>
        </p:txBody>
      </p:sp>
      <p:sp>
        <p:nvSpPr>
          <p:cNvPr id="5" name="Footer Placeholder 4">
            <a:extLst>
              <a:ext uri="{FF2B5EF4-FFF2-40B4-BE49-F238E27FC236}">
                <a16:creationId xmlns:a16="http://schemas.microsoft.com/office/drawing/2014/main" id="{DF7F6209-7430-774C-86C5-3E8512F1E0C6}"/>
              </a:ext>
            </a:extLst>
          </p:cNvPr>
          <p:cNvSpPr>
            <a:spLocks noGrp="1"/>
          </p:cNvSpPr>
          <p:nvPr>
            <p:ph type="ftr" sz="quarter" idx="11"/>
          </p:nvPr>
        </p:nvSpPr>
        <p:spPr>
          <a:xfrm>
            <a:off x="2761561" y="6356350"/>
            <a:ext cx="6548694" cy="365125"/>
          </a:xfrm>
          <a:prstGeom prst="rect">
            <a:avLst/>
          </a:prstGeom>
        </p:spPr>
        <p:txBody>
          <a:bodyPr lIns="0" tIns="36000" rIns="0" bIns="36000" anchor="ctr"/>
          <a:lstStyle>
            <a:lvl1pPr algn="l">
              <a:defRPr sz="1000">
                <a:solidFill>
                  <a:schemeClr val="bg1"/>
                </a:solidFill>
                <a:latin typeface="Raleway" pitchFamily="2" charset="0"/>
              </a:defRPr>
            </a:lvl1pPr>
          </a:lstStyle>
          <a:p>
            <a:endParaRPr lang="en-US"/>
          </a:p>
        </p:txBody>
      </p:sp>
      <p:sp>
        <p:nvSpPr>
          <p:cNvPr id="6" name="Slide Number Placeholder 5">
            <a:extLst>
              <a:ext uri="{FF2B5EF4-FFF2-40B4-BE49-F238E27FC236}">
                <a16:creationId xmlns:a16="http://schemas.microsoft.com/office/drawing/2014/main" id="{FD0F7E45-21DF-2F4C-83B0-868734ACEBB6}"/>
              </a:ext>
            </a:extLst>
          </p:cNvPr>
          <p:cNvSpPr>
            <a:spLocks noGrp="1"/>
          </p:cNvSpPr>
          <p:nvPr>
            <p:ph type="sldNum" sz="quarter" idx="12"/>
          </p:nvPr>
        </p:nvSpPr>
        <p:spPr>
          <a:xfrm>
            <a:off x="719999" y="6356350"/>
            <a:ext cx="720000" cy="365125"/>
          </a:xfrm>
          <a:prstGeom prst="rect">
            <a:avLst/>
          </a:prstGeom>
        </p:spPr>
        <p:txBody>
          <a:bodyPr vert="horz" lIns="0" tIns="36000" rIns="0" bIns="36000" anchor="ctr"/>
          <a:lstStyle>
            <a:lvl1pPr algn="l">
              <a:defRPr sz="1000">
                <a:solidFill>
                  <a:schemeClr val="bg1"/>
                </a:solidFill>
                <a:latin typeface="Raleway" pitchFamily="2" charset="0"/>
              </a:defRPr>
            </a:lvl1pPr>
          </a:lstStyle>
          <a:p>
            <a:fld id="{86C7C98C-7744-8243-B226-33677779B44F}" type="slidenum">
              <a:rPr lang="en-US" smtClean="0"/>
              <a:pPr/>
              <a:t>‹#›</a:t>
            </a:fld>
            <a:endParaRPr lang="en-US"/>
          </a:p>
        </p:txBody>
      </p:sp>
      <p:pic>
        <p:nvPicPr>
          <p:cNvPr id="7" name="Picture 6">
            <a:extLst>
              <a:ext uri="{FF2B5EF4-FFF2-40B4-BE49-F238E27FC236}">
                <a16:creationId xmlns:a16="http://schemas.microsoft.com/office/drawing/2014/main" id="{5DC15716-48CA-3796-5CFF-71E6EF982BC1}"/>
              </a:ext>
            </a:extLst>
          </p:cNvPr>
          <p:cNvPicPr>
            <a:picLocks noChangeAspect="1"/>
          </p:cNvPicPr>
          <p:nvPr userDrawn="1"/>
        </p:nvPicPr>
        <p:blipFill>
          <a:blip r:embed="rId3"/>
          <a:stretch>
            <a:fillRect/>
          </a:stretch>
        </p:blipFill>
        <p:spPr>
          <a:xfrm>
            <a:off x="9465660" y="6233323"/>
            <a:ext cx="991801" cy="488152"/>
          </a:xfrm>
          <a:prstGeom prst="rect">
            <a:avLst/>
          </a:prstGeom>
        </p:spPr>
      </p:pic>
    </p:spTree>
    <p:extLst>
      <p:ext uri="{BB962C8B-B14F-4D97-AF65-F5344CB8AC3E}">
        <p14:creationId xmlns:p14="http://schemas.microsoft.com/office/powerpoint/2010/main" val="383608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7C2F47-7545-4F41-A9D4-06A8F7550572}"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2342198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7C2F47-7545-4F41-A9D4-06A8F7550572}"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3179791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600" y="273600"/>
            <a:ext cx="10972320" cy="1144800"/>
          </a:xfrm>
          <a:prstGeom prst="rect">
            <a:avLst/>
          </a:prstGeom>
        </p:spPr>
        <p:txBody>
          <a:bodyPr lIns="0" tIns="0" rIns="0" bIns="0" anchor="ctr">
            <a:normAutofit/>
          </a:bodyPr>
          <a:lstStyle>
            <a:lvl1pPr>
              <a:defRPr sz="4800" baseline="0">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ctr"/>
            <a:r>
              <a:rPr lang="en-US" sz="5867" b="0" strike="noStrike" spc="-1">
                <a:latin typeface="Arial"/>
              </a:rPr>
              <a:t>Click to edit Master title style</a:t>
            </a:r>
            <a:endParaRPr lang="en-GB" sz="5867" b="0" strike="noStrike" spc="-1">
              <a:latin typeface="Arial"/>
            </a:endParaRPr>
          </a:p>
        </p:txBody>
      </p:sp>
      <p:sp>
        <p:nvSpPr>
          <p:cNvPr id="6" name="PlaceHolder 2"/>
          <p:cNvSpPr>
            <a:spLocks noGrp="1"/>
          </p:cNvSpPr>
          <p:nvPr>
            <p:ph type="body"/>
          </p:nvPr>
        </p:nvSpPr>
        <p:spPr>
          <a:xfrm>
            <a:off x="609600" y="1604640"/>
            <a:ext cx="10972320" cy="3977280"/>
          </a:xfrm>
          <a:prstGeom prst="rect">
            <a:avLst/>
          </a:prstGeom>
        </p:spPr>
        <p:txBody>
          <a:bodyPr lIns="0" tIns="0" rIns="0" bIns="0">
            <a:normAutofit/>
          </a:bodyPr>
          <a:lstStyle>
            <a:lvl1pPr>
              <a:defRPr baseline="0">
                <a:latin typeface="Calibri" panose="020F0502020204030204" pitchFamily="34" charset="0"/>
              </a:defRPr>
            </a:lvl1pPr>
          </a:lstStyle>
          <a:p>
            <a:pPr lvl="0"/>
            <a:r>
              <a:rPr lang="en-US" sz="4267" b="0" strike="noStrike" spc="-1">
                <a:latin typeface="Arial"/>
              </a:rPr>
              <a:t>Click to edit Master text styles</a:t>
            </a:r>
          </a:p>
        </p:txBody>
      </p:sp>
    </p:spTree>
    <p:extLst>
      <p:ext uri="{BB962C8B-B14F-4D97-AF65-F5344CB8AC3E}">
        <p14:creationId xmlns:p14="http://schemas.microsoft.com/office/powerpoint/2010/main" val="3181963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53C38-2343-4C92-A895-3D9DEFF811A0}"/>
              </a:ext>
            </a:extLst>
          </p:cNvPr>
          <p:cNvSpPr>
            <a:spLocks noGrp="1"/>
          </p:cNvSpPr>
          <p:nvPr>
            <p:ph type="title"/>
          </p:nvPr>
        </p:nvSpPr>
        <p:spPr/>
        <p:txBody>
          <a:bodyPr/>
          <a:lstStyle/>
          <a:p>
            <a:r>
              <a:rPr lang="en-US"/>
              <a:t>Click to edit Master title style</a:t>
            </a:r>
            <a:endParaRPr lang="en-AU"/>
          </a:p>
        </p:txBody>
      </p:sp>
      <p:pic>
        <p:nvPicPr>
          <p:cNvPr id="12" name="Picture 11" descr="Background pattern&#10;&#10;Description automatically generated">
            <a:extLst>
              <a:ext uri="{FF2B5EF4-FFF2-40B4-BE49-F238E27FC236}">
                <a16:creationId xmlns:a16="http://schemas.microsoft.com/office/drawing/2014/main" id="{708EB622-A630-4AEB-8FC3-264903437361}"/>
              </a:ext>
            </a:extLst>
          </p:cNvPr>
          <p:cNvPicPr>
            <a:picLocks noChangeAspect="1"/>
          </p:cNvPicPr>
          <p:nvPr/>
        </p:nvPicPr>
        <p:blipFill rotWithShape="1">
          <a:blip r:embed="rId2">
            <a:extLst>
              <a:ext uri="{28A0092B-C50C-407E-A947-70E740481C1C}">
                <a14:useLocalDpi xmlns:a14="http://schemas.microsoft.com/office/drawing/2010/main" val="0"/>
              </a:ext>
            </a:extLst>
          </a:blip>
          <a:srcRect t="18566" b="-1"/>
          <a:stretch/>
        </p:blipFill>
        <p:spPr>
          <a:xfrm>
            <a:off x="0" y="1"/>
            <a:ext cx="12192000" cy="685800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3F482EBE-0597-4683-B084-1DC718C8E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5314" y="144716"/>
            <a:ext cx="3281543" cy="867265"/>
          </a:xfrm>
          <a:prstGeom prst="rect">
            <a:avLst/>
          </a:prstGeom>
        </p:spPr>
      </p:pic>
      <p:sp>
        <p:nvSpPr>
          <p:cNvPr id="15" name="Text Placeholder 14">
            <a:extLst>
              <a:ext uri="{FF2B5EF4-FFF2-40B4-BE49-F238E27FC236}">
                <a16:creationId xmlns:a16="http://schemas.microsoft.com/office/drawing/2014/main" id="{3C38329A-849E-44E7-94C5-CD6B69657E8A}"/>
              </a:ext>
            </a:extLst>
          </p:cNvPr>
          <p:cNvSpPr>
            <a:spLocks noGrp="1"/>
          </p:cNvSpPr>
          <p:nvPr>
            <p:ph type="body" sz="quarter" idx="10" hasCustomPrompt="1"/>
          </p:nvPr>
        </p:nvSpPr>
        <p:spPr>
          <a:xfrm>
            <a:off x="6894513" y="1455247"/>
            <a:ext cx="4964112" cy="867265"/>
          </a:xfrm>
        </p:spPr>
        <p:txBody>
          <a:bodyPr>
            <a:normAutofit/>
          </a:bodyPr>
          <a:lstStyle>
            <a:lvl1pPr>
              <a:defRPr sz="4400">
                <a:solidFill>
                  <a:schemeClr val="bg1"/>
                </a:solidFill>
                <a:latin typeface="+mj-lt"/>
              </a:defRPr>
            </a:lvl1pPr>
            <a:lvl5pPr>
              <a:defRPr/>
            </a:lvl5pPr>
          </a:lstStyle>
          <a:p>
            <a:pPr lvl="0"/>
            <a:r>
              <a:rPr lang="en-US"/>
              <a:t>Thank you!</a:t>
            </a:r>
            <a:endParaRPr lang="en-AU"/>
          </a:p>
        </p:txBody>
      </p:sp>
    </p:spTree>
    <p:extLst>
      <p:ext uri="{BB962C8B-B14F-4D97-AF65-F5344CB8AC3E}">
        <p14:creationId xmlns:p14="http://schemas.microsoft.com/office/powerpoint/2010/main" val="192854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lide – Red option 5 (no imag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8"/>
          <p:cNvSpPr>
            <a:spLocks noGrp="1"/>
          </p:cNvSpPr>
          <p:nvPr>
            <p:ph type="title"/>
          </p:nvPr>
        </p:nvSpPr>
        <p:spPr>
          <a:xfrm>
            <a:off x="509179" y="1797602"/>
            <a:ext cx="5265165" cy="443577"/>
          </a:xfrm>
        </p:spPr>
        <p:txBody>
          <a:bodyPr anchor="t">
            <a:noAutofit/>
          </a:bodyPr>
          <a:lstStyle>
            <a:lvl1pPr>
              <a:defRPr sz="2800">
                <a:solidFill>
                  <a:schemeClr val="bg1"/>
                </a:solidFill>
              </a:defRPr>
            </a:lvl1pPr>
          </a:lstStyle>
          <a:p>
            <a:r>
              <a:rPr lang="en-US"/>
              <a:t>Click to edit Master title style</a:t>
            </a:r>
          </a:p>
        </p:txBody>
      </p:sp>
      <p:sp>
        <p:nvSpPr>
          <p:cNvPr id="8" name="Text Placeholder 4"/>
          <p:cNvSpPr>
            <a:spLocks noGrp="1"/>
          </p:cNvSpPr>
          <p:nvPr>
            <p:ph type="body" sz="quarter" idx="11"/>
          </p:nvPr>
        </p:nvSpPr>
        <p:spPr>
          <a:xfrm>
            <a:off x="489258" y="3360968"/>
            <a:ext cx="5285089" cy="852488"/>
          </a:xfrm>
        </p:spPr>
        <p:txBody>
          <a:bodyPr/>
          <a:lstStyle>
            <a:lvl1pPr marL="0" indent="0">
              <a:lnSpc>
                <a:spcPct val="90000"/>
              </a:lnSpc>
              <a:buNone/>
              <a:defRPr sz="1200">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11" name="Text Placeholder 4"/>
          <p:cNvSpPr>
            <a:spLocks noGrp="1"/>
          </p:cNvSpPr>
          <p:nvPr>
            <p:ph type="body" sz="quarter" idx="13"/>
          </p:nvPr>
        </p:nvSpPr>
        <p:spPr>
          <a:xfrm>
            <a:off x="510355" y="2248649"/>
            <a:ext cx="5263989" cy="852488"/>
          </a:xfrm>
        </p:spPr>
        <p:txBody>
          <a:bodyPr/>
          <a:lstStyle>
            <a:lvl1pPr marL="0" indent="0">
              <a:lnSpc>
                <a:spcPct val="90000"/>
              </a:lnSpc>
              <a:buNone/>
              <a:defRPr sz="22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9" name="Picture 8" descr="A picture containing drawing&#10;&#10;Description automatically generated">
            <a:extLst>
              <a:ext uri="{FF2B5EF4-FFF2-40B4-BE49-F238E27FC236}">
                <a16:creationId xmlns:a16="http://schemas.microsoft.com/office/drawing/2014/main" id="{3B8B0DB4-D65B-45FD-B13C-F3DEEBAB9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39" y="5941123"/>
            <a:ext cx="2731361" cy="721860"/>
          </a:xfrm>
          <a:prstGeom prst="rect">
            <a:avLst/>
          </a:prstGeom>
        </p:spPr>
      </p:pic>
    </p:spTree>
    <p:extLst>
      <p:ext uri="{BB962C8B-B14F-4D97-AF65-F5344CB8AC3E}">
        <p14:creationId xmlns:p14="http://schemas.microsoft.com/office/powerpoint/2010/main" val="917517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Content and Image">
    <p:spTree>
      <p:nvGrpSpPr>
        <p:cNvPr id="1" name=""/>
        <p:cNvGrpSpPr/>
        <p:nvPr/>
      </p:nvGrpSpPr>
      <p:grpSpPr>
        <a:xfrm>
          <a:off x="0" y="0"/>
          <a:ext cx="0" cy="0"/>
          <a:chOff x="0" y="0"/>
          <a:chExt cx="0" cy="0"/>
        </a:xfrm>
      </p:grpSpPr>
      <p:sp>
        <p:nvSpPr>
          <p:cNvPr id="9" name="Text Placeholder 7"/>
          <p:cNvSpPr>
            <a:spLocks noGrp="1"/>
          </p:cNvSpPr>
          <p:nvPr>
            <p:ph type="body" sz="quarter" idx="12"/>
          </p:nvPr>
        </p:nvSpPr>
        <p:spPr>
          <a:xfrm>
            <a:off x="609600" y="5491164"/>
            <a:ext cx="5384800" cy="537603"/>
          </a:xfrm>
        </p:spPr>
        <p:txBody>
          <a:bodyPr lIns="0" tIns="72000" rIns="72000">
            <a:no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6" name="Picture Placeholder 5"/>
          <p:cNvSpPr>
            <a:spLocks noGrp="1"/>
          </p:cNvSpPr>
          <p:nvPr>
            <p:ph type="pic" sz="quarter" idx="10"/>
          </p:nvPr>
        </p:nvSpPr>
        <p:spPr>
          <a:xfrm>
            <a:off x="609600" y="1360489"/>
            <a:ext cx="5384800" cy="4130395"/>
          </a:xfrm>
        </p:spPr>
        <p:txBody>
          <a:bodyPr rtlCol="0">
            <a:normAutofit/>
          </a:bodyPr>
          <a:lstStyle>
            <a:lvl1pPr marL="0" indent="0">
              <a:buNone/>
              <a:defRPr/>
            </a:lvl1pPr>
          </a:lstStyle>
          <a:p>
            <a:pPr lvl="0"/>
            <a:r>
              <a:rPr lang="en-US" noProof="0"/>
              <a:t>Click icon to add picture</a:t>
            </a:r>
          </a:p>
        </p:txBody>
      </p:sp>
      <p:sp>
        <p:nvSpPr>
          <p:cNvPr id="2" name="Title 1"/>
          <p:cNvSpPr>
            <a:spLocks noGrp="1"/>
          </p:cNvSpPr>
          <p:nvPr>
            <p:ph type="title"/>
          </p:nvPr>
        </p:nvSpPr>
        <p:spPr/>
        <p:txBody>
          <a:bodyPr/>
          <a:lstStyle>
            <a:lvl1pPr>
              <a:defRPr>
                <a:solidFill>
                  <a:srgbClr val="E64626"/>
                </a:solidFill>
              </a:defRPr>
            </a:lvl1pPr>
          </a:lstStyle>
          <a:p>
            <a:r>
              <a:rPr lang="en-US"/>
              <a:t>Click to edit Master title style</a:t>
            </a:r>
          </a:p>
        </p:txBody>
      </p:sp>
      <p:sp>
        <p:nvSpPr>
          <p:cNvPr id="4" name="Content Placeholder 3"/>
          <p:cNvSpPr>
            <a:spLocks noGrp="1"/>
          </p:cNvSpPr>
          <p:nvPr>
            <p:ph sz="half" idx="2"/>
          </p:nvPr>
        </p:nvSpPr>
        <p:spPr>
          <a:xfrm>
            <a:off x="6197600" y="1359926"/>
            <a:ext cx="5384800" cy="452596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40667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6F7C2F47-7545-4F41-A9D4-06A8F7550572}" type="datetimeFigureOut">
              <a:rPr lang="en-AU" smtClean="0"/>
              <a:t>12/04/2024</a:t>
            </a:fld>
            <a:endParaRPr lang="en-AU"/>
          </a:p>
        </p:txBody>
      </p:sp>
      <p:sp>
        <p:nvSpPr>
          <p:cNvPr id="5" name="Footer Placeholder 4"/>
          <p:cNvSpPr>
            <a:spLocks noGrp="1"/>
          </p:cNvSpPr>
          <p:nvPr>
            <p:ph type="ftr" sz="quarter" idx="15"/>
          </p:nvPr>
        </p:nvSpPr>
        <p:spPr bwMode="invGray"/>
        <p:txBody>
          <a:bodyPr/>
          <a:lstStyle/>
          <a:p>
            <a:endParaRPr lang="en-AU"/>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39053057-3042-459A-8E5F-9C470B734DCB}" type="slidenum">
              <a:rPr lang="en-AU" smtClean="0"/>
              <a:t>‹#›</a:t>
            </a:fld>
            <a:endParaRPr lang="en-AU"/>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1534984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4001" y="609057"/>
            <a:ext cx="10363924" cy="1143240"/>
          </a:xfrm>
        </p:spPr>
        <p:txBody>
          <a:bodyPr/>
          <a:lstStyle/>
          <a:p>
            <a:r>
              <a:rPr lang="en-US"/>
              <a:t>Click to edit Master title style</a:t>
            </a:r>
          </a:p>
        </p:txBody>
      </p:sp>
      <p:sp>
        <p:nvSpPr>
          <p:cNvPr id="3" name="Content Placeholder 2"/>
          <p:cNvSpPr>
            <a:spLocks noGrp="1"/>
          </p:cNvSpPr>
          <p:nvPr>
            <p:ph sz="quarter" idx="1"/>
          </p:nvPr>
        </p:nvSpPr>
        <p:spPr>
          <a:xfrm>
            <a:off x="1560201" y="1946675"/>
            <a:ext cx="5093273" cy="1988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27231" y="1946675"/>
            <a:ext cx="5095084" cy="1988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560201" y="4073334"/>
            <a:ext cx="5093273" cy="1988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827231" y="4073334"/>
            <a:ext cx="5095084" cy="1988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524000" y="6248944"/>
            <a:ext cx="2539397" cy="456433"/>
          </a:xfrm>
          <a:prstGeom prst="rect">
            <a:avLst/>
          </a:prstGeom>
        </p:spPr>
        <p:txBody>
          <a:bodyPr lIns="80147" tIns="40074" rIns="80147" bIns="40074"/>
          <a:lstStyle>
            <a:lvl1pPr>
              <a:defRPr/>
            </a:lvl1pPr>
          </a:lstStyle>
          <a:p>
            <a:fld id="{6F7C2F47-7545-4F41-A9D4-06A8F7550572}" type="datetimeFigureOut">
              <a:rPr lang="en-AU" smtClean="0"/>
              <a:t>12/04/2024</a:t>
            </a:fld>
            <a:endParaRPr lang="en-AU"/>
          </a:p>
        </p:txBody>
      </p:sp>
      <p:sp>
        <p:nvSpPr>
          <p:cNvPr id="8" name="Footer Placeholder 7"/>
          <p:cNvSpPr>
            <a:spLocks noGrp="1"/>
          </p:cNvSpPr>
          <p:nvPr>
            <p:ph type="ftr" sz="quarter" idx="11"/>
          </p:nvPr>
        </p:nvSpPr>
        <p:spPr>
          <a:xfrm>
            <a:off x="4774717" y="6248944"/>
            <a:ext cx="3860680" cy="456433"/>
          </a:xfrm>
          <a:prstGeom prst="rect">
            <a:avLst/>
          </a:prstGeom>
        </p:spPr>
        <p:txBody>
          <a:bodyPr lIns="80147" tIns="40074" rIns="80147" bIns="40074"/>
          <a:lstStyle>
            <a:lvl1pPr>
              <a:defRPr/>
            </a:lvl1pPr>
          </a:lstStyle>
          <a:p>
            <a:endParaRPr lang="en-AU"/>
          </a:p>
        </p:txBody>
      </p:sp>
      <p:sp>
        <p:nvSpPr>
          <p:cNvPr id="9" name="Slide Number Placeholder 8"/>
          <p:cNvSpPr>
            <a:spLocks noGrp="1"/>
          </p:cNvSpPr>
          <p:nvPr>
            <p:ph type="sldNum" sz="quarter" idx="12"/>
          </p:nvPr>
        </p:nvSpPr>
        <p:spPr>
          <a:xfrm>
            <a:off x="9346718" y="6248944"/>
            <a:ext cx="2541207" cy="456433"/>
          </a:xfrm>
          <a:prstGeom prst="rect">
            <a:avLst/>
          </a:prstGeom>
        </p:spPr>
        <p:txBody>
          <a:bodyPr/>
          <a:lstStyle>
            <a:lvl1pPr>
              <a:defRPr/>
            </a:lvl1pPr>
          </a:lstStyle>
          <a:p>
            <a:fld id="{39053057-3042-459A-8E5F-9C470B734DCB}" type="slidenum">
              <a:rPr lang="en-AU" smtClean="0"/>
              <a:t>‹#›</a:t>
            </a:fld>
            <a:endParaRPr lang="en-AU"/>
          </a:p>
        </p:txBody>
      </p:sp>
    </p:spTree>
    <p:extLst>
      <p:ext uri="{BB962C8B-B14F-4D97-AF65-F5344CB8AC3E}">
        <p14:creationId xmlns:p14="http://schemas.microsoft.com/office/powerpoint/2010/main" val="1218601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C6B1-87A0-4ED8-A3C5-8C5EFE7FF7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417869F-A432-49FE-9718-5C4561630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03DEA9A-1CA3-431B-9FF6-B5EBA48EC924}"/>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5" name="Footer Placeholder 4">
            <a:extLst>
              <a:ext uri="{FF2B5EF4-FFF2-40B4-BE49-F238E27FC236}">
                <a16:creationId xmlns:a16="http://schemas.microsoft.com/office/drawing/2014/main" id="{022225FB-BD8A-4EB3-A707-ACA89B7C7B7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04D468A-BC41-4E31-9CE1-356ACCBF977D}"/>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3295101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1AB4-D03F-47C4-8E1B-C710893D26D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FB13EDA-872E-4F5A-B4E6-BBD64D5FAB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039F381-0553-494A-8F67-7E0067CA21FF}"/>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5" name="Footer Placeholder 4">
            <a:extLst>
              <a:ext uri="{FF2B5EF4-FFF2-40B4-BE49-F238E27FC236}">
                <a16:creationId xmlns:a16="http://schemas.microsoft.com/office/drawing/2014/main" id="{2643D5F6-60DD-41B8-B2C5-566EE2F9C8E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B3069D7-B4C8-48E0-95D4-E36AC5C19C4C}"/>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3909381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C215AB-6407-F842-8B83-1591E3DD6D03}"/>
              </a:ext>
            </a:extLst>
          </p:cNvPr>
          <p:cNvSpPr>
            <a:spLocks noGrp="1"/>
          </p:cNvSpPr>
          <p:nvPr>
            <p:ph type="ctrTitle" hasCustomPrompt="1"/>
          </p:nvPr>
        </p:nvSpPr>
        <p:spPr>
          <a:xfrm>
            <a:off x="720000" y="1201366"/>
            <a:ext cx="5760000" cy="1260000"/>
          </a:xfrm>
        </p:spPr>
        <p:txBody>
          <a:bodyPr lIns="0" tIns="36000" rIns="0" bIns="36000" anchor="b">
            <a:normAutofit/>
          </a:bodyPr>
          <a:lstStyle>
            <a:lvl1pPr algn="l">
              <a:defRPr sz="4000" b="1">
                <a:solidFill>
                  <a:srgbClr val="003D69"/>
                </a:solidFill>
                <a:latin typeface="Raleway" panose="020B0503030101060003" pitchFamily="34" charset="77"/>
              </a:defRPr>
            </a:lvl1pPr>
          </a:lstStyle>
          <a:p>
            <a:r>
              <a:rPr lang="en-GB"/>
              <a:t>Click to edit heading</a:t>
            </a:r>
            <a:endParaRPr lang="en-US"/>
          </a:p>
        </p:txBody>
      </p:sp>
      <p:sp>
        <p:nvSpPr>
          <p:cNvPr id="10" name="Subtitle 2">
            <a:extLst>
              <a:ext uri="{FF2B5EF4-FFF2-40B4-BE49-F238E27FC236}">
                <a16:creationId xmlns:a16="http://schemas.microsoft.com/office/drawing/2014/main" id="{BF313DC8-9090-AA4D-9F2E-99EA4964C534}"/>
              </a:ext>
            </a:extLst>
          </p:cNvPr>
          <p:cNvSpPr>
            <a:spLocks noGrp="1"/>
          </p:cNvSpPr>
          <p:nvPr>
            <p:ph type="subTitle" idx="1" hasCustomPrompt="1"/>
          </p:nvPr>
        </p:nvSpPr>
        <p:spPr>
          <a:xfrm>
            <a:off x="720000" y="2582135"/>
            <a:ext cx="5760000" cy="900000"/>
          </a:xfrm>
        </p:spPr>
        <p:txBody>
          <a:bodyPr lIns="0" tIns="36000" rIns="0" bIns="36000"/>
          <a:lstStyle>
            <a:lvl1pPr marL="0" indent="0" algn="l">
              <a:buNone/>
              <a:defRPr sz="2400">
                <a:solidFill>
                  <a:srgbClr val="73BCC2"/>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a:t>
            </a:r>
          </a:p>
        </p:txBody>
      </p:sp>
      <p:sp>
        <p:nvSpPr>
          <p:cNvPr id="7" name="Date Placeholder 3">
            <a:extLst>
              <a:ext uri="{FF2B5EF4-FFF2-40B4-BE49-F238E27FC236}">
                <a16:creationId xmlns:a16="http://schemas.microsoft.com/office/drawing/2014/main" id="{4F0924CC-BEF6-CC4E-8612-7D572593AF41}"/>
              </a:ext>
            </a:extLst>
          </p:cNvPr>
          <p:cNvSpPr>
            <a:spLocks noGrp="1"/>
          </p:cNvSpPr>
          <p:nvPr>
            <p:ph type="dt" sz="half" idx="10"/>
          </p:nvPr>
        </p:nvSpPr>
        <p:spPr>
          <a:xfrm>
            <a:off x="1560780" y="6356350"/>
            <a:ext cx="1080000" cy="365125"/>
          </a:xfrm>
          <a:prstGeom prst="rect">
            <a:avLst/>
          </a:prstGeom>
        </p:spPr>
        <p:txBody>
          <a:bodyPr lIns="0" tIns="36000" rIns="0" bIns="36000"/>
          <a:lstStyle>
            <a:lvl1pPr>
              <a:defRPr sz="1000">
                <a:solidFill>
                  <a:schemeClr val="bg1"/>
                </a:solidFill>
              </a:defRPr>
            </a:lvl1pPr>
          </a:lstStyle>
          <a:p>
            <a:fld id="{6DB46989-05B5-C947-89CA-2B111998DE64}" type="datetimeFigureOut">
              <a:rPr lang="en-US" smtClean="0"/>
              <a:pPr/>
              <a:t>4/12/2024</a:t>
            </a:fld>
            <a:endParaRPr lang="en-US"/>
          </a:p>
        </p:txBody>
      </p:sp>
      <p:sp>
        <p:nvSpPr>
          <p:cNvPr id="8" name="Footer Placeholder 4">
            <a:extLst>
              <a:ext uri="{FF2B5EF4-FFF2-40B4-BE49-F238E27FC236}">
                <a16:creationId xmlns:a16="http://schemas.microsoft.com/office/drawing/2014/main" id="{8368E215-8D6B-0C4A-B1AF-664BD2B6D5E8}"/>
              </a:ext>
            </a:extLst>
          </p:cNvPr>
          <p:cNvSpPr>
            <a:spLocks noGrp="1"/>
          </p:cNvSpPr>
          <p:nvPr>
            <p:ph type="ftr" sz="quarter" idx="11"/>
          </p:nvPr>
        </p:nvSpPr>
        <p:spPr>
          <a:xfrm>
            <a:off x="2761561" y="6356350"/>
            <a:ext cx="7200000" cy="365125"/>
          </a:xfrm>
          <a:prstGeom prst="rect">
            <a:avLst/>
          </a:prstGeom>
        </p:spPr>
        <p:txBody>
          <a:bodyPr lIns="0" tIns="36000" rIns="0" bIns="36000"/>
          <a:lstStyle>
            <a:lvl1pPr algn="l">
              <a:defRPr sz="1000">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160C3042-0FED-144C-BA6A-EDF8B2885F17}"/>
              </a:ext>
            </a:extLst>
          </p:cNvPr>
          <p:cNvSpPr>
            <a:spLocks noGrp="1"/>
          </p:cNvSpPr>
          <p:nvPr>
            <p:ph type="sldNum" sz="quarter" idx="12"/>
          </p:nvPr>
        </p:nvSpPr>
        <p:spPr>
          <a:xfrm>
            <a:off x="719999" y="6356350"/>
            <a:ext cx="720000" cy="365125"/>
          </a:xfrm>
          <a:prstGeom prst="rect">
            <a:avLst/>
          </a:prstGeom>
        </p:spPr>
        <p:txBody>
          <a:bodyPr vert="horz" lIns="0" tIns="36000" rIns="0" bIns="36000"/>
          <a:lstStyle>
            <a:lvl1pPr algn="l">
              <a:defRPr sz="1000">
                <a:solidFill>
                  <a:schemeClr val="bg1"/>
                </a:solidFill>
              </a:defRPr>
            </a:lvl1pPr>
          </a:lstStyle>
          <a:p>
            <a:fld id="{86C7C98C-7744-8243-B226-33677779B44F}" type="slidenum">
              <a:rPr lang="en-US" smtClean="0"/>
              <a:pPr/>
              <a:t>‹#›</a:t>
            </a:fld>
            <a:endParaRPr lang="en-US"/>
          </a:p>
        </p:txBody>
      </p:sp>
    </p:spTree>
    <p:extLst>
      <p:ext uri="{BB962C8B-B14F-4D97-AF65-F5344CB8AC3E}">
        <p14:creationId xmlns:p14="http://schemas.microsoft.com/office/powerpoint/2010/main" val="3494037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28BB7-B8F6-4873-BFFD-823AB28666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CCD7BE0-58DD-4B8B-AEAD-3F4931EB41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4F5D41-6120-4F25-9641-D7C42580589B}"/>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5" name="Footer Placeholder 4">
            <a:extLst>
              <a:ext uri="{FF2B5EF4-FFF2-40B4-BE49-F238E27FC236}">
                <a16:creationId xmlns:a16="http://schemas.microsoft.com/office/drawing/2014/main" id="{E24A4306-3CD7-44EC-99EE-17149831B96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308F50E-6ED8-463D-8B71-2EAD2484B354}"/>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3651174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BE790-4FBC-457C-ADBC-0598190E091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7848CB-6D39-423F-B22B-3D013C8AFA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3413FCF-D406-4F3B-BFAC-04CB6E5129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9337EB8-B542-4856-A163-9091C53BDDAD}"/>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6" name="Footer Placeholder 5">
            <a:extLst>
              <a:ext uri="{FF2B5EF4-FFF2-40B4-BE49-F238E27FC236}">
                <a16:creationId xmlns:a16="http://schemas.microsoft.com/office/drawing/2014/main" id="{B1CFAC77-FA27-4059-9778-CEC05ED7447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56D4338-6813-4618-B2C4-62D768EB899C}"/>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1447630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6A23E-C085-4F95-AEF2-F1B0BB88C0D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8774D6F-B512-4527-A553-1A95369EF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BA61B8-06A1-4A7B-8C15-B0C8C86B50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6254E5B-7E8A-4987-86A0-94606CB1CD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FF5827-37A8-4B07-8CEF-BB46D2091A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E9F1E45-0EC3-4977-B68D-E1AB25F74EE3}"/>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8" name="Footer Placeholder 7">
            <a:extLst>
              <a:ext uri="{FF2B5EF4-FFF2-40B4-BE49-F238E27FC236}">
                <a16:creationId xmlns:a16="http://schemas.microsoft.com/office/drawing/2014/main" id="{BC81170F-EE28-4072-96F1-A61A80CAB2F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C4BE477-5244-48DC-8A8A-94DF1E48F8D7}"/>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1000849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383E-02CF-48EB-A1F4-B38A7EF979D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E02C553-2E95-47DC-90BC-5AE619561C1A}"/>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4" name="Footer Placeholder 3">
            <a:extLst>
              <a:ext uri="{FF2B5EF4-FFF2-40B4-BE49-F238E27FC236}">
                <a16:creationId xmlns:a16="http://schemas.microsoft.com/office/drawing/2014/main" id="{DDDCC887-C136-4018-AD88-FC2C69933BE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AAB7BEE-BF38-4823-B2C3-70F49B44ABA7}"/>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1849139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0D8163-77A7-42FE-B635-FAF26B2818BE}"/>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3" name="Footer Placeholder 2">
            <a:extLst>
              <a:ext uri="{FF2B5EF4-FFF2-40B4-BE49-F238E27FC236}">
                <a16:creationId xmlns:a16="http://schemas.microsoft.com/office/drawing/2014/main" id="{703DB179-6BC4-4A2E-B3E8-EAB0D9A06E1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0602DB4-DF4A-48E3-A3F4-273B1D40098E}"/>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2278106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9DD46-A9A2-480B-996C-5B1869258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908EE11-AE30-4A50-923C-A128623D78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A8E8ED6-EBEB-420A-8B14-375349DD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96F0E-B5E6-4A9F-A2F2-367F8AA832F0}"/>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6" name="Footer Placeholder 5">
            <a:extLst>
              <a:ext uri="{FF2B5EF4-FFF2-40B4-BE49-F238E27FC236}">
                <a16:creationId xmlns:a16="http://schemas.microsoft.com/office/drawing/2014/main" id="{6C29BF19-B374-44A9-9F9F-FF2E986C0F8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F88042E-CE68-4F89-B14F-93C6DAADD53D}"/>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608964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1E75B-4889-492D-B2A6-B111485BB5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174ADD5-AC2A-4EE5-B276-DD2A8CD29A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C0DAEB3-A742-422F-869E-7675BC64C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31A966-968E-4DBA-BA96-12358DB495FF}"/>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6" name="Footer Placeholder 5">
            <a:extLst>
              <a:ext uri="{FF2B5EF4-FFF2-40B4-BE49-F238E27FC236}">
                <a16:creationId xmlns:a16="http://schemas.microsoft.com/office/drawing/2014/main" id="{BE020231-3AF2-4AF1-86F5-4FF8445E141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FCF27B4-9DFC-4B57-AFF0-26FD81C1EF92}"/>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4258891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64BE-78DE-4C02-AD3D-D89530692EF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9C32A11-DEC9-4FDA-A1BA-DD2F19BA18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ACDAF5-A31F-4AB9-8AC3-9E3DA147D100}"/>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5" name="Footer Placeholder 4">
            <a:extLst>
              <a:ext uri="{FF2B5EF4-FFF2-40B4-BE49-F238E27FC236}">
                <a16:creationId xmlns:a16="http://schemas.microsoft.com/office/drawing/2014/main" id="{DE5E8BF1-75F1-4CE1-8571-17CDB87853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1DE687A-B336-49C7-99A2-A4922B6E9934}"/>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3947415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33E2A9-CBDB-4673-948F-DD742DD0DA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3253E51-62A4-433B-9711-36DEC52052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559554F-8FB5-4804-ABCA-F6270D1D3A06}"/>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5" name="Footer Placeholder 4">
            <a:extLst>
              <a:ext uri="{FF2B5EF4-FFF2-40B4-BE49-F238E27FC236}">
                <a16:creationId xmlns:a16="http://schemas.microsoft.com/office/drawing/2014/main" id="{1886B6C1-7026-4BA6-A0D7-7DA1ECD21C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3C9ACCB-9F24-403D-BCE6-6E81E64FBCC0}"/>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10720621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999" y="865492"/>
            <a:ext cx="9071700" cy="1890409"/>
          </a:xfrm>
        </p:spPr>
        <p:txBody>
          <a:bodyPr anchor="b">
            <a:noAutofit/>
          </a:bodyPr>
          <a:lstStyle>
            <a:lvl1pPr>
              <a:defRPr sz="4267" baseline="0">
                <a:solidFill>
                  <a:srgbClr val="C63663"/>
                </a:solidFill>
              </a:defRPr>
            </a:lvl1pPr>
          </a:lstStyle>
          <a:p>
            <a:r>
              <a:rPr lang="en-US"/>
              <a:t>Click to edit Master title style</a:t>
            </a:r>
          </a:p>
        </p:txBody>
      </p:sp>
      <p:sp>
        <p:nvSpPr>
          <p:cNvPr id="3" name="Subtitle 2"/>
          <p:cNvSpPr>
            <a:spLocks noGrp="1"/>
          </p:cNvSpPr>
          <p:nvPr>
            <p:ph type="subTitle" idx="1"/>
          </p:nvPr>
        </p:nvSpPr>
        <p:spPr>
          <a:xfrm>
            <a:off x="720000" y="2857501"/>
            <a:ext cx="6442800" cy="1295401"/>
          </a:xfrm>
        </p:spPr>
        <p:txBody>
          <a:bodyPr>
            <a:noAutofit/>
          </a:bodyPr>
          <a:lstStyle>
            <a:lvl1pPr marL="0" indent="0" algn="l">
              <a:buNone/>
              <a:defRPr sz="2933" b="0" baseline="0">
                <a:solidFill>
                  <a:srgbClr val="53565A"/>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251392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869820-63AB-5F42-A854-9E9C4FFAFDCE}"/>
              </a:ext>
            </a:extLst>
          </p:cNvPr>
          <p:cNvSpPr>
            <a:spLocks noGrp="1"/>
          </p:cNvSpPr>
          <p:nvPr>
            <p:ph type="title"/>
          </p:nvPr>
        </p:nvSpPr>
        <p:spPr>
          <a:xfrm>
            <a:off x="720000" y="540000"/>
            <a:ext cx="10672200" cy="515901"/>
          </a:xfrm>
        </p:spPr>
        <p:txBody>
          <a:bodyPr wrap="square" lIns="0" tIns="36000" rIns="0" bIns="36000" anchor="t" anchorCtr="0">
            <a:spAutoFit/>
          </a:bodyPr>
          <a:lstStyle>
            <a:lvl1pPr>
              <a:defRPr sz="3200">
                <a:solidFill>
                  <a:srgbClr val="003D69"/>
                </a:solidFill>
              </a:defRPr>
            </a:lvl1pPr>
          </a:lstStyle>
          <a:p>
            <a:r>
              <a:rPr lang="en-GB"/>
              <a:t>Click to edit Master title style</a:t>
            </a:r>
            <a:endParaRPr lang="en-US"/>
          </a:p>
        </p:txBody>
      </p:sp>
      <p:sp>
        <p:nvSpPr>
          <p:cNvPr id="9" name="Content Placeholder 2">
            <a:extLst>
              <a:ext uri="{FF2B5EF4-FFF2-40B4-BE49-F238E27FC236}">
                <a16:creationId xmlns:a16="http://schemas.microsoft.com/office/drawing/2014/main" id="{D1AE8B5F-F73E-7F4C-8470-56FE5D2AB264}"/>
              </a:ext>
            </a:extLst>
          </p:cNvPr>
          <p:cNvSpPr>
            <a:spLocks noGrp="1"/>
          </p:cNvSpPr>
          <p:nvPr>
            <p:ph idx="13"/>
          </p:nvPr>
        </p:nvSpPr>
        <p:spPr>
          <a:xfrm>
            <a:off x="720000" y="1440000"/>
            <a:ext cx="5220000" cy="4500000"/>
          </a:xfrm>
        </p:spPr>
        <p:txBody>
          <a:bodyPr lIns="0" tIns="36000" rIns="0" bIns="36000"/>
          <a:lstStyle>
            <a:lvl1pPr>
              <a:defRPr sz="2400"/>
            </a:lvl1pPr>
            <a:lvl2pPr>
              <a:defRPr sz="2200"/>
            </a:lvl2pPr>
            <a:lvl3pPr>
              <a:defRPr sz="2000"/>
            </a:lvl3pPr>
            <a:lvl4pPr>
              <a:defRPr sz="18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2">
            <a:extLst>
              <a:ext uri="{FF2B5EF4-FFF2-40B4-BE49-F238E27FC236}">
                <a16:creationId xmlns:a16="http://schemas.microsoft.com/office/drawing/2014/main" id="{30B1C014-A023-5448-9B6A-D61FCDE81BBB}"/>
              </a:ext>
            </a:extLst>
          </p:cNvPr>
          <p:cNvSpPr>
            <a:spLocks noGrp="1"/>
          </p:cNvSpPr>
          <p:nvPr>
            <p:ph idx="14"/>
          </p:nvPr>
        </p:nvSpPr>
        <p:spPr>
          <a:xfrm>
            <a:off x="6172200" y="1440000"/>
            <a:ext cx="5220000" cy="4500000"/>
          </a:xfrm>
        </p:spPr>
        <p:txBody>
          <a:bodyPr/>
          <a:lstStyle>
            <a:lvl1pPr>
              <a:defRPr sz="2400"/>
            </a:lvl1pPr>
            <a:lvl2pPr>
              <a:defRPr sz="2200"/>
            </a:lvl2pPr>
            <a:lvl3pPr>
              <a:defRPr sz="2000"/>
            </a:lvl3pPr>
            <a:lvl4pPr>
              <a:defRPr sz="18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Date Placeholder 3">
            <a:extLst>
              <a:ext uri="{FF2B5EF4-FFF2-40B4-BE49-F238E27FC236}">
                <a16:creationId xmlns:a16="http://schemas.microsoft.com/office/drawing/2014/main" id="{52D854F2-5408-AF40-8C85-351C6704D5B6}"/>
              </a:ext>
            </a:extLst>
          </p:cNvPr>
          <p:cNvSpPr>
            <a:spLocks noGrp="1"/>
          </p:cNvSpPr>
          <p:nvPr>
            <p:ph type="dt" sz="half" idx="10"/>
          </p:nvPr>
        </p:nvSpPr>
        <p:spPr>
          <a:xfrm>
            <a:off x="1560780" y="6356350"/>
            <a:ext cx="1080000" cy="365125"/>
          </a:xfrm>
          <a:prstGeom prst="rect">
            <a:avLst/>
          </a:prstGeom>
        </p:spPr>
        <p:txBody>
          <a:bodyPr lIns="0" tIns="36000" rIns="0" bIns="36000"/>
          <a:lstStyle>
            <a:lvl1pPr>
              <a:defRPr sz="1000">
                <a:solidFill>
                  <a:schemeClr val="bg1"/>
                </a:solidFill>
              </a:defRPr>
            </a:lvl1pPr>
          </a:lstStyle>
          <a:p>
            <a:fld id="{6DB46989-05B5-C947-89CA-2B111998DE64}" type="datetimeFigureOut">
              <a:rPr lang="en-US" smtClean="0"/>
              <a:pPr/>
              <a:t>4/12/2024</a:t>
            </a:fld>
            <a:endParaRPr lang="en-US"/>
          </a:p>
        </p:txBody>
      </p:sp>
      <p:sp>
        <p:nvSpPr>
          <p:cNvPr id="12" name="Footer Placeholder 4">
            <a:extLst>
              <a:ext uri="{FF2B5EF4-FFF2-40B4-BE49-F238E27FC236}">
                <a16:creationId xmlns:a16="http://schemas.microsoft.com/office/drawing/2014/main" id="{141A4098-85B1-F24C-A89F-02C098858C98}"/>
              </a:ext>
            </a:extLst>
          </p:cNvPr>
          <p:cNvSpPr>
            <a:spLocks noGrp="1"/>
          </p:cNvSpPr>
          <p:nvPr>
            <p:ph type="ftr" sz="quarter" idx="11"/>
          </p:nvPr>
        </p:nvSpPr>
        <p:spPr>
          <a:xfrm>
            <a:off x="2761561" y="6356350"/>
            <a:ext cx="7200000" cy="365125"/>
          </a:xfrm>
          <a:prstGeom prst="rect">
            <a:avLst/>
          </a:prstGeom>
        </p:spPr>
        <p:txBody>
          <a:bodyPr lIns="0" tIns="36000" rIns="0" bIns="36000"/>
          <a:lstStyle>
            <a:lvl1pPr algn="l">
              <a:defRPr sz="1000">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CBF6C189-7EDF-DF45-953F-2BAD07979809}"/>
              </a:ext>
            </a:extLst>
          </p:cNvPr>
          <p:cNvSpPr>
            <a:spLocks noGrp="1"/>
          </p:cNvSpPr>
          <p:nvPr>
            <p:ph type="sldNum" sz="quarter" idx="12"/>
          </p:nvPr>
        </p:nvSpPr>
        <p:spPr>
          <a:xfrm>
            <a:off x="719999" y="6356350"/>
            <a:ext cx="720000" cy="365125"/>
          </a:xfrm>
          <a:prstGeom prst="rect">
            <a:avLst/>
          </a:prstGeom>
        </p:spPr>
        <p:txBody>
          <a:bodyPr vert="horz" lIns="0" tIns="36000" rIns="0" bIns="36000"/>
          <a:lstStyle>
            <a:lvl1pPr algn="l">
              <a:defRPr sz="1000">
                <a:solidFill>
                  <a:schemeClr val="bg1"/>
                </a:solidFill>
              </a:defRPr>
            </a:lvl1pPr>
          </a:lstStyle>
          <a:p>
            <a:fld id="{86C7C98C-7744-8243-B226-33677779B44F}" type="slidenum">
              <a:rPr lang="en-US" smtClean="0"/>
              <a:pPr/>
              <a:t>‹#›</a:t>
            </a:fld>
            <a:endParaRPr lang="en-US"/>
          </a:p>
        </p:txBody>
      </p:sp>
    </p:spTree>
    <p:extLst>
      <p:ext uri="{BB962C8B-B14F-4D97-AF65-F5344CB8AC3E}">
        <p14:creationId xmlns:p14="http://schemas.microsoft.com/office/powerpoint/2010/main" val="34922886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Body deep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baseline="0">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719667" y="1619251"/>
            <a:ext cx="10991851" cy="4854797"/>
          </a:xfrm>
        </p:spPr>
        <p:txBody>
          <a:bodyPr/>
          <a:lstStyle>
            <a:lvl1pPr marL="0" indent="0">
              <a:lnSpc>
                <a:spcPct val="110000"/>
              </a:lnSpc>
              <a:defRPr baseline="0">
                <a:solidFill>
                  <a:srgbClr val="C63663"/>
                </a:solidFill>
              </a:defRPr>
            </a:lvl1pPr>
            <a:lvl2pPr marL="0" indent="0">
              <a:lnSpc>
                <a:spcPct val="110000"/>
              </a:lnSpc>
              <a:defRPr/>
            </a:lvl2pPr>
            <a:lvl3pPr marL="335992" indent="-335992">
              <a:lnSpc>
                <a:spcPct val="110000"/>
              </a:lnSpc>
              <a:defRPr/>
            </a:lvl3pPr>
            <a:lvl4pPr marL="671983" indent="-335992">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10991851" y="6480175"/>
            <a:ext cx="719667" cy="374651"/>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1397043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Body shallow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669" y="269875"/>
            <a:ext cx="9599084" cy="424132"/>
          </a:xfrm>
        </p:spPr>
        <p:txBody>
          <a:bodyPr/>
          <a:lstStyle>
            <a:lvl1pPr>
              <a:lnSpc>
                <a:spcPct val="100000"/>
              </a:lnSpc>
              <a:defRPr baseline="0">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719667" y="959797"/>
            <a:ext cx="10991851" cy="5436431"/>
          </a:xfrm>
        </p:spPr>
        <p:txBody>
          <a:bodyPr/>
          <a:lstStyle>
            <a:lvl1pPr marL="0" indent="0">
              <a:lnSpc>
                <a:spcPct val="110000"/>
              </a:lnSpc>
              <a:defRPr baseline="0">
                <a:solidFill>
                  <a:srgbClr val="C63663"/>
                </a:solidFill>
              </a:defRPr>
            </a:lvl1pPr>
            <a:lvl2pPr marL="0" indent="0">
              <a:lnSpc>
                <a:spcPct val="110000"/>
              </a:lnSpc>
              <a:defRPr/>
            </a:lvl2pPr>
            <a:lvl3pPr marL="335992" indent="-335992">
              <a:lnSpc>
                <a:spcPct val="110000"/>
              </a:lnSpc>
              <a:defRPr/>
            </a:lvl3pPr>
            <a:lvl4pPr marL="671983" indent="-335992">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10991851" y="6480175"/>
            <a:ext cx="719667" cy="374651"/>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1176689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248094"/>
            <a:ext cx="8684096" cy="1577163"/>
          </a:xfrm>
        </p:spPr>
        <p:txBody>
          <a:bodyPr anchor="b">
            <a:noAutofit/>
          </a:bodyPr>
          <a:lstStyle>
            <a:lvl1pPr>
              <a:defRPr sz="32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720000" y="2291907"/>
            <a:ext cx="9561920" cy="3153320"/>
          </a:xfrm>
        </p:spPr>
        <p:txBody>
          <a:bodyPr>
            <a:noAutofit/>
          </a:bodyPr>
          <a:lstStyle>
            <a:lvl1pPr marL="0" indent="0" algn="l">
              <a:buNone/>
              <a:defRPr sz="22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481947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rgbClr val="FFFFFF"/>
                </a:solidFill>
                <a:latin typeface="+mn-lt"/>
              </a:defRPr>
            </a:lvl1pPr>
          </a:lstStyle>
          <a:p>
            <a:r>
              <a:rPr lang="en-US"/>
              <a:t>Click to edit Master title style</a:t>
            </a:r>
          </a:p>
        </p:txBody>
      </p:sp>
      <p:sp>
        <p:nvSpPr>
          <p:cNvPr id="3" name="Content Placeholder 2"/>
          <p:cNvSpPr>
            <a:spLocks noGrp="1"/>
          </p:cNvSpPr>
          <p:nvPr>
            <p:ph idx="1"/>
          </p:nvPr>
        </p:nvSpPr>
        <p:spPr>
          <a:xfrm>
            <a:off x="719667" y="1619251"/>
            <a:ext cx="10991851" cy="4854797"/>
          </a:xfrm>
        </p:spPr>
        <p:txBody>
          <a:bodyPr/>
          <a:lstStyle>
            <a:lvl1pPr marL="0" indent="0">
              <a:lnSpc>
                <a:spcPct val="110000"/>
              </a:lnSpc>
              <a:defRPr baseline="0"/>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DD5B8-FB87-40AC-95D6-99C74941B518}"/>
              </a:ext>
            </a:extLst>
          </p:cNvPr>
          <p:cNvSpPr>
            <a:spLocks noGrp="1"/>
          </p:cNvSpPr>
          <p:nvPr>
            <p:ph type="dt" sz="half" idx="10"/>
          </p:nvPr>
        </p:nvSpPr>
        <p:spPr/>
        <p:txBody>
          <a:bodyPr/>
          <a:lstStyle>
            <a:lvl1pPr>
              <a:defRPr/>
            </a:lvl1pPr>
          </a:lstStyle>
          <a:p>
            <a:pPr>
              <a:defRPr/>
            </a:pPr>
            <a:fld id="{4D76FB16-484C-43FA-AADF-1F4D9C29CF48}" type="datetime4">
              <a:rPr lang="en-AU"/>
              <a:pPr>
                <a:defRPr/>
              </a:pPr>
              <a:t>12 April 2024</a:t>
            </a:fld>
            <a:endParaRPr lang="en-AU"/>
          </a:p>
        </p:txBody>
      </p:sp>
      <p:sp>
        <p:nvSpPr>
          <p:cNvPr id="5" name="Footer Placeholder 4">
            <a:extLst>
              <a:ext uri="{FF2B5EF4-FFF2-40B4-BE49-F238E27FC236}">
                <a16:creationId xmlns:a16="http://schemas.microsoft.com/office/drawing/2014/main" id="{0380C621-2103-46F8-B3EC-C0DB4A28BF26}"/>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34D0CBC7-F9F3-41A2-A596-0C61C4D793BD}"/>
              </a:ext>
            </a:extLst>
          </p:cNvPr>
          <p:cNvSpPr>
            <a:spLocks noGrp="1"/>
          </p:cNvSpPr>
          <p:nvPr>
            <p:ph type="sldNum" sz="quarter" idx="12"/>
          </p:nvPr>
        </p:nvSpPr>
        <p:spPr>
          <a:xfrm>
            <a:off x="10991851" y="6480175"/>
            <a:ext cx="719667" cy="374650"/>
          </a:xfrm>
        </p:spPr>
        <p:txBody>
          <a:bodyPr/>
          <a:lstStyle>
            <a:lvl1pPr>
              <a:defRPr/>
            </a:lvl1pPr>
          </a:lstStyle>
          <a:p>
            <a:pPr>
              <a:defRPr/>
            </a:pPr>
            <a:fld id="{256A33C2-D1E0-4266-B7D8-B6D46221DE18}" type="slidenum">
              <a:rPr lang="en-AU"/>
              <a:pPr>
                <a:defRPr/>
              </a:pPr>
              <a:t>‹#›</a:t>
            </a:fld>
            <a:endParaRPr lang="en-AU"/>
          </a:p>
        </p:txBody>
      </p:sp>
    </p:spTree>
    <p:extLst>
      <p:ext uri="{BB962C8B-B14F-4D97-AF65-F5344CB8AC3E}">
        <p14:creationId xmlns:p14="http://schemas.microsoft.com/office/powerpoint/2010/main" val="16754863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A5BE-E2F1-4AF3-983B-D2289BB61F1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942CD29-9BB0-4400-8531-BE773CF3D1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78ADFEE-E73A-4903-9E24-0239D01B08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1195BC0-4C01-4B78-BBE3-F5BAFE1877C6}"/>
              </a:ext>
            </a:extLst>
          </p:cNvPr>
          <p:cNvSpPr>
            <a:spLocks noGrp="1"/>
          </p:cNvSpPr>
          <p:nvPr>
            <p:ph type="dt" sz="half" idx="10"/>
          </p:nvPr>
        </p:nvSpPr>
        <p:spPr/>
        <p:txBody>
          <a:bodyPr/>
          <a:lstStyle/>
          <a:p>
            <a:fld id="{B153C2E9-90F9-4D7D-A2CD-17770A2C7A38}" type="datetimeFigureOut">
              <a:rPr lang="en-AU" smtClean="0"/>
              <a:t>12/04/2024</a:t>
            </a:fld>
            <a:endParaRPr lang="en-AU"/>
          </a:p>
        </p:txBody>
      </p:sp>
      <p:sp>
        <p:nvSpPr>
          <p:cNvPr id="6" name="Footer Placeholder 5">
            <a:extLst>
              <a:ext uri="{FF2B5EF4-FFF2-40B4-BE49-F238E27FC236}">
                <a16:creationId xmlns:a16="http://schemas.microsoft.com/office/drawing/2014/main" id="{E12AD93B-0E05-4BC7-A9D0-FC12594F712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D46B627-72A3-4103-841B-4F59E4DDDF94}"/>
              </a:ext>
            </a:extLst>
          </p:cNvPr>
          <p:cNvSpPr>
            <a:spLocks noGrp="1"/>
          </p:cNvSpPr>
          <p:nvPr>
            <p:ph type="sldNum" sz="quarter" idx="12"/>
          </p:nvPr>
        </p:nvSpPr>
        <p:spPr/>
        <p:txBody>
          <a:bodyPr/>
          <a:lstStyle/>
          <a:p>
            <a:fld id="{D1D40A72-132C-4857-AA60-7A46A201290C}" type="slidenum">
              <a:rPr lang="en-AU" smtClean="0"/>
              <a:t>‹#›</a:t>
            </a:fld>
            <a:endParaRPr lang="en-AU"/>
          </a:p>
        </p:txBody>
      </p:sp>
    </p:spTree>
    <p:extLst>
      <p:ext uri="{BB962C8B-B14F-4D97-AF65-F5344CB8AC3E}">
        <p14:creationId xmlns:p14="http://schemas.microsoft.com/office/powerpoint/2010/main" val="13965206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248094"/>
            <a:ext cx="8684096" cy="1577163"/>
          </a:xfrm>
        </p:spPr>
        <p:txBody>
          <a:bodyPr anchor="b">
            <a:noAutofit/>
          </a:bodyPr>
          <a:lstStyle>
            <a:lvl1pPr>
              <a:defRPr sz="32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720000" y="2291907"/>
            <a:ext cx="9561920" cy="3153320"/>
          </a:xfrm>
        </p:spPr>
        <p:txBody>
          <a:bodyPr>
            <a:noAutofit/>
          </a:bodyPr>
          <a:lstStyle>
            <a:lvl1pPr marL="0" indent="0" algn="l">
              <a:buNone/>
              <a:defRPr sz="22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2728772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rgbClr val="FFFFFF"/>
                </a:solidFill>
                <a:latin typeface="+mn-lt"/>
              </a:defRPr>
            </a:lvl1pPr>
          </a:lstStyle>
          <a:p>
            <a:r>
              <a:rPr lang="en-US"/>
              <a:t>Click to edit Master title style</a:t>
            </a:r>
          </a:p>
        </p:txBody>
      </p:sp>
      <p:sp>
        <p:nvSpPr>
          <p:cNvPr id="3" name="Content Placeholder 2"/>
          <p:cNvSpPr>
            <a:spLocks noGrp="1"/>
          </p:cNvSpPr>
          <p:nvPr>
            <p:ph idx="1"/>
          </p:nvPr>
        </p:nvSpPr>
        <p:spPr>
          <a:xfrm>
            <a:off x="719667" y="1619251"/>
            <a:ext cx="10991851" cy="4854797"/>
          </a:xfrm>
        </p:spPr>
        <p:txBody>
          <a:bodyPr/>
          <a:lstStyle>
            <a:lvl1pPr marL="0" indent="0">
              <a:lnSpc>
                <a:spcPct val="110000"/>
              </a:lnSpc>
              <a:defRPr baseline="0"/>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A90E6A-FB2F-4872-AD5D-4A88500867A5}" type="datetime4">
              <a:rPr lang="en-AU"/>
              <a:pPr>
                <a:defRPr/>
              </a:pPr>
              <a:t>12 April 2024</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10991851" y="6480175"/>
            <a:ext cx="719667" cy="374650"/>
          </a:xfrm>
        </p:spPr>
        <p:txBody>
          <a:bodyPr/>
          <a:lstStyle>
            <a:lvl1pPr>
              <a:defRPr/>
            </a:lvl1pPr>
          </a:lstStyle>
          <a:p>
            <a:fld id="{86DC9C71-088A-4033-9AA2-0CEA8831E65B}" type="slidenum">
              <a:rPr lang="en-AU" altLang="en-US"/>
              <a:pPr/>
              <a:t>‹#›</a:t>
            </a:fld>
            <a:endParaRPr lang="en-AU" altLang="en-US"/>
          </a:p>
        </p:txBody>
      </p:sp>
    </p:spTree>
    <p:extLst>
      <p:ext uri="{BB962C8B-B14F-4D97-AF65-F5344CB8AC3E}">
        <p14:creationId xmlns:p14="http://schemas.microsoft.com/office/powerpoint/2010/main" val="87774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2126BC0-AB55-4A20-AC29-EAF01F47A873}"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F7957D-5E94-4CEF-9D7E-E5EFC35F5162}" type="slidenum">
              <a:rPr lang="en-AU" smtClean="0"/>
              <a:t>‹#›</a:t>
            </a:fld>
            <a:endParaRPr lang="en-AU"/>
          </a:p>
        </p:txBody>
      </p:sp>
    </p:spTree>
    <p:extLst>
      <p:ext uri="{BB962C8B-B14F-4D97-AF65-F5344CB8AC3E}">
        <p14:creationId xmlns:p14="http://schemas.microsoft.com/office/powerpoint/2010/main" val="2959891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2126BC0-AB55-4A20-AC29-EAF01F47A873}"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F7957D-5E94-4CEF-9D7E-E5EFC35F5162}" type="slidenum">
              <a:rPr lang="en-AU" smtClean="0"/>
              <a:t>‹#›</a:t>
            </a:fld>
            <a:endParaRPr lang="en-AU"/>
          </a:p>
        </p:txBody>
      </p:sp>
    </p:spTree>
    <p:extLst>
      <p:ext uri="{BB962C8B-B14F-4D97-AF65-F5344CB8AC3E}">
        <p14:creationId xmlns:p14="http://schemas.microsoft.com/office/powerpoint/2010/main" val="391942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126BC0-AB55-4A20-AC29-EAF01F47A873}"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F7957D-5E94-4CEF-9D7E-E5EFC35F5162}" type="slidenum">
              <a:rPr lang="en-AU" smtClean="0"/>
              <a:t>‹#›</a:t>
            </a:fld>
            <a:endParaRPr lang="en-AU"/>
          </a:p>
        </p:txBody>
      </p:sp>
    </p:spTree>
    <p:extLst>
      <p:ext uri="{BB962C8B-B14F-4D97-AF65-F5344CB8AC3E}">
        <p14:creationId xmlns:p14="http://schemas.microsoft.com/office/powerpoint/2010/main" val="280003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BB4B726-DD9E-AB4C-9957-5A48B59675A2}"/>
              </a:ext>
            </a:extLst>
          </p:cNvPr>
          <p:cNvSpPr>
            <a:spLocks noGrp="1"/>
          </p:cNvSpPr>
          <p:nvPr>
            <p:ph idx="13"/>
          </p:nvPr>
        </p:nvSpPr>
        <p:spPr>
          <a:xfrm>
            <a:off x="720000" y="1980000"/>
            <a:ext cx="5220000" cy="3780000"/>
          </a:xfrm>
        </p:spPr>
        <p:txBody>
          <a:bodyPr lIns="0" tIns="36000" rIns="0" bIns="36000"/>
          <a:lstStyle>
            <a:lvl1pPr>
              <a:defRPr sz="2400"/>
            </a:lvl1pPr>
            <a:lvl2pPr>
              <a:defRPr sz="2200"/>
            </a:lvl2pPr>
            <a:lvl3pPr>
              <a:defRPr sz="2000"/>
            </a:lvl3pPr>
            <a:lvl4pPr>
              <a:defRPr sz="18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Content Placeholder 2">
            <a:extLst>
              <a:ext uri="{FF2B5EF4-FFF2-40B4-BE49-F238E27FC236}">
                <a16:creationId xmlns:a16="http://schemas.microsoft.com/office/drawing/2014/main" id="{429D133D-B11C-1041-A396-3D4D5BCDE8E6}"/>
              </a:ext>
            </a:extLst>
          </p:cNvPr>
          <p:cNvSpPr>
            <a:spLocks noGrp="1"/>
          </p:cNvSpPr>
          <p:nvPr>
            <p:ph idx="14"/>
          </p:nvPr>
        </p:nvSpPr>
        <p:spPr>
          <a:xfrm>
            <a:off x="6172200" y="1980000"/>
            <a:ext cx="5220000" cy="3780000"/>
          </a:xfrm>
        </p:spPr>
        <p:txBody>
          <a:bodyPr lIns="0" tIns="36000" rIns="0" bIns="36000"/>
          <a:lstStyle>
            <a:lvl1pPr>
              <a:defRPr sz="2400"/>
            </a:lvl1pPr>
            <a:lvl2pPr>
              <a:defRPr sz="2200"/>
            </a:lvl2pPr>
            <a:lvl3pPr>
              <a:defRPr sz="2000"/>
            </a:lvl3pPr>
            <a:lvl4pPr>
              <a:defRPr sz="18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 Placeholder 2">
            <a:extLst>
              <a:ext uri="{FF2B5EF4-FFF2-40B4-BE49-F238E27FC236}">
                <a16:creationId xmlns:a16="http://schemas.microsoft.com/office/drawing/2014/main" id="{11FDA998-D52C-4C48-86BC-1CC5F1208379}"/>
              </a:ext>
            </a:extLst>
          </p:cNvPr>
          <p:cNvSpPr>
            <a:spLocks noGrp="1"/>
          </p:cNvSpPr>
          <p:nvPr>
            <p:ph type="body" idx="1"/>
          </p:nvPr>
        </p:nvSpPr>
        <p:spPr>
          <a:xfrm>
            <a:off x="720000" y="1440000"/>
            <a:ext cx="5220000" cy="405102"/>
          </a:xfrm>
        </p:spPr>
        <p:txBody>
          <a:bodyPr lIns="0" tIns="36000" rIns="0" bIns="36000" anchor="t" anchorCtr="0">
            <a:spAutoFit/>
          </a:bodyPr>
          <a:lstStyle>
            <a:lvl1pPr marL="0" indent="0">
              <a:buNone/>
              <a:defRPr sz="2400" b="1">
                <a:solidFill>
                  <a:srgbClr val="73BCC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a:extLst>
              <a:ext uri="{FF2B5EF4-FFF2-40B4-BE49-F238E27FC236}">
                <a16:creationId xmlns:a16="http://schemas.microsoft.com/office/drawing/2014/main" id="{80887FDF-3672-1C41-9E49-6122E9FEDDE5}"/>
              </a:ext>
            </a:extLst>
          </p:cNvPr>
          <p:cNvSpPr>
            <a:spLocks noGrp="1"/>
          </p:cNvSpPr>
          <p:nvPr>
            <p:ph type="body" sz="quarter" idx="3"/>
          </p:nvPr>
        </p:nvSpPr>
        <p:spPr>
          <a:xfrm>
            <a:off x="6172200" y="1440000"/>
            <a:ext cx="5220000" cy="405102"/>
          </a:xfrm>
        </p:spPr>
        <p:txBody>
          <a:bodyPr lIns="0" tIns="36000" rIns="0" bIns="36000" anchor="t" anchorCtr="0">
            <a:spAutoFit/>
          </a:bodyPr>
          <a:lstStyle>
            <a:lvl1pPr marL="0" indent="0">
              <a:buNone/>
              <a:defRPr sz="2400" b="1">
                <a:solidFill>
                  <a:srgbClr val="73BCC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itle 1">
            <a:extLst>
              <a:ext uri="{FF2B5EF4-FFF2-40B4-BE49-F238E27FC236}">
                <a16:creationId xmlns:a16="http://schemas.microsoft.com/office/drawing/2014/main" id="{76EFEC05-C46F-4048-8040-8968824F3F93}"/>
              </a:ext>
            </a:extLst>
          </p:cNvPr>
          <p:cNvSpPr txBox="1">
            <a:spLocks/>
          </p:cNvSpPr>
          <p:nvPr/>
        </p:nvSpPr>
        <p:spPr>
          <a:xfrm>
            <a:off x="720000" y="540000"/>
            <a:ext cx="10672200" cy="515901"/>
          </a:xfrm>
          <a:prstGeom prst="rect">
            <a:avLst/>
          </a:prstGeom>
        </p:spPr>
        <p:txBody>
          <a:bodyPr vert="horz" wrap="square" lIns="0" tIns="36000" rIns="0" bIns="36000" rtlCol="0" anchor="t" anchorCtr="0">
            <a:spAutoFit/>
          </a:bodyPr>
          <a:lstStyle>
            <a:lvl1pPr algn="l" defTabSz="914400" rtl="0" eaLnBrk="1" latinLnBrk="0" hangingPunct="1">
              <a:lnSpc>
                <a:spcPct val="90000"/>
              </a:lnSpc>
              <a:spcBef>
                <a:spcPct val="0"/>
              </a:spcBef>
              <a:buNone/>
              <a:defRPr sz="2800" b="1" i="0" kern="1200">
                <a:solidFill>
                  <a:srgbClr val="003D69"/>
                </a:solidFill>
                <a:latin typeface="Raleway" panose="020B0503030101060003" pitchFamily="34" charset="77"/>
                <a:ea typeface="+mj-ea"/>
                <a:cs typeface="+mj-cs"/>
              </a:defRPr>
            </a:lvl1pPr>
          </a:lstStyle>
          <a:p>
            <a:r>
              <a:rPr lang="en-GB" sz="3200"/>
              <a:t>Click to edit Master title style</a:t>
            </a:r>
            <a:endParaRPr lang="en-US" sz="3200"/>
          </a:p>
        </p:txBody>
      </p:sp>
      <p:sp>
        <p:nvSpPr>
          <p:cNvPr id="13" name="Date Placeholder 3">
            <a:extLst>
              <a:ext uri="{FF2B5EF4-FFF2-40B4-BE49-F238E27FC236}">
                <a16:creationId xmlns:a16="http://schemas.microsoft.com/office/drawing/2014/main" id="{4B14D3B3-0301-AF4A-A397-1FAB0879ADDA}"/>
              </a:ext>
            </a:extLst>
          </p:cNvPr>
          <p:cNvSpPr>
            <a:spLocks noGrp="1"/>
          </p:cNvSpPr>
          <p:nvPr>
            <p:ph type="dt" sz="half" idx="10"/>
          </p:nvPr>
        </p:nvSpPr>
        <p:spPr>
          <a:xfrm>
            <a:off x="1560780" y="6356350"/>
            <a:ext cx="1080000" cy="365125"/>
          </a:xfrm>
          <a:prstGeom prst="rect">
            <a:avLst/>
          </a:prstGeom>
        </p:spPr>
        <p:txBody>
          <a:bodyPr lIns="0" tIns="36000" rIns="0" bIns="36000"/>
          <a:lstStyle>
            <a:lvl1pPr>
              <a:defRPr sz="1000">
                <a:solidFill>
                  <a:schemeClr val="bg1"/>
                </a:solidFill>
              </a:defRPr>
            </a:lvl1pPr>
          </a:lstStyle>
          <a:p>
            <a:fld id="{6DB46989-05B5-C947-89CA-2B111998DE64}" type="datetimeFigureOut">
              <a:rPr lang="en-US" smtClean="0"/>
              <a:pPr/>
              <a:t>4/12/2024</a:t>
            </a:fld>
            <a:endParaRPr lang="en-US"/>
          </a:p>
        </p:txBody>
      </p:sp>
      <p:sp>
        <p:nvSpPr>
          <p:cNvPr id="14" name="Footer Placeholder 4">
            <a:extLst>
              <a:ext uri="{FF2B5EF4-FFF2-40B4-BE49-F238E27FC236}">
                <a16:creationId xmlns:a16="http://schemas.microsoft.com/office/drawing/2014/main" id="{F99D4D89-A337-8E41-BE6B-E80E7C1C1429}"/>
              </a:ext>
            </a:extLst>
          </p:cNvPr>
          <p:cNvSpPr>
            <a:spLocks noGrp="1"/>
          </p:cNvSpPr>
          <p:nvPr>
            <p:ph type="ftr" sz="quarter" idx="11"/>
          </p:nvPr>
        </p:nvSpPr>
        <p:spPr>
          <a:xfrm>
            <a:off x="2761561" y="6356350"/>
            <a:ext cx="7200000" cy="365125"/>
          </a:xfrm>
          <a:prstGeom prst="rect">
            <a:avLst/>
          </a:prstGeom>
        </p:spPr>
        <p:txBody>
          <a:bodyPr lIns="0" tIns="36000" rIns="0" bIns="36000"/>
          <a:lstStyle>
            <a:lvl1pPr algn="l">
              <a:defRPr sz="1000">
                <a:solidFill>
                  <a:schemeClr val="bg1"/>
                </a:solidFill>
              </a:defRPr>
            </a:lvl1pPr>
          </a:lstStyle>
          <a:p>
            <a:endParaRPr lang="en-US"/>
          </a:p>
        </p:txBody>
      </p:sp>
      <p:sp>
        <p:nvSpPr>
          <p:cNvPr id="15" name="Slide Number Placeholder 5">
            <a:extLst>
              <a:ext uri="{FF2B5EF4-FFF2-40B4-BE49-F238E27FC236}">
                <a16:creationId xmlns:a16="http://schemas.microsoft.com/office/drawing/2014/main" id="{87EE5698-6A3F-994B-8344-73C722BEEC27}"/>
              </a:ext>
            </a:extLst>
          </p:cNvPr>
          <p:cNvSpPr>
            <a:spLocks noGrp="1"/>
          </p:cNvSpPr>
          <p:nvPr>
            <p:ph type="sldNum" sz="quarter" idx="12"/>
          </p:nvPr>
        </p:nvSpPr>
        <p:spPr>
          <a:xfrm>
            <a:off x="719999" y="6356350"/>
            <a:ext cx="720000" cy="365125"/>
          </a:xfrm>
          <a:prstGeom prst="rect">
            <a:avLst/>
          </a:prstGeom>
        </p:spPr>
        <p:txBody>
          <a:bodyPr vert="horz" lIns="0" tIns="36000" rIns="0" bIns="36000"/>
          <a:lstStyle>
            <a:lvl1pPr algn="l">
              <a:defRPr sz="1000">
                <a:solidFill>
                  <a:schemeClr val="bg1"/>
                </a:solidFill>
              </a:defRPr>
            </a:lvl1pPr>
          </a:lstStyle>
          <a:p>
            <a:fld id="{86C7C98C-7744-8243-B226-33677779B44F}" type="slidenum">
              <a:rPr lang="en-US" smtClean="0"/>
              <a:pPr/>
              <a:t>‹#›</a:t>
            </a:fld>
            <a:endParaRPr lang="en-US"/>
          </a:p>
        </p:txBody>
      </p:sp>
    </p:spTree>
    <p:extLst>
      <p:ext uri="{BB962C8B-B14F-4D97-AF65-F5344CB8AC3E}">
        <p14:creationId xmlns:p14="http://schemas.microsoft.com/office/powerpoint/2010/main" val="24095142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2126BC0-AB55-4A20-AC29-EAF01F47A873}" type="datetimeFigureOut">
              <a:rPr lang="en-AU" smtClean="0"/>
              <a:t>12/04/2024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F7957D-5E94-4CEF-9D7E-E5EFC35F5162}" type="slidenum">
              <a:rPr lang="en-AU" smtClean="0"/>
              <a:t>‹#›</a:t>
            </a:fld>
            <a:endParaRPr lang="en-AU"/>
          </a:p>
        </p:txBody>
      </p:sp>
    </p:spTree>
    <p:extLst>
      <p:ext uri="{BB962C8B-B14F-4D97-AF65-F5344CB8AC3E}">
        <p14:creationId xmlns:p14="http://schemas.microsoft.com/office/powerpoint/2010/main" val="42613671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2126BC0-AB55-4A20-AC29-EAF01F47A873}" type="datetimeFigureOut">
              <a:rPr lang="en-AU" smtClean="0"/>
              <a:t>12/04/2024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2F7957D-5E94-4CEF-9D7E-E5EFC35F5162}" type="slidenum">
              <a:rPr lang="en-AU" smtClean="0"/>
              <a:t>‹#›</a:t>
            </a:fld>
            <a:endParaRPr lang="en-AU"/>
          </a:p>
        </p:txBody>
      </p:sp>
    </p:spTree>
    <p:extLst>
      <p:ext uri="{BB962C8B-B14F-4D97-AF65-F5344CB8AC3E}">
        <p14:creationId xmlns:p14="http://schemas.microsoft.com/office/powerpoint/2010/main" val="39197711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2126BC0-AB55-4A20-AC29-EAF01F47A873}" type="datetimeFigureOut">
              <a:rPr lang="en-AU" smtClean="0"/>
              <a:t>12/04/2024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2F7957D-5E94-4CEF-9D7E-E5EFC35F5162}" type="slidenum">
              <a:rPr lang="en-AU" smtClean="0"/>
              <a:t>‹#›</a:t>
            </a:fld>
            <a:endParaRPr lang="en-AU"/>
          </a:p>
        </p:txBody>
      </p:sp>
    </p:spTree>
    <p:extLst>
      <p:ext uri="{BB962C8B-B14F-4D97-AF65-F5344CB8AC3E}">
        <p14:creationId xmlns:p14="http://schemas.microsoft.com/office/powerpoint/2010/main" val="39331761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26BC0-AB55-4A20-AC29-EAF01F47A873}" type="datetimeFigureOut">
              <a:rPr lang="en-AU" smtClean="0"/>
              <a:t>12/04/2024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2F7957D-5E94-4CEF-9D7E-E5EFC35F5162}" type="slidenum">
              <a:rPr lang="en-AU" smtClean="0"/>
              <a:t>‹#›</a:t>
            </a:fld>
            <a:endParaRPr lang="en-AU"/>
          </a:p>
        </p:txBody>
      </p:sp>
    </p:spTree>
    <p:extLst>
      <p:ext uri="{BB962C8B-B14F-4D97-AF65-F5344CB8AC3E}">
        <p14:creationId xmlns:p14="http://schemas.microsoft.com/office/powerpoint/2010/main" val="6759995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126BC0-AB55-4A20-AC29-EAF01F47A873}" type="datetimeFigureOut">
              <a:rPr lang="en-AU" smtClean="0"/>
              <a:t>12/04/2024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F7957D-5E94-4CEF-9D7E-E5EFC35F5162}" type="slidenum">
              <a:rPr lang="en-AU" smtClean="0"/>
              <a:t>‹#›</a:t>
            </a:fld>
            <a:endParaRPr lang="en-AU"/>
          </a:p>
        </p:txBody>
      </p:sp>
    </p:spTree>
    <p:extLst>
      <p:ext uri="{BB962C8B-B14F-4D97-AF65-F5344CB8AC3E}">
        <p14:creationId xmlns:p14="http://schemas.microsoft.com/office/powerpoint/2010/main" val="25632972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126BC0-AB55-4A20-AC29-EAF01F47A873}" type="datetimeFigureOut">
              <a:rPr lang="en-AU" smtClean="0"/>
              <a:t>12/04/2024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F7957D-5E94-4CEF-9D7E-E5EFC35F5162}" type="slidenum">
              <a:rPr lang="en-AU" smtClean="0"/>
              <a:t>‹#›</a:t>
            </a:fld>
            <a:endParaRPr lang="en-AU"/>
          </a:p>
        </p:txBody>
      </p:sp>
    </p:spTree>
    <p:extLst>
      <p:ext uri="{BB962C8B-B14F-4D97-AF65-F5344CB8AC3E}">
        <p14:creationId xmlns:p14="http://schemas.microsoft.com/office/powerpoint/2010/main" val="8605180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2126BC0-AB55-4A20-AC29-EAF01F47A873}"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F7957D-5E94-4CEF-9D7E-E5EFC35F5162}" type="slidenum">
              <a:rPr lang="en-AU" smtClean="0"/>
              <a:t>‹#›</a:t>
            </a:fld>
            <a:endParaRPr lang="en-AU"/>
          </a:p>
        </p:txBody>
      </p:sp>
    </p:spTree>
    <p:extLst>
      <p:ext uri="{BB962C8B-B14F-4D97-AF65-F5344CB8AC3E}">
        <p14:creationId xmlns:p14="http://schemas.microsoft.com/office/powerpoint/2010/main" val="18805198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2126BC0-AB55-4A20-AC29-EAF01F47A873}"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F7957D-5E94-4CEF-9D7E-E5EFC35F5162}" type="slidenum">
              <a:rPr lang="en-AU" smtClean="0"/>
              <a:t>‹#›</a:t>
            </a:fld>
            <a:endParaRPr lang="en-AU"/>
          </a:p>
        </p:txBody>
      </p:sp>
    </p:spTree>
    <p:extLst>
      <p:ext uri="{BB962C8B-B14F-4D97-AF65-F5344CB8AC3E}">
        <p14:creationId xmlns:p14="http://schemas.microsoft.com/office/powerpoint/2010/main" val="30277468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BC9E99-C7B2-4716-92CA-E878881FAC71}"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35B734-2D96-4004-9743-EC2C6D01CDFC}"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1017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C9E99-C7B2-4716-92CA-E878881FAC71}"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35B734-2D96-4004-9743-EC2C6D01CDFC}" type="slidenum">
              <a:rPr lang="en-AU" smtClean="0"/>
              <a:t>‹#›</a:t>
            </a:fld>
            <a:endParaRPr lang="en-AU"/>
          </a:p>
        </p:txBody>
      </p:sp>
    </p:spTree>
    <p:extLst>
      <p:ext uri="{BB962C8B-B14F-4D97-AF65-F5344CB8AC3E}">
        <p14:creationId xmlns:p14="http://schemas.microsoft.com/office/powerpoint/2010/main" val="295375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10965A-F517-5843-8904-7B372A02FB75}"/>
              </a:ext>
            </a:extLst>
          </p:cNvPr>
          <p:cNvSpPr txBox="1">
            <a:spLocks/>
          </p:cNvSpPr>
          <p:nvPr/>
        </p:nvSpPr>
        <p:spPr>
          <a:xfrm>
            <a:off x="720000" y="540000"/>
            <a:ext cx="10672200" cy="515901"/>
          </a:xfrm>
          <a:prstGeom prst="rect">
            <a:avLst/>
          </a:prstGeom>
        </p:spPr>
        <p:txBody>
          <a:bodyPr vert="horz" wrap="square" lIns="0" tIns="36000" rIns="0" bIns="36000" rtlCol="0" anchor="t" anchorCtr="0">
            <a:spAutoFit/>
          </a:bodyPr>
          <a:lstStyle>
            <a:lvl1pPr algn="l" defTabSz="914400" rtl="0" eaLnBrk="1" latinLnBrk="0" hangingPunct="1">
              <a:lnSpc>
                <a:spcPct val="90000"/>
              </a:lnSpc>
              <a:spcBef>
                <a:spcPct val="0"/>
              </a:spcBef>
              <a:buNone/>
              <a:defRPr sz="2800" b="1" i="0" kern="1200">
                <a:solidFill>
                  <a:srgbClr val="003D69"/>
                </a:solidFill>
                <a:latin typeface="Raleway" panose="020B0503030101060003" pitchFamily="34" charset="77"/>
                <a:ea typeface="+mj-ea"/>
                <a:cs typeface="+mj-cs"/>
              </a:defRPr>
            </a:lvl1pPr>
          </a:lstStyle>
          <a:p>
            <a:r>
              <a:rPr lang="en-GB" sz="3200"/>
              <a:t>Click to edit Master title style</a:t>
            </a:r>
            <a:endParaRPr lang="en-US" sz="3200"/>
          </a:p>
        </p:txBody>
      </p:sp>
      <p:sp>
        <p:nvSpPr>
          <p:cNvPr id="7" name="Date Placeholder 3">
            <a:extLst>
              <a:ext uri="{FF2B5EF4-FFF2-40B4-BE49-F238E27FC236}">
                <a16:creationId xmlns:a16="http://schemas.microsoft.com/office/drawing/2014/main" id="{349CF370-D345-8C44-AD09-CBA3E5BEDB74}"/>
              </a:ext>
            </a:extLst>
          </p:cNvPr>
          <p:cNvSpPr>
            <a:spLocks noGrp="1"/>
          </p:cNvSpPr>
          <p:nvPr>
            <p:ph type="dt" sz="half" idx="10"/>
          </p:nvPr>
        </p:nvSpPr>
        <p:spPr>
          <a:xfrm>
            <a:off x="1560780" y="6356350"/>
            <a:ext cx="1080000" cy="365125"/>
          </a:xfrm>
          <a:prstGeom prst="rect">
            <a:avLst/>
          </a:prstGeom>
        </p:spPr>
        <p:txBody>
          <a:bodyPr lIns="0" tIns="36000" rIns="0" bIns="36000"/>
          <a:lstStyle>
            <a:lvl1pPr>
              <a:defRPr sz="1000">
                <a:solidFill>
                  <a:schemeClr val="bg1"/>
                </a:solidFill>
              </a:defRPr>
            </a:lvl1pPr>
          </a:lstStyle>
          <a:p>
            <a:fld id="{6DB46989-05B5-C947-89CA-2B111998DE64}" type="datetimeFigureOut">
              <a:rPr lang="en-US" smtClean="0"/>
              <a:pPr/>
              <a:t>4/12/2024</a:t>
            </a:fld>
            <a:endParaRPr lang="en-US"/>
          </a:p>
        </p:txBody>
      </p:sp>
      <p:sp>
        <p:nvSpPr>
          <p:cNvPr id="8" name="Footer Placeholder 4">
            <a:extLst>
              <a:ext uri="{FF2B5EF4-FFF2-40B4-BE49-F238E27FC236}">
                <a16:creationId xmlns:a16="http://schemas.microsoft.com/office/drawing/2014/main" id="{132A794A-BD9B-A84E-8C59-0D35DE26770A}"/>
              </a:ext>
            </a:extLst>
          </p:cNvPr>
          <p:cNvSpPr>
            <a:spLocks noGrp="1"/>
          </p:cNvSpPr>
          <p:nvPr>
            <p:ph type="ftr" sz="quarter" idx="11"/>
          </p:nvPr>
        </p:nvSpPr>
        <p:spPr>
          <a:xfrm>
            <a:off x="2761561" y="6356350"/>
            <a:ext cx="7200000" cy="365125"/>
          </a:xfrm>
          <a:prstGeom prst="rect">
            <a:avLst/>
          </a:prstGeom>
        </p:spPr>
        <p:txBody>
          <a:bodyPr lIns="0" tIns="36000" rIns="0" bIns="36000"/>
          <a:lstStyle>
            <a:lvl1pPr algn="l">
              <a:defRPr sz="100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EE8A8A6-98C3-9F49-9EEB-683AC2B85E83}"/>
              </a:ext>
            </a:extLst>
          </p:cNvPr>
          <p:cNvSpPr>
            <a:spLocks noGrp="1"/>
          </p:cNvSpPr>
          <p:nvPr>
            <p:ph type="sldNum" sz="quarter" idx="12"/>
          </p:nvPr>
        </p:nvSpPr>
        <p:spPr>
          <a:xfrm>
            <a:off x="719999" y="6356350"/>
            <a:ext cx="720000" cy="365125"/>
          </a:xfrm>
          <a:prstGeom prst="rect">
            <a:avLst/>
          </a:prstGeom>
        </p:spPr>
        <p:txBody>
          <a:bodyPr vert="horz" lIns="0" tIns="36000" rIns="0" bIns="36000"/>
          <a:lstStyle>
            <a:lvl1pPr algn="l">
              <a:defRPr sz="1000">
                <a:solidFill>
                  <a:schemeClr val="bg1"/>
                </a:solidFill>
              </a:defRPr>
            </a:lvl1pPr>
          </a:lstStyle>
          <a:p>
            <a:fld id="{86C7C98C-7744-8243-B226-33677779B44F}" type="slidenum">
              <a:rPr lang="en-US" smtClean="0"/>
              <a:pPr/>
              <a:t>‹#›</a:t>
            </a:fld>
            <a:endParaRPr lang="en-US"/>
          </a:p>
        </p:txBody>
      </p:sp>
    </p:spTree>
    <p:extLst>
      <p:ext uri="{BB962C8B-B14F-4D97-AF65-F5344CB8AC3E}">
        <p14:creationId xmlns:p14="http://schemas.microsoft.com/office/powerpoint/2010/main" val="21867010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BC9E99-C7B2-4716-92CA-E878881FAC71}"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35B734-2D96-4004-9743-EC2C6D01CDFC}"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0118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BC9E99-C7B2-4716-92CA-E878881FAC71}" type="datetimeFigureOut">
              <a:rPr lang="en-AU" smtClean="0"/>
              <a:t>12/04/2024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935B734-2D96-4004-9743-EC2C6D01CDFC}" type="slidenum">
              <a:rPr lang="en-AU" smtClean="0"/>
              <a:t>‹#›</a:t>
            </a:fld>
            <a:endParaRPr lang="en-AU"/>
          </a:p>
        </p:txBody>
      </p:sp>
    </p:spTree>
    <p:extLst>
      <p:ext uri="{BB962C8B-B14F-4D97-AF65-F5344CB8AC3E}">
        <p14:creationId xmlns:p14="http://schemas.microsoft.com/office/powerpoint/2010/main" val="8481741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BC9E99-C7B2-4716-92CA-E878881FAC71}" type="datetimeFigureOut">
              <a:rPr lang="en-AU" smtClean="0"/>
              <a:t>12/04/2024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935B734-2D96-4004-9743-EC2C6D01CDFC}" type="slidenum">
              <a:rPr lang="en-AU" smtClean="0"/>
              <a:t>‹#›</a:t>
            </a:fld>
            <a:endParaRPr lang="en-AU"/>
          </a:p>
        </p:txBody>
      </p:sp>
    </p:spTree>
    <p:extLst>
      <p:ext uri="{BB962C8B-B14F-4D97-AF65-F5344CB8AC3E}">
        <p14:creationId xmlns:p14="http://schemas.microsoft.com/office/powerpoint/2010/main" val="27076000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BC9E99-C7B2-4716-92CA-E878881FAC71}" type="datetimeFigureOut">
              <a:rPr lang="en-AU" smtClean="0"/>
              <a:t>12/04/2024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935B734-2D96-4004-9743-EC2C6D01CDFC}" type="slidenum">
              <a:rPr lang="en-AU" smtClean="0"/>
              <a:t>‹#›</a:t>
            </a:fld>
            <a:endParaRPr lang="en-AU"/>
          </a:p>
        </p:txBody>
      </p:sp>
    </p:spTree>
    <p:extLst>
      <p:ext uri="{BB962C8B-B14F-4D97-AF65-F5344CB8AC3E}">
        <p14:creationId xmlns:p14="http://schemas.microsoft.com/office/powerpoint/2010/main" val="7677736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ABC9E99-C7B2-4716-92CA-E878881FAC71}" type="datetimeFigureOut">
              <a:rPr lang="en-AU" smtClean="0"/>
              <a:t>12/04/2024</a:t>
            </a:fld>
            <a:endParaRPr lang="en-A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AU"/>
          </a:p>
        </p:txBody>
      </p:sp>
      <p:sp>
        <p:nvSpPr>
          <p:cNvPr id="9" name="Slide Number Placeholder 8"/>
          <p:cNvSpPr>
            <a:spLocks noGrp="1"/>
          </p:cNvSpPr>
          <p:nvPr>
            <p:ph type="sldNum" sz="quarter" idx="12"/>
          </p:nvPr>
        </p:nvSpPr>
        <p:spPr/>
        <p:txBody>
          <a:bodyPr/>
          <a:lstStyle/>
          <a:p>
            <a:fld id="{7935B734-2D96-4004-9743-EC2C6D01CDFC}" type="slidenum">
              <a:rPr lang="en-AU" smtClean="0"/>
              <a:t>‹#›</a:t>
            </a:fld>
            <a:endParaRPr lang="en-AU"/>
          </a:p>
        </p:txBody>
      </p:sp>
    </p:spTree>
    <p:extLst>
      <p:ext uri="{BB962C8B-B14F-4D97-AF65-F5344CB8AC3E}">
        <p14:creationId xmlns:p14="http://schemas.microsoft.com/office/powerpoint/2010/main" val="14737300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ABC9E99-C7B2-4716-92CA-E878881FAC71}" type="datetimeFigureOut">
              <a:rPr lang="en-AU" smtClean="0"/>
              <a:t>12/04/2024</a:t>
            </a:fld>
            <a:endParaRPr lang="en-A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A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935B734-2D96-4004-9743-EC2C6D01CDFC}" type="slidenum">
              <a:rPr lang="en-AU" smtClean="0"/>
              <a:t>‹#›</a:t>
            </a:fld>
            <a:endParaRPr lang="en-AU"/>
          </a:p>
        </p:txBody>
      </p:sp>
    </p:spTree>
    <p:extLst>
      <p:ext uri="{BB962C8B-B14F-4D97-AF65-F5344CB8AC3E}">
        <p14:creationId xmlns:p14="http://schemas.microsoft.com/office/powerpoint/2010/main" val="32020611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BC9E99-C7B2-4716-92CA-E878881FAC71}" type="datetimeFigureOut">
              <a:rPr lang="en-AU" smtClean="0"/>
              <a:t>12/04/2024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935B734-2D96-4004-9743-EC2C6D01CDFC}" type="slidenum">
              <a:rPr lang="en-AU" smtClean="0"/>
              <a:t>‹#›</a:t>
            </a:fld>
            <a:endParaRPr lang="en-AU"/>
          </a:p>
        </p:txBody>
      </p:sp>
    </p:spTree>
    <p:extLst>
      <p:ext uri="{BB962C8B-B14F-4D97-AF65-F5344CB8AC3E}">
        <p14:creationId xmlns:p14="http://schemas.microsoft.com/office/powerpoint/2010/main" val="4982390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C9E99-C7B2-4716-92CA-E878881FAC71}"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35B734-2D96-4004-9743-EC2C6D01CDFC}" type="slidenum">
              <a:rPr lang="en-AU" smtClean="0"/>
              <a:t>‹#›</a:t>
            </a:fld>
            <a:endParaRPr lang="en-AU"/>
          </a:p>
        </p:txBody>
      </p:sp>
    </p:spTree>
    <p:extLst>
      <p:ext uri="{BB962C8B-B14F-4D97-AF65-F5344CB8AC3E}">
        <p14:creationId xmlns:p14="http://schemas.microsoft.com/office/powerpoint/2010/main" val="37034920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C9E99-C7B2-4716-92CA-E878881FAC71}"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35B734-2D96-4004-9743-EC2C6D01CDFC}" type="slidenum">
              <a:rPr lang="en-AU" smtClean="0"/>
              <a:t>‹#›</a:t>
            </a:fld>
            <a:endParaRPr lang="en-AU"/>
          </a:p>
        </p:txBody>
      </p:sp>
    </p:spTree>
    <p:extLst>
      <p:ext uri="{BB962C8B-B14F-4D97-AF65-F5344CB8AC3E}">
        <p14:creationId xmlns:p14="http://schemas.microsoft.com/office/powerpoint/2010/main" val="255133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A5F425FA-612B-FF42-AD48-44DFD0354BB6}"/>
              </a:ext>
            </a:extLst>
          </p:cNvPr>
          <p:cNvSpPr>
            <a:spLocks noGrp="1"/>
          </p:cNvSpPr>
          <p:nvPr>
            <p:ph type="dt" sz="half" idx="10"/>
          </p:nvPr>
        </p:nvSpPr>
        <p:spPr>
          <a:xfrm>
            <a:off x="1560780" y="6356350"/>
            <a:ext cx="1080000" cy="365125"/>
          </a:xfrm>
          <a:prstGeom prst="rect">
            <a:avLst/>
          </a:prstGeom>
        </p:spPr>
        <p:txBody>
          <a:bodyPr lIns="0" tIns="36000" rIns="0" bIns="36000"/>
          <a:lstStyle>
            <a:lvl1pPr>
              <a:defRPr sz="1000">
                <a:solidFill>
                  <a:schemeClr val="bg1"/>
                </a:solidFill>
              </a:defRPr>
            </a:lvl1pPr>
          </a:lstStyle>
          <a:p>
            <a:fld id="{6DB46989-05B5-C947-89CA-2B111998DE64}" type="datetimeFigureOut">
              <a:rPr lang="en-US" smtClean="0"/>
              <a:pPr/>
              <a:t>4/12/2024</a:t>
            </a:fld>
            <a:endParaRPr lang="en-US"/>
          </a:p>
        </p:txBody>
      </p:sp>
      <p:sp>
        <p:nvSpPr>
          <p:cNvPr id="6" name="Footer Placeholder 4">
            <a:extLst>
              <a:ext uri="{FF2B5EF4-FFF2-40B4-BE49-F238E27FC236}">
                <a16:creationId xmlns:a16="http://schemas.microsoft.com/office/drawing/2014/main" id="{CAC27961-4930-9C41-9BEF-6AE8B5E03AB4}"/>
              </a:ext>
            </a:extLst>
          </p:cNvPr>
          <p:cNvSpPr>
            <a:spLocks noGrp="1"/>
          </p:cNvSpPr>
          <p:nvPr>
            <p:ph type="ftr" sz="quarter" idx="11"/>
          </p:nvPr>
        </p:nvSpPr>
        <p:spPr>
          <a:xfrm>
            <a:off x="2761561" y="6356350"/>
            <a:ext cx="7200000" cy="365125"/>
          </a:xfrm>
          <a:prstGeom prst="rect">
            <a:avLst/>
          </a:prstGeom>
        </p:spPr>
        <p:txBody>
          <a:bodyPr lIns="0" tIns="36000" rIns="0" bIns="36000"/>
          <a:lstStyle>
            <a:lvl1pPr algn="l">
              <a:defRPr sz="100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523B1943-4B77-944C-B1D1-7559D172DFCF}"/>
              </a:ext>
            </a:extLst>
          </p:cNvPr>
          <p:cNvSpPr>
            <a:spLocks noGrp="1"/>
          </p:cNvSpPr>
          <p:nvPr>
            <p:ph type="sldNum" sz="quarter" idx="12"/>
          </p:nvPr>
        </p:nvSpPr>
        <p:spPr>
          <a:xfrm>
            <a:off x="719999" y="6356350"/>
            <a:ext cx="720000" cy="365125"/>
          </a:xfrm>
          <a:prstGeom prst="rect">
            <a:avLst/>
          </a:prstGeom>
        </p:spPr>
        <p:txBody>
          <a:bodyPr vert="horz" lIns="0" tIns="36000" rIns="0" bIns="36000"/>
          <a:lstStyle>
            <a:lvl1pPr algn="l">
              <a:defRPr sz="1000">
                <a:solidFill>
                  <a:schemeClr val="bg1"/>
                </a:solidFill>
              </a:defRPr>
            </a:lvl1pPr>
          </a:lstStyle>
          <a:p>
            <a:fld id="{86C7C98C-7744-8243-B226-33677779B44F}" type="slidenum">
              <a:rPr lang="en-US" smtClean="0"/>
              <a:pPr/>
              <a:t>‹#›</a:t>
            </a:fld>
            <a:endParaRPr lang="en-US"/>
          </a:p>
        </p:txBody>
      </p:sp>
    </p:spTree>
    <p:extLst>
      <p:ext uri="{BB962C8B-B14F-4D97-AF65-F5344CB8AC3E}">
        <p14:creationId xmlns:p14="http://schemas.microsoft.com/office/powerpoint/2010/main" val="258716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bg>
      <p:bgPr>
        <a:blipFill>
          <a:blip r:embed="rId2"/>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9A83B2-F3D3-8D47-88F0-723376CEAC5F}"/>
              </a:ext>
            </a:extLst>
          </p:cNvPr>
          <p:cNvSpPr>
            <a:spLocks noGrp="1"/>
          </p:cNvSpPr>
          <p:nvPr>
            <p:ph type="body" sz="half" idx="2"/>
          </p:nvPr>
        </p:nvSpPr>
        <p:spPr>
          <a:xfrm>
            <a:off x="720000" y="1980000"/>
            <a:ext cx="5220000" cy="378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Content Placeholder 2">
            <a:extLst>
              <a:ext uri="{FF2B5EF4-FFF2-40B4-BE49-F238E27FC236}">
                <a16:creationId xmlns:a16="http://schemas.microsoft.com/office/drawing/2014/main" id="{68138A43-6C85-0C43-8565-87E73C9D24F8}"/>
              </a:ext>
            </a:extLst>
          </p:cNvPr>
          <p:cNvSpPr>
            <a:spLocks noGrp="1"/>
          </p:cNvSpPr>
          <p:nvPr>
            <p:ph idx="14"/>
          </p:nvPr>
        </p:nvSpPr>
        <p:spPr>
          <a:xfrm>
            <a:off x="6172200" y="1980000"/>
            <a:ext cx="5220000" cy="3780000"/>
          </a:xfrm>
        </p:spPr>
        <p:txBody>
          <a:bodyPr/>
          <a:lstStyle>
            <a:lvl1pPr>
              <a:defRPr sz="2400"/>
            </a:lvl1pPr>
            <a:lvl2pPr>
              <a:defRPr sz="2200"/>
            </a:lvl2pPr>
            <a:lvl3pPr>
              <a:defRPr sz="2000"/>
            </a:lvl3pPr>
            <a:lvl4pPr>
              <a:defRPr sz="18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2">
            <a:extLst>
              <a:ext uri="{FF2B5EF4-FFF2-40B4-BE49-F238E27FC236}">
                <a16:creationId xmlns:a16="http://schemas.microsoft.com/office/drawing/2014/main" id="{FE078331-8508-6247-B1A1-50EB5D736297}"/>
              </a:ext>
            </a:extLst>
          </p:cNvPr>
          <p:cNvSpPr>
            <a:spLocks noGrp="1"/>
          </p:cNvSpPr>
          <p:nvPr>
            <p:ph type="body" idx="15"/>
          </p:nvPr>
        </p:nvSpPr>
        <p:spPr>
          <a:xfrm>
            <a:off x="720000" y="1440000"/>
            <a:ext cx="10672200" cy="424732"/>
          </a:xfrm>
        </p:spPr>
        <p:txBody>
          <a:bodyPr wrap="square" anchor="t" anchorCtr="0">
            <a:spAutoFit/>
          </a:bodyPr>
          <a:lstStyle>
            <a:lvl1pPr marL="0" indent="0">
              <a:buNone/>
              <a:defRPr sz="2400" b="1">
                <a:solidFill>
                  <a:srgbClr val="73BCC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itle 1">
            <a:extLst>
              <a:ext uri="{FF2B5EF4-FFF2-40B4-BE49-F238E27FC236}">
                <a16:creationId xmlns:a16="http://schemas.microsoft.com/office/drawing/2014/main" id="{53BA18FD-4C80-514A-A8A4-8E4FDAFA2D72}"/>
              </a:ext>
            </a:extLst>
          </p:cNvPr>
          <p:cNvSpPr txBox="1">
            <a:spLocks/>
          </p:cNvSpPr>
          <p:nvPr/>
        </p:nvSpPr>
        <p:spPr>
          <a:xfrm>
            <a:off x="720000" y="540000"/>
            <a:ext cx="10672200" cy="515901"/>
          </a:xfrm>
          <a:prstGeom prst="rect">
            <a:avLst/>
          </a:prstGeom>
        </p:spPr>
        <p:txBody>
          <a:bodyPr vert="horz" wrap="square" lIns="0" tIns="36000" rIns="0" bIns="36000" rtlCol="0" anchor="t" anchorCtr="0">
            <a:spAutoFit/>
          </a:bodyPr>
          <a:lstStyle>
            <a:lvl1pPr algn="l" defTabSz="914400" rtl="0" eaLnBrk="1" latinLnBrk="0" hangingPunct="1">
              <a:lnSpc>
                <a:spcPct val="90000"/>
              </a:lnSpc>
              <a:spcBef>
                <a:spcPct val="0"/>
              </a:spcBef>
              <a:buNone/>
              <a:defRPr sz="2800" b="1" i="0" kern="1200">
                <a:solidFill>
                  <a:srgbClr val="003D69"/>
                </a:solidFill>
                <a:latin typeface="Raleway" panose="020B0503030101060003" pitchFamily="34" charset="77"/>
                <a:ea typeface="+mj-ea"/>
                <a:cs typeface="+mj-cs"/>
              </a:defRPr>
            </a:lvl1pPr>
          </a:lstStyle>
          <a:p>
            <a:r>
              <a:rPr lang="en-GB" sz="3200"/>
              <a:t>Click to edit Master title style</a:t>
            </a:r>
            <a:endParaRPr lang="en-US" sz="3200"/>
          </a:p>
        </p:txBody>
      </p:sp>
      <p:sp>
        <p:nvSpPr>
          <p:cNvPr id="11" name="Date Placeholder 3">
            <a:extLst>
              <a:ext uri="{FF2B5EF4-FFF2-40B4-BE49-F238E27FC236}">
                <a16:creationId xmlns:a16="http://schemas.microsoft.com/office/drawing/2014/main" id="{07B68A88-C3F0-AF47-A25A-668DF3CA5DC8}"/>
              </a:ext>
            </a:extLst>
          </p:cNvPr>
          <p:cNvSpPr>
            <a:spLocks noGrp="1"/>
          </p:cNvSpPr>
          <p:nvPr>
            <p:ph type="dt" sz="half" idx="10"/>
          </p:nvPr>
        </p:nvSpPr>
        <p:spPr>
          <a:xfrm>
            <a:off x="1560780" y="6356350"/>
            <a:ext cx="1080000" cy="365125"/>
          </a:xfrm>
          <a:prstGeom prst="rect">
            <a:avLst/>
          </a:prstGeom>
        </p:spPr>
        <p:txBody>
          <a:bodyPr lIns="0" tIns="36000" rIns="0" bIns="36000"/>
          <a:lstStyle>
            <a:lvl1pPr>
              <a:defRPr sz="1000">
                <a:solidFill>
                  <a:schemeClr val="bg1"/>
                </a:solidFill>
              </a:defRPr>
            </a:lvl1pPr>
          </a:lstStyle>
          <a:p>
            <a:fld id="{6DB46989-05B5-C947-89CA-2B111998DE64}" type="datetimeFigureOut">
              <a:rPr lang="en-US" smtClean="0"/>
              <a:pPr/>
              <a:t>4/12/2024</a:t>
            </a:fld>
            <a:endParaRPr lang="en-US"/>
          </a:p>
        </p:txBody>
      </p:sp>
      <p:sp>
        <p:nvSpPr>
          <p:cNvPr id="13" name="Footer Placeholder 4">
            <a:extLst>
              <a:ext uri="{FF2B5EF4-FFF2-40B4-BE49-F238E27FC236}">
                <a16:creationId xmlns:a16="http://schemas.microsoft.com/office/drawing/2014/main" id="{0C89BFC2-C73D-7348-92A1-D524AE486D09}"/>
              </a:ext>
            </a:extLst>
          </p:cNvPr>
          <p:cNvSpPr>
            <a:spLocks noGrp="1"/>
          </p:cNvSpPr>
          <p:nvPr>
            <p:ph type="ftr" sz="quarter" idx="11"/>
          </p:nvPr>
        </p:nvSpPr>
        <p:spPr>
          <a:xfrm>
            <a:off x="2761561" y="6356350"/>
            <a:ext cx="7200000" cy="365125"/>
          </a:xfrm>
          <a:prstGeom prst="rect">
            <a:avLst/>
          </a:prstGeom>
        </p:spPr>
        <p:txBody>
          <a:bodyPr lIns="0" tIns="36000" rIns="0" bIns="36000"/>
          <a:lstStyle>
            <a:lvl1pPr algn="l">
              <a:defRPr sz="10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1861FF75-40C0-6549-B02D-9BF535E20917}"/>
              </a:ext>
            </a:extLst>
          </p:cNvPr>
          <p:cNvSpPr>
            <a:spLocks noGrp="1"/>
          </p:cNvSpPr>
          <p:nvPr>
            <p:ph type="sldNum" sz="quarter" idx="12"/>
          </p:nvPr>
        </p:nvSpPr>
        <p:spPr>
          <a:xfrm>
            <a:off x="719999" y="6356350"/>
            <a:ext cx="720000" cy="365125"/>
          </a:xfrm>
          <a:prstGeom prst="rect">
            <a:avLst/>
          </a:prstGeom>
        </p:spPr>
        <p:txBody>
          <a:bodyPr vert="horz" lIns="0" tIns="36000" rIns="0" bIns="36000"/>
          <a:lstStyle>
            <a:lvl1pPr algn="l">
              <a:defRPr sz="1000">
                <a:solidFill>
                  <a:schemeClr val="bg1"/>
                </a:solidFill>
              </a:defRPr>
            </a:lvl1pPr>
          </a:lstStyle>
          <a:p>
            <a:fld id="{86C7C98C-7744-8243-B226-33677779B44F}" type="slidenum">
              <a:rPr lang="en-US" smtClean="0"/>
              <a:pPr/>
              <a:t>‹#›</a:t>
            </a:fld>
            <a:endParaRPr lang="en-US"/>
          </a:p>
        </p:txBody>
      </p:sp>
    </p:spTree>
    <p:extLst>
      <p:ext uri="{BB962C8B-B14F-4D97-AF65-F5344CB8AC3E}">
        <p14:creationId xmlns:p14="http://schemas.microsoft.com/office/powerpoint/2010/main" val="74653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CCC36B-CE1F-4246-80F3-EE9B7C04ECFD}"/>
              </a:ext>
            </a:extLst>
          </p:cNvPr>
          <p:cNvSpPr>
            <a:spLocks noGrp="1"/>
          </p:cNvSpPr>
          <p:nvPr>
            <p:ph type="pic" idx="1"/>
          </p:nvPr>
        </p:nvSpPr>
        <p:spPr>
          <a:xfrm>
            <a:off x="5183188" y="1440000"/>
            <a:ext cx="6172200" cy="4500000"/>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A8B1DC4C-2D05-CF49-B7A7-F8CDAC52E4E9}"/>
              </a:ext>
            </a:extLst>
          </p:cNvPr>
          <p:cNvSpPr>
            <a:spLocks noGrp="1"/>
          </p:cNvSpPr>
          <p:nvPr>
            <p:ph type="body" sz="half" idx="2"/>
          </p:nvPr>
        </p:nvSpPr>
        <p:spPr>
          <a:xfrm>
            <a:off x="719999" y="1440000"/>
            <a:ext cx="3960000" cy="450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2" name="Title 1">
            <a:extLst>
              <a:ext uri="{FF2B5EF4-FFF2-40B4-BE49-F238E27FC236}">
                <a16:creationId xmlns:a16="http://schemas.microsoft.com/office/drawing/2014/main" id="{686B1E18-4E99-734A-B5EF-4CDBA5B912BC}"/>
              </a:ext>
            </a:extLst>
          </p:cNvPr>
          <p:cNvSpPr txBox="1">
            <a:spLocks/>
          </p:cNvSpPr>
          <p:nvPr/>
        </p:nvSpPr>
        <p:spPr>
          <a:xfrm>
            <a:off x="720000" y="540000"/>
            <a:ext cx="10672200" cy="515901"/>
          </a:xfrm>
          <a:prstGeom prst="rect">
            <a:avLst/>
          </a:prstGeom>
        </p:spPr>
        <p:txBody>
          <a:bodyPr vert="horz" wrap="square" lIns="0" tIns="36000" rIns="0" bIns="36000" rtlCol="0" anchor="t" anchorCtr="0">
            <a:spAutoFit/>
          </a:bodyPr>
          <a:lstStyle>
            <a:lvl1pPr algn="l" defTabSz="914400" rtl="0" eaLnBrk="1" latinLnBrk="0" hangingPunct="1">
              <a:lnSpc>
                <a:spcPct val="90000"/>
              </a:lnSpc>
              <a:spcBef>
                <a:spcPct val="0"/>
              </a:spcBef>
              <a:buNone/>
              <a:defRPr sz="2800" b="1" i="0" kern="1200">
                <a:solidFill>
                  <a:srgbClr val="003D69"/>
                </a:solidFill>
                <a:latin typeface="Raleway" panose="020B0503030101060003" pitchFamily="34" charset="77"/>
                <a:ea typeface="+mj-ea"/>
                <a:cs typeface="+mj-cs"/>
              </a:defRPr>
            </a:lvl1pPr>
          </a:lstStyle>
          <a:p>
            <a:r>
              <a:rPr lang="en-GB" sz="3200"/>
              <a:t>Click to edit Master title style</a:t>
            </a:r>
            <a:endParaRPr lang="en-US" sz="3200"/>
          </a:p>
        </p:txBody>
      </p:sp>
      <p:sp>
        <p:nvSpPr>
          <p:cNvPr id="8" name="Date Placeholder 3">
            <a:extLst>
              <a:ext uri="{FF2B5EF4-FFF2-40B4-BE49-F238E27FC236}">
                <a16:creationId xmlns:a16="http://schemas.microsoft.com/office/drawing/2014/main" id="{26773006-D19B-404F-8403-366A63F38B11}"/>
              </a:ext>
            </a:extLst>
          </p:cNvPr>
          <p:cNvSpPr>
            <a:spLocks noGrp="1"/>
          </p:cNvSpPr>
          <p:nvPr>
            <p:ph type="dt" sz="half" idx="10"/>
          </p:nvPr>
        </p:nvSpPr>
        <p:spPr>
          <a:xfrm>
            <a:off x="1560780" y="6356350"/>
            <a:ext cx="1080000" cy="365125"/>
          </a:xfrm>
          <a:prstGeom prst="rect">
            <a:avLst/>
          </a:prstGeom>
        </p:spPr>
        <p:txBody>
          <a:bodyPr lIns="0" tIns="36000" rIns="0" bIns="36000"/>
          <a:lstStyle>
            <a:lvl1pPr>
              <a:defRPr sz="1000">
                <a:solidFill>
                  <a:schemeClr val="bg1"/>
                </a:solidFill>
              </a:defRPr>
            </a:lvl1pPr>
          </a:lstStyle>
          <a:p>
            <a:fld id="{6DB46989-05B5-C947-89CA-2B111998DE64}" type="datetimeFigureOut">
              <a:rPr lang="en-US" smtClean="0"/>
              <a:pPr/>
              <a:t>4/12/2024</a:t>
            </a:fld>
            <a:endParaRPr lang="en-US"/>
          </a:p>
        </p:txBody>
      </p:sp>
      <p:sp>
        <p:nvSpPr>
          <p:cNvPr id="9" name="Footer Placeholder 4">
            <a:extLst>
              <a:ext uri="{FF2B5EF4-FFF2-40B4-BE49-F238E27FC236}">
                <a16:creationId xmlns:a16="http://schemas.microsoft.com/office/drawing/2014/main" id="{7B4ECFE3-757F-AD4B-8451-CEE868292971}"/>
              </a:ext>
            </a:extLst>
          </p:cNvPr>
          <p:cNvSpPr>
            <a:spLocks noGrp="1"/>
          </p:cNvSpPr>
          <p:nvPr>
            <p:ph type="ftr" sz="quarter" idx="11"/>
          </p:nvPr>
        </p:nvSpPr>
        <p:spPr>
          <a:xfrm>
            <a:off x="2761561" y="6356350"/>
            <a:ext cx="7200000" cy="365125"/>
          </a:xfrm>
          <a:prstGeom prst="rect">
            <a:avLst/>
          </a:prstGeom>
        </p:spPr>
        <p:txBody>
          <a:bodyPr lIns="0" tIns="36000" rIns="0" bIns="36000"/>
          <a:lstStyle>
            <a:lvl1pPr algn="l">
              <a:defRPr sz="100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33ED1ED7-3289-6C43-AD2C-584AAC7AEF96}"/>
              </a:ext>
            </a:extLst>
          </p:cNvPr>
          <p:cNvSpPr>
            <a:spLocks noGrp="1"/>
          </p:cNvSpPr>
          <p:nvPr>
            <p:ph type="sldNum" sz="quarter" idx="12"/>
          </p:nvPr>
        </p:nvSpPr>
        <p:spPr>
          <a:xfrm>
            <a:off x="719999" y="6356350"/>
            <a:ext cx="720000" cy="365125"/>
          </a:xfrm>
          <a:prstGeom prst="rect">
            <a:avLst/>
          </a:prstGeom>
        </p:spPr>
        <p:txBody>
          <a:bodyPr vert="horz" lIns="0" tIns="36000" rIns="0" bIns="36000"/>
          <a:lstStyle>
            <a:lvl1pPr algn="l">
              <a:defRPr sz="1000">
                <a:solidFill>
                  <a:schemeClr val="bg1"/>
                </a:solidFill>
              </a:defRPr>
            </a:lvl1pPr>
          </a:lstStyle>
          <a:p>
            <a:fld id="{86C7C98C-7744-8243-B226-33677779B44F}" type="slidenum">
              <a:rPr lang="en-US" smtClean="0"/>
              <a:pPr/>
              <a:t>‹#›</a:t>
            </a:fld>
            <a:endParaRPr lang="en-US"/>
          </a:p>
        </p:txBody>
      </p:sp>
    </p:spTree>
    <p:extLst>
      <p:ext uri="{BB962C8B-B14F-4D97-AF65-F5344CB8AC3E}">
        <p14:creationId xmlns:p14="http://schemas.microsoft.com/office/powerpoint/2010/main" val="222000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4.jpe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4.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10.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AB6B4B-2885-0147-906B-2EBAE641B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44A0B1D-B75E-A945-A98B-AABDDAD2D5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Box 4">
            <a:extLst>
              <a:ext uri="{FF2B5EF4-FFF2-40B4-BE49-F238E27FC236}">
                <a16:creationId xmlns:a16="http://schemas.microsoft.com/office/drawing/2014/main" id="{68CF8965-9296-8245-6F3C-07272B5D044F}"/>
              </a:ext>
            </a:extLst>
          </p:cNvPr>
          <p:cNvSpPr txBox="1"/>
          <p:nvPr userDrawn="1">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AU" sz="16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76833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45" r:id="rId10"/>
  </p:sldLayoutIdLst>
  <p:txStyles>
    <p:titleStyle>
      <a:lvl1pPr algn="l" defTabSz="914400" rtl="0" eaLnBrk="1" latinLnBrk="0" hangingPunct="1">
        <a:lnSpc>
          <a:spcPct val="90000"/>
        </a:lnSpc>
        <a:spcBef>
          <a:spcPct val="0"/>
        </a:spcBef>
        <a:buNone/>
        <a:defRPr sz="4400" b="1" i="0" kern="1200">
          <a:solidFill>
            <a:schemeClr val="tx1"/>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96050"/>
            <a:ext cx="12192000"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454505"/>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85775" y="286604"/>
            <a:ext cx="10058400" cy="91354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85775" y="1371232"/>
            <a:ext cx="10058400" cy="449786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F7C2F47-7545-4F41-A9D4-06A8F7550572}" type="datetimeFigureOut">
              <a:rPr lang="en-AU" smtClean="0"/>
              <a:t>12/04/2024</a:t>
            </a:fld>
            <a:endParaRPr lang="en-A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A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9053057-3042-459A-8E5F-9C470B734DCB}" type="slidenum">
              <a:rPr lang="en-AU" smtClean="0"/>
              <a:t>‹#›</a:t>
            </a:fld>
            <a:endParaRPr lang="en-AU"/>
          </a:p>
        </p:txBody>
      </p:sp>
      <p:cxnSp>
        <p:nvCxnSpPr>
          <p:cNvPr id="10" name="Straight Connector 9"/>
          <p:cNvCxnSpPr>
            <a:cxnSpLocks/>
          </p:cNvCxnSpPr>
          <p:nvPr/>
        </p:nvCxnSpPr>
        <p:spPr>
          <a:xfrm>
            <a:off x="485775" y="1200150"/>
            <a:ext cx="112395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AC71F7EB-C768-4978-A7DF-0BC3B5E5A92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471592" y="24976"/>
            <a:ext cx="1637281" cy="432710"/>
          </a:xfrm>
          <a:prstGeom prst="rect">
            <a:avLst/>
          </a:prstGeom>
        </p:spPr>
      </p:pic>
      <p:sp>
        <p:nvSpPr>
          <p:cNvPr id="12" name="TextBox 11">
            <a:extLst>
              <a:ext uri="{FF2B5EF4-FFF2-40B4-BE49-F238E27FC236}">
                <a16:creationId xmlns:a16="http://schemas.microsoft.com/office/drawing/2014/main" id="{0B446C73-BE5C-CAFB-825B-2CE983903CF6}"/>
              </a:ext>
            </a:extLst>
          </p:cNvPr>
          <p:cNvSpPr txBox="1"/>
          <p:nvPr userDrawn="1">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AU" sz="16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195698530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l" defTabSz="914400" rtl="0" eaLnBrk="1" latinLnBrk="0" hangingPunct="1">
        <a:lnSpc>
          <a:spcPct val="85000"/>
        </a:lnSpc>
        <a:spcBef>
          <a:spcPct val="0"/>
        </a:spcBef>
        <a:buNone/>
        <a:defRPr sz="4000" kern="1200" spc="-50" baseline="0">
          <a:solidFill>
            <a:schemeClr val="accent2"/>
          </a:solidFill>
          <a:latin typeface="+mj-lt"/>
          <a:ea typeface="+mj-ea"/>
          <a:cs typeface="+mj-cs"/>
        </a:defRPr>
      </a:lvl1pPr>
    </p:titleStyle>
    <p:bodyStyle>
      <a:lvl1pPr marL="183600" indent="-183600" algn="l" defTabSz="914400" rtl="0" eaLnBrk="1" latinLnBrk="0" hangingPunct="1">
        <a:lnSpc>
          <a:spcPct val="95000"/>
        </a:lnSpc>
        <a:spcBef>
          <a:spcPts val="600"/>
        </a:spcBef>
        <a:spcAft>
          <a:spcPts val="200"/>
        </a:spcAft>
        <a:buClr>
          <a:schemeClr val="accent2"/>
        </a:buClr>
        <a:buSzPct val="100000"/>
        <a:buFont typeface="Arial" panose="020B0604020202020204" pitchFamily="34" charset="0"/>
        <a:buChar char="•"/>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5000"/>
        </a:lnSpc>
        <a:spcBef>
          <a:spcPts val="200"/>
        </a:spcBef>
        <a:spcAft>
          <a:spcPts val="400"/>
        </a:spcAft>
        <a:buClr>
          <a:schemeClr val="accent2"/>
        </a:buClr>
        <a:buSzPct val="75000"/>
        <a:buFont typeface="Courier New" panose="02070309020205020404" pitchFamily="49" charset="0"/>
        <a:buChar char="o"/>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5000"/>
        </a:lnSpc>
        <a:spcBef>
          <a:spcPts val="200"/>
        </a:spcBef>
        <a:spcAft>
          <a:spcPts val="400"/>
        </a:spcAft>
        <a:buClr>
          <a:schemeClr val="accent2"/>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5000"/>
        </a:lnSpc>
        <a:spcBef>
          <a:spcPts val="200"/>
        </a:spcBef>
        <a:spcAft>
          <a:spcPts val="400"/>
        </a:spcAft>
        <a:buClr>
          <a:schemeClr val="accent2"/>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2"/>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CEB93D-803D-442B-8936-4B38731ED001}"/>
              </a:ext>
            </a:extLst>
          </p:cNvPr>
          <p:cNvSpPr>
            <a:spLocks noGrp="1"/>
          </p:cNvSpPr>
          <p:nvPr>
            <p:ph type="title"/>
          </p:nvPr>
        </p:nvSpPr>
        <p:spPr>
          <a:xfrm>
            <a:off x="4788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771608B-C218-4C95-B3C6-709947E1392C}"/>
              </a:ext>
            </a:extLst>
          </p:cNvPr>
          <p:cNvSpPr>
            <a:spLocks noGrp="1"/>
          </p:cNvSpPr>
          <p:nvPr>
            <p:ph type="body" idx="1"/>
          </p:nvPr>
        </p:nvSpPr>
        <p:spPr>
          <a:xfrm>
            <a:off x="478800" y="181610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E067EF6-D16E-4AF6-84BE-1048DC825B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018ED-9F89-43D5-ABE9-44C190126B41}" type="datetimeFigureOut">
              <a:rPr lang="en-AU" smtClean="0"/>
              <a:t>12/04/2024</a:t>
            </a:fld>
            <a:endParaRPr lang="en-AU"/>
          </a:p>
        </p:txBody>
      </p:sp>
      <p:sp>
        <p:nvSpPr>
          <p:cNvPr id="5" name="Footer Placeholder 4">
            <a:extLst>
              <a:ext uri="{FF2B5EF4-FFF2-40B4-BE49-F238E27FC236}">
                <a16:creationId xmlns:a16="http://schemas.microsoft.com/office/drawing/2014/main" id="{537E3CA5-89A0-4DD4-9719-CCC54B952E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1BE27DA-500B-4247-B5EB-AA4E39B96B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CF16C-70D5-49FE-A64F-1555CE8F0AF6}" type="slidenum">
              <a:rPr lang="en-AU" smtClean="0"/>
              <a:t>‹#›</a:t>
            </a:fld>
            <a:endParaRPr lang="en-AU"/>
          </a:p>
        </p:txBody>
      </p:sp>
      <p:pic>
        <p:nvPicPr>
          <p:cNvPr id="7" name="Picture 6" descr="A picture containing drawing&#10;&#10;Description automatically generated">
            <a:extLst>
              <a:ext uri="{FF2B5EF4-FFF2-40B4-BE49-F238E27FC236}">
                <a16:creationId xmlns:a16="http://schemas.microsoft.com/office/drawing/2014/main" id="{70908155-FB36-486D-9B92-DE50DCDF6B6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71592" y="24976"/>
            <a:ext cx="1637281" cy="432710"/>
          </a:xfrm>
          <a:prstGeom prst="rect">
            <a:avLst/>
          </a:prstGeom>
        </p:spPr>
      </p:pic>
      <p:sp>
        <p:nvSpPr>
          <p:cNvPr id="9" name="TextBox 8">
            <a:extLst>
              <a:ext uri="{FF2B5EF4-FFF2-40B4-BE49-F238E27FC236}">
                <a16:creationId xmlns:a16="http://schemas.microsoft.com/office/drawing/2014/main" id="{59451130-2986-5087-2F2E-2C0661FCBBFB}"/>
              </a:ext>
            </a:extLst>
          </p:cNvPr>
          <p:cNvSpPr txBox="1"/>
          <p:nvPr userDrawn="1">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AU" sz="16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374191284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9669" y="269875"/>
            <a:ext cx="9599084"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19667" y="1619251"/>
            <a:ext cx="10991851" cy="4500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Date Placeholder 1"/>
          <p:cNvSpPr>
            <a:spLocks noGrp="1"/>
          </p:cNvSpPr>
          <p:nvPr>
            <p:ph type="dt" sz="half" idx="2"/>
          </p:nvPr>
        </p:nvSpPr>
        <p:spPr>
          <a:xfrm>
            <a:off x="8159753" y="6480175"/>
            <a:ext cx="2400300" cy="374651"/>
          </a:xfrm>
          <a:prstGeom prst="rect">
            <a:avLst/>
          </a:prstGeom>
        </p:spPr>
        <p:txBody>
          <a:bodyPr vert="horz" lIns="0" tIns="0" rIns="0" bIns="0" rtlCol="0" anchor="t" anchorCtr="0"/>
          <a:lstStyle>
            <a:lvl1pPr algn="r">
              <a:defRPr sz="1600">
                <a:solidFill>
                  <a:schemeClr val="tx1">
                    <a:lumMod val="65000"/>
                    <a:lumOff val="35000"/>
                  </a:schemeClr>
                </a:solidFill>
                <a:latin typeface="Arial" panose="020B0604020202020204" pitchFamily="34" charset="0"/>
              </a:defRPr>
            </a:lvl1pPr>
          </a:lstStyle>
          <a:p>
            <a:pPr>
              <a:defRPr/>
            </a:pPr>
            <a:endParaRPr lang="en-AU"/>
          </a:p>
        </p:txBody>
      </p:sp>
      <p:sp>
        <p:nvSpPr>
          <p:cNvPr id="3" name="Footer Placeholder 2"/>
          <p:cNvSpPr>
            <a:spLocks noGrp="1"/>
          </p:cNvSpPr>
          <p:nvPr>
            <p:ph type="ftr" sz="quarter" idx="3"/>
          </p:nvPr>
        </p:nvSpPr>
        <p:spPr>
          <a:xfrm>
            <a:off x="719669" y="6480175"/>
            <a:ext cx="7200900" cy="374651"/>
          </a:xfrm>
          <a:prstGeom prst="rect">
            <a:avLst/>
          </a:prstGeom>
        </p:spPr>
        <p:txBody>
          <a:bodyPr vert="horz" lIns="0" tIns="0" rIns="0" bIns="0" rtlCol="0" anchor="t" anchorCtr="0"/>
          <a:lstStyle>
            <a:lvl1pPr algn="l">
              <a:defRPr sz="16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10991851" y="6486525"/>
            <a:ext cx="719667" cy="374651"/>
          </a:xfrm>
          <a:prstGeom prst="rect">
            <a:avLst/>
          </a:prstGeom>
        </p:spPr>
        <p:txBody>
          <a:bodyPr vert="horz" wrap="square" lIns="0" tIns="0" rIns="0" bIns="0" numCol="1" anchor="t" anchorCtr="0" compatLnSpc="1">
            <a:prstTxWarp prst="textNoShape">
              <a:avLst/>
            </a:prstTxWarp>
          </a:bodyPr>
          <a:lstStyle>
            <a:lvl1pPr algn="r">
              <a:defRPr sz="1600">
                <a:solidFill>
                  <a:srgbClr val="595959"/>
                </a:solidFill>
              </a:defRPr>
            </a:lvl1pPr>
          </a:lstStyle>
          <a:p>
            <a:fld id="{ED7680F9-C0BF-4CC2-A043-27BA3E10BB14}" type="slidenum">
              <a:rPr lang="en-AU" altLang="en-US"/>
              <a:pPr/>
              <a:t>‹#›</a:t>
            </a:fld>
            <a:endParaRPr lang="en-AU" altLang="en-US"/>
          </a:p>
        </p:txBody>
      </p:sp>
      <p:sp>
        <p:nvSpPr>
          <p:cNvPr id="6" name="MSIPCMContentMarking" descr="{&quot;HashCode&quot;:1368741547,&quot;Placement&quot;:&quot;Footer&quot;,&quot;Top&quot;:517.4484,&quot;Left&quot;:413.6567,&quot;SlideWidth&quot;:960,&quot;SlideHeight&quot;:540}">
            <a:extLst>
              <a:ext uri="{FF2B5EF4-FFF2-40B4-BE49-F238E27FC236}">
                <a16:creationId xmlns:a16="http://schemas.microsoft.com/office/drawing/2014/main" id="{06E6269C-18C3-41DF-83A7-5508DFB938FD}"/>
              </a:ext>
            </a:extLst>
          </p:cNvPr>
          <p:cNvSpPr txBox="1"/>
          <p:nvPr userDrawn="1"/>
        </p:nvSpPr>
        <p:spPr>
          <a:xfrm>
            <a:off x="5253440" y="6571595"/>
            <a:ext cx="1685120"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E4100E"/>
                </a:solidFill>
                <a:latin typeface="Arial Black" panose="020B0A04020102020204" pitchFamily="34" charset="0"/>
              </a:rPr>
              <a:t>OFFICIAL: Sensitive</a:t>
            </a:r>
          </a:p>
        </p:txBody>
      </p:sp>
      <p:sp>
        <p:nvSpPr>
          <p:cNvPr id="7" name="TextBox 6">
            <a:extLst>
              <a:ext uri="{FF2B5EF4-FFF2-40B4-BE49-F238E27FC236}">
                <a16:creationId xmlns:a16="http://schemas.microsoft.com/office/drawing/2014/main" id="{E8217194-9314-DF40-B92C-C24F23BEAFAA}"/>
              </a:ext>
            </a:extLst>
          </p:cNvPr>
          <p:cNvSpPr txBox="1"/>
          <p:nvPr userDrawn="1">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AU" sz="16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285629451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hf sldNum="0" hdr="0" ftr="0" dt="0"/>
  <p:txStyles>
    <p:titleStyle>
      <a:lvl1pPr algn="l" defTabSz="609585" rtl="0" eaLnBrk="1" fontAlgn="base" hangingPunct="1">
        <a:lnSpc>
          <a:spcPct val="100000"/>
        </a:lnSpc>
        <a:spcBef>
          <a:spcPct val="0"/>
        </a:spcBef>
        <a:spcAft>
          <a:spcPct val="0"/>
        </a:spcAft>
        <a:defRPr sz="3200" kern="1200">
          <a:solidFill>
            <a:schemeClr val="bg1"/>
          </a:solidFill>
          <a:latin typeface="Arial"/>
          <a:ea typeface="ＭＳ Ｐゴシック" charset="0"/>
          <a:cs typeface="Arial"/>
        </a:defRPr>
      </a:lvl1pPr>
      <a:lvl2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2pPr>
      <a:lvl3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3pPr>
      <a:lvl4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4pPr>
      <a:lvl5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5pPr>
      <a:lvl6pPr marL="609585"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6pPr>
      <a:lvl7pPr marL="1219170"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7pPr>
      <a:lvl8pPr marL="1828754"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8pPr>
      <a:lvl9pPr marL="2438339"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algn="l" defTabSz="609585" rtl="0" eaLnBrk="1" fontAlgn="base" hangingPunct="1">
        <a:lnSpc>
          <a:spcPct val="110000"/>
        </a:lnSpc>
        <a:spcBef>
          <a:spcPts val="1067"/>
        </a:spcBef>
        <a:spcAft>
          <a:spcPts val="1067"/>
        </a:spcAft>
        <a:defRPr sz="2933" b="1" kern="1200">
          <a:solidFill>
            <a:srgbClr val="C63663"/>
          </a:solidFill>
          <a:latin typeface="+mn-lt"/>
          <a:ea typeface="ＭＳ Ｐゴシック" charset="0"/>
          <a:cs typeface="ＭＳ Ｐゴシック" charset="0"/>
        </a:defRPr>
      </a:lvl1pPr>
      <a:lvl2pPr algn="l" defTabSz="609585" rtl="0" eaLnBrk="1" fontAlgn="base" hangingPunct="1">
        <a:lnSpc>
          <a:spcPct val="110000"/>
        </a:lnSpc>
        <a:spcBef>
          <a:spcPct val="0"/>
        </a:spcBef>
        <a:spcAft>
          <a:spcPts val="1067"/>
        </a:spcAft>
        <a:defRPr sz="2667" kern="1200">
          <a:solidFill>
            <a:schemeClr val="tx1"/>
          </a:solidFill>
          <a:latin typeface="+mn-lt"/>
          <a:ea typeface="ＭＳ Ｐゴシック" charset="0"/>
          <a:cs typeface="+mn-cs"/>
        </a:defRPr>
      </a:lvl2pPr>
      <a:lvl3pPr marL="334425" indent="-334425"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3pPr>
      <a:lvl4pPr marL="670967" indent="-334425"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4pPr>
      <a:lvl5pPr marL="1007508" indent="-334425"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7AA1EB0-4F62-4D7A-8C3D-3F0659147824}"/>
              </a:ext>
            </a:extLst>
          </p:cNvPr>
          <p:cNvSpPr>
            <a:spLocks noGrp="1"/>
          </p:cNvSpPr>
          <p:nvPr>
            <p:ph type="title"/>
          </p:nvPr>
        </p:nvSpPr>
        <p:spPr bwMode="auto">
          <a:xfrm>
            <a:off x="719667" y="269875"/>
            <a:ext cx="9599084"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1D4A16C-19B1-4939-969C-D31E46A4F2F2}"/>
              </a:ext>
            </a:extLst>
          </p:cNvPr>
          <p:cNvSpPr>
            <a:spLocks noGrp="1"/>
          </p:cNvSpPr>
          <p:nvPr>
            <p:ph type="body" idx="1"/>
          </p:nvPr>
        </p:nvSpPr>
        <p:spPr bwMode="auto">
          <a:xfrm>
            <a:off x="719667" y="1619251"/>
            <a:ext cx="10991851"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Date Placeholder 1">
            <a:extLst>
              <a:ext uri="{FF2B5EF4-FFF2-40B4-BE49-F238E27FC236}">
                <a16:creationId xmlns:a16="http://schemas.microsoft.com/office/drawing/2014/main" id="{5708CCAD-6B32-498A-AAF7-F9D61F696719}"/>
              </a:ext>
            </a:extLst>
          </p:cNvPr>
          <p:cNvSpPr>
            <a:spLocks noGrp="1"/>
          </p:cNvSpPr>
          <p:nvPr>
            <p:ph type="dt" sz="half" idx="2"/>
          </p:nvPr>
        </p:nvSpPr>
        <p:spPr>
          <a:xfrm>
            <a:off x="8159751" y="6480175"/>
            <a:ext cx="2400300" cy="374650"/>
          </a:xfrm>
          <a:prstGeom prst="rect">
            <a:avLst/>
          </a:prstGeom>
        </p:spPr>
        <p:txBody>
          <a:bodyPr vert="horz" lIns="0" tIns="0" rIns="0" bIns="0" rtlCol="0" anchor="t" anchorCtr="0"/>
          <a:lstStyle>
            <a:lvl1pPr algn="r">
              <a:defRPr sz="1200">
                <a:solidFill>
                  <a:schemeClr val="tx1">
                    <a:lumMod val="65000"/>
                    <a:lumOff val="35000"/>
                  </a:schemeClr>
                </a:solidFill>
              </a:defRPr>
            </a:lvl1pPr>
          </a:lstStyle>
          <a:p>
            <a:pPr>
              <a:defRPr/>
            </a:pPr>
            <a:fld id="{A877B0BD-3B95-4F56-8831-C95967E2735C}" type="datetime4">
              <a:rPr lang="en-AU"/>
              <a:pPr>
                <a:defRPr/>
              </a:pPr>
              <a:t>12 April 2024</a:t>
            </a:fld>
            <a:endParaRPr lang="en-AU"/>
          </a:p>
        </p:txBody>
      </p:sp>
      <p:sp>
        <p:nvSpPr>
          <p:cNvPr id="3" name="Footer Placeholder 2">
            <a:extLst>
              <a:ext uri="{FF2B5EF4-FFF2-40B4-BE49-F238E27FC236}">
                <a16:creationId xmlns:a16="http://schemas.microsoft.com/office/drawing/2014/main" id="{3181D45D-8401-4B7C-BC47-2F944CF51857}"/>
              </a:ext>
            </a:extLst>
          </p:cNvPr>
          <p:cNvSpPr>
            <a:spLocks noGrp="1"/>
          </p:cNvSpPr>
          <p:nvPr>
            <p:ph type="ftr" sz="quarter" idx="3"/>
          </p:nvPr>
        </p:nvSpPr>
        <p:spPr>
          <a:xfrm>
            <a:off x="719667" y="6480175"/>
            <a:ext cx="7200900" cy="374650"/>
          </a:xfrm>
          <a:prstGeom prst="rect">
            <a:avLst/>
          </a:prstGeom>
        </p:spPr>
        <p:txBody>
          <a:bodyPr vert="horz" lIns="0" tIns="0" rIns="0" bIns="0" rtlCol="0" anchor="t" anchorCtr="0"/>
          <a:lstStyle>
            <a:lvl1pPr algn="l">
              <a:defRPr sz="1200">
                <a:solidFill>
                  <a:schemeClr val="tx1">
                    <a:lumMod val="65000"/>
                    <a:lumOff val="35000"/>
                  </a:schemeClr>
                </a:solidFill>
              </a:defRPr>
            </a:lvl1pPr>
          </a:lstStyle>
          <a:p>
            <a:pPr>
              <a:defRPr/>
            </a:pPr>
            <a:endParaRPr lang="en-AU"/>
          </a:p>
        </p:txBody>
      </p:sp>
      <p:sp>
        <p:nvSpPr>
          <p:cNvPr id="4" name="Slide Number Placeholder 3">
            <a:extLst>
              <a:ext uri="{FF2B5EF4-FFF2-40B4-BE49-F238E27FC236}">
                <a16:creationId xmlns:a16="http://schemas.microsoft.com/office/drawing/2014/main" id="{380D4B7A-14F7-4E8F-976B-14B52670608C}"/>
              </a:ext>
            </a:extLst>
          </p:cNvPr>
          <p:cNvSpPr>
            <a:spLocks noGrp="1"/>
          </p:cNvSpPr>
          <p:nvPr>
            <p:ph type="sldNum" sz="quarter" idx="4"/>
          </p:nvPr>
        </p:nvSpPr>
        <p:spPr>
          <a:xfrm>
            <a:off x="10991851" y="6486525"/>
            <a:ext cx="719667" cy="374650"/>
          </a:xfrm>
          <a:prstGeom prst="rect">
            <a:avLst/>
          </a:prstGeom>
        </p:spPr>
        <p:txBody>
          <a:bodyPr vert="horz" lIns="0" tIns="0" rIns="0" bIns="0" rtlCol="0" anchor="t" anchorCtr="0"/>
          <a:lstStyle>
            <a:lvl1pPr algn="r">
              <a:defRPr sz="1200">
                <a:solidFill>
                  <a:schemeClr val="tx1">
                    <a:lumMod val="65000"/>
                    <a:lumOff val="35000"/>
                  </a:schemeClr>
                </a:solidFill>
              </a:defRPr>
            </a:lvl1pPr>
          </a:lstStyle>
          <a:p>
            <a:pPr>
              <a:defRPr/>
            </a:pPr>
            <a:fld id="{C6F0915E-994F-46D5-9BA1-4A2DCC3CB59A}" type="slidenum">
              <a:rPr lang="en-AU"/>
              <a:pPr>
                <a:defRPr/>
              </a:pPr>
              <a:t>‹#›</a:t>
            </a:fld>
            <a:endParaRPr lang="en-AU"/>
          </a:p>
        </p:txBody>
      </p:sp>
      <p:sp>
        <p:nvSpPr>
          <p:cNvPr id="5" name="MSIPCMContentMarking" descr="{&quot;HashCode&quot;:904758361,&quot;Placement&quot;:&quot;Footer&quot;,&quot;Top&quot;:517.4484,&quot;Left&quot;:443.117157,&quot;SlideWidth&quot;:960,&quot;SlideHeight&quot;:540}">
            <a:extLst>
              <a:ext uri="{FF2B5EF4-FFF2-40B4-BE49-F238E27FC236}">
                <a16:creationId xmlns:a16="http://schemas.microsoft.com/office/drawing/2014/main" id="{D77651AD-3F07-498C-998B-EEB545B2493C}"/>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000000"/>
                </a:solidFill>
                <a:latin typeface="Arial Black" panose="020B0A04020102020204" pitchFamily="34" charset="0"/>
              </a:rPr>
              <a:t>OFFICIAL</a:t>
            </a:r>
          </a:p>
        </p:txBody>
      </p:sp>
      <p:sp>
        <p:nvSpPr>
          <p:cNvPr id="7" name="TextBox 6">
            <a:extLst>
              <a:ext uri="{FF2B5EF4-FFF2-40B4-BE49-F238E27FC236}">
                <a16:creationId xmlns:a16="http://schemas.microsoft.com/office/drawing/2014/main" id="{5CC8C8BE-C96E-D5A9-7093-2F4EC972EF56}"/>
              </a:ext>
            </a:extLst>
          </p:cNvPr>
          <p:cNvSpPr txBox="1"/>
          <p:nvPr userDrawn="1">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AU" sz="16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326688154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9667" y="269875"/>
            <a:ext cx="9599084"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19667" y="1619251"/>
            <a:ext cx="10991851"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Date Placeholder 1"/>
          <p:cNvSpPr>
            <a:spLocks noGrp="1"/>
          </p:cNvSpPr>
          <p:nvPr>
            <p:ph type="dt" sz="half" idx="2"/>
          </p:nvPr>
        </p:nvSpPr>
        <p:spPr>
          <a:xfrm>
            <a:off x="8159751" y="6480175"/>
            <a:ext cx="2400300" cy="374650"/>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fld id="{0CA61D45-CE60-4E47-9186-7256AB0F150C}" type="datetime4">
              <a:rPr lang="en-AU"/>
              <a:pPr>
                <a:defRPr/>
              </a:pPr>
              <a:t>12 April 2024</a:t>
            </a:fld>
            <a:endParaRPr lang="en-AU"/>
          </a:p>
        </p:txBody>
      </p:sp>
      <p:sp>
        <p:nvSpPr>
          <p:cNvPr id="3" name="Footer Placeholder 2"/>
          <p:cNvSpPr>
            <a:spLocks noGrp="1"/>
          </p:cNvSpPr>
          <p:nvPr>
            <p:ph type="ftr" sz="quarter" idx="3"/>
          </p:nvPr>
        </p:nvSpPr>
        <p:spPr>
          <a:xfrm>
            <a:off x="719667" y="6480175"/>
            <a:ext cx="7200900" cy="374650"/>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10991851" y="6486525"/>
            <a:ext cx="719667" cy="374650"/>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094171C0-8CA2-48AE-BDB9-83AE79A20343}" type="slidenum">
              <a:rPr lang="en-AU" altLang="en-US"/>
              <a:pPr/>
              <a:t>‹#›</a:t>
            </a:fld>
            <a:endParaRPr lang="en-AU" altLang="en-US"/>
          </a:p>
        </p:txBody>
      </p:sp>
      <p:sp>
        <p:nvSpPr>
          <p:cNvPr id="5" name="MSIPCMContentMarking" descr="{&quot;HashCode&quot;:904758361,&quot;Placement&quot;:&quot;Footer&quot;,&quot;Top&quot;:517.4484,&quot;Left&quot;:443.117157,&quot;SlideWidth&quot;:960,&quot;SlideHeight&quot;:540}">
            <a:extLst>
              <a:ext uri="{FF2B5EF4-FFF2-40B4-BE49-F238E27FC236}">
                <a16:creationId xmlns:a16="http://schemas.microsoft.com/office/drawing/2014/main" id="{EEB435E1-EC9D-41AB-A8C8-413898E9B4F7}"/>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000000"/>
                </a:solidFill>
                <a:latin typeface="Arial Black" panose="020B0A04020102020204" pitchFamily="34" charset="0"/>
              </a:rPr>
              <a:t>OFFICIAL</a:t>
            </a:r>
          </a:p>
        </p:txBody>
      </p:sp>
      <p:sp>
        <p:nvSpPr>
          <p:cNvPr id="7" name="TextBox 6">
            <a:extLst>
              <a:ext uri="{FF2B5EF4-FFF2-40B4-BE49-F238E27FC236}">
                <a16:creationId xmlns:a16="http://schemas.microsoft.com/office/drawing/2014/main" id="{06E6BC31-C238-F36D-8794-73E37E783FF8}"/>
              </a:ext>
            </a:extLst>
          </p:cNvPr>
          <p:cNvSpPr txBox="1"/>
          <p:nvPr userDrawn="1">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AU" sz="16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3204947218"/>
      </p:ext>
    </p:extLst>
  </p:cSld>
  <p:clrMap bg1="lt1" tx1="dk1" bg2="lt2" tx2="dk2" accent1="accent1" accent2="accent2" accent3="accent3" accent4="accent4" accent5="accent5" accent6="accent6" hlink="hlink" folHlink="folHlink"/>
  <p:sldLayoutIdLst>
    <p:sldLayoutId id="2147483763" r:id="rId1"/>
    <p:sldLayoutId id="2147483764" r:id="rId2"/>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26BC0-AB55-4A20-AC29-EAF01F47A873}" type="datetimeFigureOut">
              <a:rPr lang="en-AU" smtClean="0"/>
              <a:t>12/04/2024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7957D-5E94-4CEF-9D7E-E5EFC35F5162}" type="slidenum">
              <a:rPr lang="en-AU" smtClean="0"/>
              <a:t>‹#›</a:t>
            </a:fld>
            <a:endParaRPr lang="en-AU"/>
          </a:p>
        </p:txBody>
      </p:sp>
      <p:sp>
        <p:nvSpPr>
          <p:cNvPr id="8" name="TextBox 7">
            <a:extLst>
              <a:ext uri="{FF2B5EF4-FFF2-40B4-BE49-F238E27FC236}">
                <a16:creationId xmlns:a16="http://schemas.microsoft.com/office/drawing/2014/main" id="{91B17CFA-7E90-16F6-5831-72DD6B14DC18}"/>
              </a:ext>
            </a:extLst>
          </p:cNvPr>
          <p:cNvSpPr txBox="1"/>
          <p:nvPr userDrawn="1">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AU" sz="16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112187098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ABC9E99-C7B2-4716-92CA-E878881FAC71}" type="datetimeFigureOut">
              <a:rPr lang="en-AU" smtClean="0"/>
              <a:t>12/04/2024</a:t>
            </a:fld>
            <a:endParaRPr lang="en-A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A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935B734-2D96-4004-9743-EC2C6D01CDFC}" type="slidenum">
              <a:rPr lang="en-AU" smtClean="0"/>
              <a:t>‹#›</a:t>
            </a:fld>
            <a:endParaRPr lang="en-A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0056CF0-1714-F9B1-95B0-7C84492330C3}"/>
              </a:ext>
            </a:extLst>
          </p:cNvPr>
          <p:cNvSpPr txBox="1"/>
          <p:nvPr userDrawn="1">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AU" sz="16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114566865"/>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estvicphn.com.au/health-professionals/health-topics/immunisation/japanese-encephalitis-vaccination/" TargetMode="Externa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59.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diagramColors" Target="../diagrams/colors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QuickStyle" Target="../diagrams/quickStyle4.xml"/><Relationship Id="rId2" Type="http://schemas.openxmlformats.org/officeDocument/2006/relationships/notesSlide" Target="../notesSlides/notesSlide14.xml"/><Relationship Id="rId1" Type="http://schemas.openxmlformats.org/officeDocument/2006/relationships/slideLayout" Target="../slideLayouts/slideLayout64.xml"/><Relationship Id="rId6" Type="http://schemas.openxmlformats.org/officeDocument/2006/relationships/diagramColors" Target="../diagrams/colors3.xml"/><Relationship Id="rId11" Type="http://schemas.openxmlformats.org/officeDocument/2006/relationships/diagramLayout" Target="../diagrams/layout4.xml"/><Relationship Id="rId5" Type="http://schemas.openxmlformats.org/officeDocument/2006/relationships/diagramQuickStyle" Target="../diagrams/quickStyle3.xml"/><Relationship Id="rId10" Type="http://schemas.openxmlformats.org/officeDocument/2006/relationships/diagramData" Target="../diagrams/data4.xml"/><Relationship Id="rId4" Type="http://schemas.openxmlformats.org/officeDocument/2006/relationships/diagramLayout" Target="../diagrams/layout3.xml"/><Relationship Id="rId9" Type="http://schemas.openxmlformats.org/officeDocument/2006/relationships/image" Target="../media/image33.jpeg"/><Relationship Id="rId14" Type="http://schemas.microsoft.com/office/2007/relationships/diagramDrawing" Target="../diagrams/drawing4.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image" Target="../media/image34.jpeg"/><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notesSlide" Target="../notesSlides/notesSlide15.xml"/><Relationship Id="rId1" Type="http://schemas.openxmlformats.org/officeDocument/2006/relationships/slideLayout" Target="../slideLayouts/slideLayout64.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0" Type="http://schemas.openxmlformats.org/officeDocument/2006/relationships/diagramData" Target="../diagrams/data6.xml"/><Relationship Id="rId4" Type="http://schemas.openxmlformats.org/officeDocument/2006/relationships/image" Target="../media/image35.png"/><Relationship Id="rId9" Type="http://schemas.microsoft.com/office/2007/relationships/diagramDrawing" Target="../diagrams/drawing5.xml"/><Relationship Id="rId14" Type="http://schemas.microsoft.com/office/2007/relationships/diagramDrawing" Target="../diagrams/drawing6.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https://www.ashm.org.au/resources/post-exposure-prophylaxis-for-hiv-australian-national-guidelines/" TargetMode="External"/><Relationship Id="rId3" Type="http://schemas.openxmlformats.org/officeDocument/2006/relationships/hyperlink" Target="https://www.mshc.org.au/" TargetMode="External"/><Relationship Id="rId7" Type="http://schemas.openxmlformats.org/officeDocument/2006/relationships/hyperlink" Target="https://www.ashm.org.au/resources/the-ashm-national-prep-guidelines/" TargetMode="External"/><Relationship Id="rId12" Type="http://schemas.openxmlformats.org/officeDocument/2006/relationships/image" Target="../media/image39.png"/><Relationship Id="rId2" Type="http://schemas.openxmlformats.org/officeDocument/2006/relationships/hyperlink" Target="https://sti.guidelines.org.au/" TargetMode="External"/><Relationship Id="rId1" Type="http://schemas.openxmlformats.org/officeDocument/2006/relationships/slideLayout" Target="../slideLayouts/slideLayout48.xml"/><Relationship Id="rId6" Type="http://schemas.openxmlformats.org/officeDocument/2006/relationships/hyperlink" Target="https://ashm.org.au/resources/" TargetMode="External"/><Relationship Id="rId11" Type="http://schemas.openxmlformats.org/officeDocument/2006/relationships/hyperlink" Target="https://www.vic.gov.au/rainbow-ready-roadmap" TargetMode="External"/><Relationship Id="rId5" Type="http://schemas.openxmlformats.org/officeDocument/2006/relationships/hyperlink" Target="https://letthemknow.org.au/" TargetMode="External"/><Relationship Id="rId10" Type="http://schemas.openxmlformats.org/officeDocument/2006/relationships/hyperlink" Target="https://medicine.unimelb.edu.au/cersh/online-learning" TargetMode="External"/><Relationship Id="rId4" Type="http://schemas.openxmlformats.org/officeDocument/2006/relationships/hyperlink" Target="https://contacttracing.ashm.org.au/" TargetMode="External"/><Relationship Id="rId9" Type="http://schemas.openxmlformats.org/officeDocument/2006/relationships/hyperlink" Target="https://www.ashm.org.au/resources/antiretroviral-guidelin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hyperlink" Target="https://go.unimelb.edu.au/n43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jane.goller@unimelb.edu.au"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forms.office.com/r/JGtcXzehKJ" TargetMode="External"/><Relationship Id="rId3" Type="http://schemas.openxmlformats.org/officeDocument/2006/relationships/image" Target="../media/image40.png"/><Relationship Id="rId7" Type="http://schemas.openxmlformats.org/officeDocument/2006/relationships/image" Target="../media/image42.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hyperlink" Target="https://forms.office.com/r/spiz90A6Da" TargetMode="External"/><Relationship Id="rId10" Type="http://schemas.openxmlformats.org/officeDocument/2006/relationships/image" Target="../media/image43.png"/><Relationship Id="rId4" Type="http://schemas.openxmlformats.org/officeDocument/2006/relationships/hyperlink" Target="https://forms.office.com/r/5arZ6FE99v" TargetMode="External"/><Relationship Id="rId9" Type="http://schemas.openxmlformats.org/officeDocument/2006/relationships/hyperlink" Target="mailto:projectechocovid19@westvicphn.com.au"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diagramLayout" Target="../diagrams/layout2.xml"/><Relationship Id="rId7" Type="http://schemas.openxmlformats.org/officeDocument/2006/relationships/customXml" Target="../ink/ink1.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3F5C-5CFD-8F44-97FD-4CBFDFA0C451}"/>
              </a:ext>
            </a:extLst>
          </p:cNvPr>
          <p:cNvSpPr>
            <a:spLocks noGrp="1"/>
          </p:cNvSpPr>
          <p:nvPr>
            <p:ph type="ctrTitle"/>
          </p:nvPr>
        </p:nvSpPr>
        <p:spPr>
          <a:xfrm>
            <a:off x="1062097" y="1201366"/>
            <a:ext cx="7309546" cy="1260000"/>
          </a:xfrm>
        </p:spPr>
        <p:txBody>
          <a:bodyPr>
            <a:normAutofit fontScale="90000"/>
          </a:bodyPr>
          <a:lstStyle/>
          <a:p>
            <a:r>
              <a:rPr lang="en-US"/>
              <a:t>Welcome to Project ECHO </a:t>
            </a:r>
            <a:br>
              <a:rPr lang="en-US"/>
            </a:br>
            <a:r>
              <a:rPr lang="en-AU" sz="2800" b="1" kern="1800">
                <a:solidFill>
                  <a:srgbClr val="003E6A"/>
                </a:solidFill>
                <a:effectLst/>
                <a:latin typeface="Trebuchet MS" panose="020B0603020202020204" pitchFamily="34" charset="0"/>
                <a:ea typeface="Times New Roman" panose="02020603050405020304" pitchFamily="18" charset="0"/>
                <a:cs typeface="Calibri" panose="020F0502020204030204" pitchFamily="34" charset="0"/>
              </a:rPr>
              <a:t>COVID and Communicable Diseases Network</a:t>
            </a:r>
            <a:endParaRPr lang="en-US" sz="2800">
              <a:highlight>
                <a:srgbClr val="FFFF00"/>
              </a:highlight>
            </a:endParaRPr>
          </a:p>
        </p:txBody>
      </p:sp>
      <p:pic>
        <p:nvPicPr>
          <p:cNvPr id="6" name="Picture 5" descr="A drawing of a face&#10;&#10;Description automatically generated">
            <a:extLst>
              <a:ext uri="{FF2B5EF4-FFF2-40B4-BE49-F238E27FC236}">
                <a16:creationId xmlns:a16="http://schemas.microsoft.com/office/drawing/2014/main" id="{5875856C-992A-409A-A332-BA837ED83F3B}"/>
              </a:ext>
            </a:extLst>
          </p:cNvPr>
          <p:cNvPicPr>
            <a:picLocks noChangeAspect="1"/>
          </p:cNvPicPr>
          <p:nvPr/>
        </p:nvPicPr>
        <p:blipFill>
          <a:blip r:embed="rId3"/>
          <a:stretch>
            <a:fillRect/>
          </a:stretch>
        </p:blipFill>
        <p:spPr>
          <a:xfrm>
            <a:off x="9742585" y="3645263"/>
            <a:ext cx="1558873" cy="770352"/>
          </a:xfrm>
          <a:prstGeom prst="rect">
            <a:avLst/>
          </a:prstGeom>
        </p:spPr>
      </p:pic>
      <p:sp>
        <p:nvSpPr>
          <p:cNvPr id="5" name="Subtitle 2">
            <a:extLst>
              <a:ext uri="{FF2B5EF4-FFF2-40B4-BE49-F238E27FC236}">
                <a16:creationId xmlns:a16="http://schemas.microsoft.com/office/drawing/2014/main" id="{DF4BDF3D-BA31-A547-ADE1-2F9EFF932CA6}"/>
              </a:ext>
            </a:extLst>
          </p:cNvPr>
          <p:cNvSpPr txBox="1">
            <a:spLocks/>
          </p:cNvSpPr>
          <p:nvPr/>
        </p:nvSpPr>
        <p:spPr>
          <a:xfrm>
            <a:off x="73796" y="3676170"/>
            <a:ext cx="10566687" cy="900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Raleway" panose="020B05030301010600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Raleway" panose="020B0503030101060003"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Raleway" panose="020B0503030101060003"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Raleway" panose="020B0503030101060003"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Raleway" panose="020B0503030101060003"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white"/>
              </a:solidFill>
              <a:effectLst/>
              <a:uLnTx/>
              <a:uFillTx/>
              <a:latin typeface="Raleway" panose="020B0503030101060003" pitchFamily="34" charset="77"/>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white"/>
              </a:solidFill>
              <a:effectLst/>
              <a:uLnTx/>
              <a:uFillTx/>
              <a:latin typeface="Raleway" panose="020B0503030101060003" pitchFamily="34" charset="77"/>
              <a:ea typeface="+mn-ea"/>
              <a:cs typeface="+mn-cs"/>
            </a:endParaRPr>
          </a:p>
        </p:txBody>
      </p:sp>
      <p:sp>
        <p:nvSpPr>
          <p:cNvPr id="7" name="Subtitle 6">
            <a:extLst>
              <a:ext uri="{FF2B5EF4-FFF2-40B4-BE49-F238E27FC236}">
                <a16:creationId xmlns:a16="http://schemas.microsoft.com/office/drawing/2014/main" id="{BC225088-5401-F04D-A69A-9E917C2D669F}"/>
              </a:ext>
            </a:extLst>
          </p:cNvPr>
          <p:cNvSpPr>
            <a:spLocks noGrp="1"/>
          </p:cNvSpPr>
          <p:nvPr>
            <p:ph type="subTitle" idx="1"/>
          </p:nvPr>
        </p:nvSpPr>
        <p:spPr>
          <a:xfrm>
            <a:off x="249719" y="2582080"/>
            <a:ext cx="12192000" cy="1448359"/>
          </a:xfrm>
        </p:spPr>
        <p:txBody>
          <a:bodyPr vert="horz" lIns="91440" tIns="45720" rIns="91440" bIns="45720" rtlCol="0" anchor="t">
            <a:normAutofit fontScale="92500" lnSpcReduction="20000"/>
          </a:bodyPr>
          <a:lstStyle/>
          <a:p>
            <a:r>
              <a:rPr lang="en-US" sz="3600" b="1" dirty="0">
                <a:latin typeface="Raleway"/>
              </a:rPr>
              <a:t>Series 12: Session 3</a:t>
            </a:r>
          </a:p>
          <a:p>
            <a:r>
              <a:rPr lang="en-US" sz="3600" b="1" i="1" dirty="0">
                <a:latin typeface="Raleway"/>
              </a:rPr>
              <a:t>Tailoring knowledge to practical challenges:</a:t>
            </a:r>
          </a:p>
          <a:p>
            <a:r>
              <a:rPr lang="en-US" sz="3600" b="1" i="1" dirty="0">
                <a:latin typeface="Raleway"/>
              </a:rPr>
              <a:t>Management of infected IUDs</a:t>
            </a:r>
          </a:p>
          <a:p>
            <a:endParaRPr lang="en-AU" sz="2000" b="1" i="1" dirty="0">
              <a:effectLst/>
              <a:latin typeface="Raleway"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8700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97C9-E2BF-0E80-5623-F0AF77D6D2A1}"/>
              </a:ext>
            </a:extLst>
          </p:cNvPr>
          <p:cNvSpPr>
            <a:spLocks noGrp="1"/>
          </p:cNvSpPr>
          <p:nvPr>
            <p:ph type="title"/>
          </p:nvPr>
        </p:nvSpPr>
        <p:spPr/>
        <p:txBody>
          <a:bodyPr wrap="square" anchor="t">
            <a:normAutofit/>
          </a:bodyPr>
          <a:lstStyle/>
          <a:p>
            <a:r>
              <a:rPr lang="en-US" dirty="0">
                <a:latin typeface="Raleway"/>
              </a:rPr>
              <a:t>COVID-19 Vaccine update</a:t>
            </a:r>
            <a:endParaRPr lang="en-US" dirty="0"/>
          </a:p>
        </p:txBody>
      </p:sp>
      <p:sp>
        <p:nvSpPr>
          <p:cNvPr id="5" name="Content Placeholder 4">
            <a:extLst>
              <a:ext uri="{FF2B5EF4-FFF2-40B4-BE49-F238E27FC236}">
                <a16:creationId xmlns:a16="http://schemas.microsoft.com/office/drawing/2014/main" id="{310F9B83-69C7-BA91-2CAC-97984A376DE9}"/>
              </a:ext>
            </a:extLst>
          </p:cNvPr>
          <p:cNvSpPr>
            <a:spLocks noGrp="1"/>
          </p:cNvSpPr>
          <p:nvPr>
            <p:ph idx="1"/>
          </p:nvPr>
        </p:nvSpPr>
        <p:spPr>
          <a:xfrm>
            <a:off x="719999" y="2016146"/>
            <a:ext cx="10753200" cy="3923854"/>
          </a:xfrm>
        </p:spPr>
        <p:txBody>
          <a:bodyPr vert="horz" lIns="0" tIns="36000" rIns="0" bIns="36000" rtlCol="0" anchor="t">
            <a:normAutofit/>
          </a:bodyPr>
          <a:lstStyle/>
          <a:p>
            <a:pPr marL="0" indent="0">
              <a:buNone/>
            </a:pPr>
            <a:endParaRPr lang="en-US" b="1">
              <a:latin typeface="Raleway"/>
            </a:endParaRPr>
          </a:p>
          <a:p>
            <a:pPr marL="0" indent="0">
              <a:buNone/>
            </a:pPr>
            <a:endParaRPr lang="en-US" b="1">
              <a:latin typeface="Raleway"/>
            </a:endParaRPr>
          </a:p>
          <a:p>
            <a:pPr marL="0" indent="0">
              <a:buNone/>
            </a:pPr>
            <a:endParaRPr lang="en-US" b="1">
              <a:latin typeface="Raleway"/>
            </a:endParaRPr>
          </a:p>
          <a:p>
            <a:pPr marL="0" indent="0">
              <a:buNone/>
            </a:pPr>
            <a:endParaRPr lang="en-US" b="1">
              <a:latin typeface="Raleway"/>
            </a:endParaRPr>
          </a:p>
          <a:p>
            <a:pPr marL="0" indent="0">
              <a:buNone/>
            </a:pPr>
            <a:endParaRPr lang="en-US" b="1"/>
          </a:p>
          <a:p>
            <a:pPr marL="0" indent="0">
              <a:buNone/>
            </a:pPr>
            <a:endParaRPr lang="en-AU"/>
          </a:p>
        </p:txBody>
      </p:sp>
      <p:pic>
        <p:nvPicPr>
          <p:cNvPr id="4" name="Picture 3">
            <a:extLst>
              <a:ext uri="{FF2B5EF4-FFF2-40B4-BE49-F238E27FC236}">
                <a16:creationId xmlns:a16="http://schemas.microsoft.com/office/drawing/2014/main" id="{54176A69-B6C6-7173-82DB-E1D079623AE8}"/>
              </a:ext>
            </a:extLst>
          </p:cNvPr>
          <p:cNvPicPr>
            <a:picLocks noChangeAspect="1"/>
          </p:cNvPicPr>
          <p:nvPr/>
        </p:nvPicPr>
        <p:blipFill>
          <a:blip r:embed="rId3"/>
          <a:stretch>
            <a:fillRect/>
          </a:stretch>
        </p:blipFill>
        <p:spPr>
          <a:xfrm>
            <a:off x="9269979" y="2374122"/>
            <a:ext cx="2615411" cy="1749704"/>
          </a:xfrm>
          <a:prstGeom prst="rect">
            <a:avLst/>
          </a:prstGeom>
        </p:spPr>
      </p:pic>
      <p:pic>
        <p:nvPicPr>
          <p:cNvPr id="8" name="Picture 7">
            <a:extLst>
              <a:ext uri="{FF2B5EF4-FFF2-40B4-BE49-F238E27FC236}">
                <a16:creationId xmlns:a16="http://schemas.microsoft.com/office/drawing/2014/main" id="{AFE0502F-293D-7C05-AAE2-1AB36D5B07C8}"/>
              </a:ext>
            </a:extLst>
          </p:cNvPr>
          <p:cNvPicPr>
            <a:picLocks noChangeAspect="1"/>
          </p:cNvPicPr>
          <p:nvPr/>
        </p:nvPicPr>
        <p:blipFill>
          <a:blip r:embed="rId4"/>
          <a:stretch>
            <a:fillRect/>
          </a:stretch>
        </p:blipFill>
        <p:spPr>
          <a:xfrm>
            <a:off x="9439257" y="66835"/>
            <a:ext cx="2139841" cy="2139841"/>
          </a:xfrm>
          <a:prstGeom prst="rect">
            <a:avLst/>
          </a:prstGeom>
        </p:spPr>
      </p:pic>
      <p:sp>
        <p:nvSpPr>
          <p:cNvPr id="3" name="TextBox 2">
            <a:extLst>
              <a:ext uri="{FF2B5EF4-FFF2-40B4-BE49-F238E27FC236}">
                <a16:creationId xmlns:a16="http://schemas.microsoft.com/office/drawing/2014/main" id="{3D8F4E85-8679-387C-5F5A-7BD59A2E8B3D}"/>
              </a:ext>
            </a:extLst>
          </p:cNvPr>
          <p:cNvSpPr txBox="1"/>
          <p:nvPr/>
        </p:nvSpPr>
        <p:spPr>
          <a:xfrm>
            <a:off x="1202674" y="4360843"/>
            <a:ext cx="91807" cy="2662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91594719-3EDA-8519-F42D-0A0A742A8953}"/>
              </a:ext>
            </a:extLst>
          </p:cNvPr>
          <p:cNvSpPr txBox="1"/>
          <p:nvPr/>
        </p:nvSpPr>
        <p:spPr>
          <a:xfrm>
            <a:off x="715425" y="1903992"/>
            <a:ext cx="9141023"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Raleway"/>
                <a:ea typeface="+mn-lt"/>
                <a:cs typeface="+mn-lt"/>
              </a:rPr>
              <a:t>Australian Technical Advisory Group on </a:t>
            </a:r>
            <a:r>
              <a:rPr lang="en-US" b="1" dirty="0" err="1">
                <a:latin typeface="Raleway"/>
                <a:ea typeface="+mn-lt"/>
                <a:cs typeface="+mn-lt"/>
              </a:rPr>
              <a:t>Immunisation</a:t>
            </a:r>
            <a:r>
              <a:rPr lang="en-US" b="1" dirty="0">
                <a:latin typeface="Raleway"/>
                <a:ea typeface="+mn-lt"/>
                <a:cs typeface="+mn-lt"/>
              </a:rPr>
              <a:t> (ATAGI) recommends</a:t>
            </a:r>
            <a:endParaRPr lang="en-US" b="1" dirty="0">
              <a:latin typeface="Raleway"/>
            </a:endParaRPr>
          </a:p>
          <a:p>
            <a:r>
              <a:rPr lang="en-US" dirty="0">
                <a:latin typeface="Raleway"/>
                <a:ea typeface="+mn-lt"/>
                <a:cs typeface="+mn-lt"/>
              </a:rPr>
              <a:t>2023 booster dose for people at higher risk of severe illness, including:</a:t>
            </a:r>
            <a:endParaRPr lang="en-US" dirty="0">
              <a:latin typeface="Raleway"/>
            </a:endParaRPr>
          </a:p>
          <a:p>
            <a:pPr marL="285750" indent="-285750">
              <a:buFont typeface="Arial"/>
              <a:buChar char="•"/>
            </a:pPr>
            <a:r>
              <a:rPr lang="en-US" dirty="0">
                <a:latin typeface="Raleway"/>
                <a:ea typeface="+mn-lt"/>
                <a:cs typeface="+mn-lt"/>
              </a:rPr>
              <a:t>everyone aged 65 and above</a:t>
            </a:r>
            <a:endParaRPr lang="en-US" dirty="0">
              <a:latin typeface="Raleway"/>
            </a:endParaRPr>
          </a:p>
          <a:p>
            <a:pPr marL="285750" indent="-285750">
              <a:buFont typeface="Arial"/>
              <a:buChar char="•"/>
            </a:pPr>
            <a:r>
              <a:rPr lang="en-US" dirty="0">
                <a:latin typeface="Raleway"/>
                <a:ea typeface="+mn-lt"/>
                <a:cs typeface="+mn-lt"/>
              </a:rPr>
              <a:t>everyone aged 18 and above who are at risk. </a:t>
            </a:r>
          </a:p>
          <a:p>
            <a:endParaRPr lang="en-US" dirty="0">
              <a:latin typeface="Raleway"/>
              <a:ea typeface="+mn-lt"/>
              <a:cs typeface="+mn-lt"/>
            </a:endParaRPr>
          </a:p>
          <a:p>
            <a:r>
              <a:rPr lang="en-US" dirty="0">
                <a:latin typeface="Raleway"/>
                <a:ea typeface="+mn-lt"/>
                <a:cs typeface="+mn-lt"/>
              </a:rPr>
              <a:t>2023 booster dose is available for: </a:t>
            </a:r>
            <a:endParaRPr lang="en-US" dirty="0">
              <a:latin typeface="Raleway"/>
            </a:endParaRPr>
          </a:p>
          <a:p>
            <a:pPr marL="285750" indent="-285750">
              <a:buFont typeface="Arial"/>
              <a:buChar char="•"/>
            </a:pPr>
            <a:r>
              <a:rPr lang="en-US" dirty="0">
                <a:latin typeface="Raleway"/>
                <a:ea typeface="+mn-lt"/>
                <a:cs typeface="+mn-lt"/>
              </a:rPr>
              <a:t>everyone aged 18 and above </a:t>
            </a:r>
            <a:endParaRPr lang="en-US" dirty="0">
              <a:latin typeface="Raleway"/>
            </a:endParaRPr>
          </a:p>
          <a:p>
            <a:pPr marL="285750" indent="-285750">
              <a:buFont typeface="Arial"/>
              <a:buChar char="•"/>
            </a:pPr>
            <a:r>
              <a:rPr lang="en-US" dirty="0">
                <a:latin typeface="Raleway"/>
                <a:ea typeface="+mn-lt"/>
                <a:cs typeface="+mn-lt"/>
              </a:rPr>
              <a:t>at risk children aged between 5 and 17 years.</a:t>
            </a:r>
            <a:endParaRPr lang="en-US" dirty="0">
              <a:latin typeface="Raleway"/>
            </a:endParaRPr>
          </a:p>
          <a:p>
            <a:endParaRPr lang="en-US" dirty="0">
              <a:latin typeface="Raleway" panose="020B0503030101060003" pitchFamily="34" charset="0"/>
              <a:cs typeface="Arial"/>
            </a:endParaRPr>
          </a:p>
          <a:p>
            <a:r>
              <a:rPr lang="en-US" dirty="0">
                <a:latin typeface="Raleway"/>
                <a:cs typeface="Arial"/>
              </a:rPr>
              <a:t>Withdrawing from vaccine products or the program, to be completed via CVAS, please ensure this is up to date</a:t>
            </a:r>
          </a:p>
          <a:p>
            <a:pPr marL="285750" indent="-285750">
              <a:buFont typeface="Arial"/>
              <a:buChar char="•"/>
            </a:pPr>
            <a:r>
              <a:rPr lang="en-US" dirty="0">
                <a:latin typeface="Raleway"/>
                <a:cs typeface="Arial"/>
              </a:rPr>
              <a:t>Reminder to update Vaccine Clinic Finder (VCF) </a:t>
            </a:r>
          </a:p>
          <a:p>
            <a:endParaRPr lang="en-US" dirty="0">
              <a:cs typeface="Arial"/>
            </a:endParaRPr>
          </a:p>
        </p:txBody>
      </p:sp>
    </p:spTree>
    <p:extLst>
      <p:ext uri="{BB962C8B-B14F-4D97-AF65-F5344CB8AC3E}">
        <p14:creationId xmlns:p14="http://schemas.microsoft.com/office/powerpoint/2010/main" val="2634891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4EB8-1AFF-C308-62D8-F0D4E6DCDBAA}"/>
              </a:ext>
            </a:extLst>
          </p:cNvPr>
          <p:cNvSpPr>
            <a:spLocks noGrp="1"/>
          </p:cNvSpPr>
          <p:nvPr>
            <p:ph type="title"/>
          </p:nvPr>
        </p:nvSpPr>
        <p:spPr/>
        <p:txBody>
          <a:bodyPr/>
          <a:lstStyle/>
          <a:p>
            <a:r>
              <a:rPr lang="en-US">
                <a:latin typeface="Raleway"/>
              </a:rPr>
              <a:t>COVID-19 Booster doses in RACFs</a:t>
            </a:r>
            <a:endParaRPr lang="en-US"/>
          </a:p>
        </p:txBody>
      </p:sp>
      <p:sp>
        <p:nvSpPr>
          <p:cNvPr id="3" name="Content Placeholder 2">
            <a:extLst>
              <a:ext uri="{FF2B5EF4-FFF2-40B4-BE49-F238E27FC236}">
                <a16:creationId xmlns:a16="http://schemas.microsoft.com/office/drawing/2014/main" id="{32FFA0AA-40CC-0329-F83C-9E78442CF7D0}"/>
              </a:ext>
            </a:extLst>
          </p:cNvPr>
          <p:cNvSpPr>
            <a:spLocks noGrp="1"/>
          </p:cNvSpPr>
          <p:nvPr>
            <p:ph idx="1"/>
          </p:nvPr>
        </p:nvSpPr>
        <p:spPr>
          <a:xfrm>
            <a:off x="719999" y="1440000"/>
            <a:ext cx="8841251" cy="4500000"/>
          </a:xfrm>
        </p:spPr>
        <p:txBody>
          <a:bodyPr vert="horz" lIns="0" tIns="36000" rIns="0" bIns="36000" rtlCol="0" anchor="t">
            <a:normAutofit/>
          </a:bodyPr>
          <a:lstStyle/>
          <a:p>
            <a:r>
              <a:rPr lang="en-US" sz="2000" dirty="0">
                <a:latin typeface="Raleway"/>
              </a:rPr>
              <a:t>COVID boosters in RACFs will be relied upon by primary care providers. </a:t>
            </a:r>
            <a:br>
              <a:rPr lang="en-US" sz="2000" dirty="0">
                <a:latin typeface="Raleway"/>
              </a:rPr>
            </a:br>
            <a:endParaRPr lang="en-US" sz="2000" dirty="0">
              <a:latin typeface="Raleway"/>
            </a:endParaRPr>
          </a:p>
          <a:p>
            <a:r>
              <a:rPr lang="en-US" sz="2000" dirty="0">
                <a:latin typeface="Raleway"/>
              </a:rPr>
              <a:t>RACFs should </a:t>
            </a:r>
            <a:r>
              <a:rPr lang="en-US" sz="2000" dirty="0" err="1">
                <a:latin typeface="Raleway"/>
              </a:rPr>
              <a:t>utilise</a:t>
            </a:r>
            <a:r>
              <a:rPr lang="en-US" sz="2000" dirty="0">
                <a:latin typeface="Raleway"/>
              </a:rPr>
              <a:t> their existing relationships with Primary care providers to obtain vaccinations. </a:t>
            </a:r>
          </a:p>
          <a:p>
            <a:pPr lvl="1"/>
            <a:r>
              <a:rPr lang="en-US" sz="1800" dirty="0" err="1">
                <a:latin typeface="Raleway"/>
              </a:rPr>
              <a:t>Eg.</a:t>
            </a:r>
            <a:r>
              <a:rPr lang="en-US" sz="1800" dirty="0">
                <a:latin typeface="Raleway"/>
              </a:rPr>
              <a:t> Usual GP rounds undertaking vaccination on residents, existing relationships with vaccinating pharmacies. </a:t>
            </a:r>
            <a:br>
              <a:rPr lang="en-US" sz="1800" dirty="0">
                <a:latin typeface="Raleway"/>
              </a:rPr>
            </a:br>
            <a:endParaRPr lang="en-US" sz="1800" dirty="0">
              <a:latin typeface="Raleway"/>
            </a:endParaRPr>
          </a:p>
          <a:p>
            <a:r>
              <a:rPr lang="en-US" sz="2000" dirty="0">
                <a:latin typeface="Raleway"/>
              </a:rPr>
              <a:t>Reach out to WVPHN, if RACFs are unable to source vaccines. </a:t>
            </a:r>
          </a:p>
          <a:p>
            <a:r>
              <a:rPr lang="en-US" sz="2000" dirty="0">
                <a:latin typeface="Raleway"/>
              </a:rPr>
              <a:t> WVPHN will assist with linking up a provider with a RACF. </a:t>
            </a:r>
          </a:p>
          <a:p>
            <a:r>
              <a:rPr lang="en-US" sz="2000" dirty="0">
                <a:latin typeface="Raleway"/>
              </a:rPr>
              <a:t>As a last resort a VAPP referral can be made by WVPHN.</a:t>
            </a:r>
          </a:p>
        </p:txBody>
      </p:sp>
      <p:pic>
        <p:nvPicPr>
          <p:cNvPr id="4" name="Picture 3">
            <a:extLst>
              <a:ext uri="{FF2B5EF4-FFF2-40B4-BE49-F238E27FC236}">
                <a16:creationId xmlns:a16="http://schemas.microsoft.com/office/drawing/2014/main" id="{5F3EF7A1-8DAF-7C83-C771-7AAA559AEFB6}"/>
              </a:ext>
            </a:extLst>
          </p:cNvPr>
          <p:cNvPicPr>
            <a:picLocks noChangeAspect="1"/>
          </p:cNvPicPr>
          <p:nvPr/>
        </p:nvPicPr>
        <p:blipFill>
          <a:blip r:embed="rId3"/>
          <a:stretch>
            <a:fillRect/>
          </a:stretch>
        </p:blipFill>
        <p:spPr>
          <a:xfrm>
            <a:off x="9867560" y="270587"/>
            <a:ext cx="2139881" cy="2139881"/>
          </a:xfrm>
          <a:prstGeom prst="rect">
            <a:avLst/>
          </a:prstGeom>
        </p:spPr>
      </p:pic>
    </p:spTree>
    <p:extLst>
      <p:ext uri="{BB962C8B-B14F-4D97-AF65-F5344CB8AC3E}">
        <p14:creationId xmlns:p14="http://schemas.microsoft.com/office/powerpoint/2010/main" val="4254946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4467-C169-AEC9-FECE-5F77896C75F5}"/>
              </a:ext>
            </a:extLst>
          </p:cNvPr>
          <p:cNvSpPr>
            <a:spLocks noGrp="1"/>
          </p:cNvSpPr>
          <p:nvPr>
            <p:ph type="title"/>
          </p:nvPr>
        </p:nvSpPr>
        <p:spPr/>
        <p:txBody>
          <a:bodyPr/>
          <a:lstStyle/>
          <a:p>
            <a:r>
              <a:rPr lang="en-US"/>
              <a:t>Health Alert</a:t>
            </a:r>
          </a:p>
        </p:txBody>
      </p:sp>
      <p:sp>
        <p:nvSpPr>
          <p:cNvPr id="3" name="Content Placeholder 2">
            <a:extLst>
              <a:ext uri="{FF2B5EF4-FFF2-40B4-BE49-F238E27FC236}">
                <a16:creationId xmlns:a16="http://schemas.microsoft.com/office/drawing/2014/main" id="{501BD62B-A28E-DA86-9965-00BAAFBDA1E0}"/>
              </a:ext>
            </a:extLst>
          </p:cNvPr>
          <p:cNvSpPr>
            <a:spLocks noGrp="1"/>
          </p:cNvSpPr>
          <p:nvPr>
            <p:ph idx="1"/>
          </p:nvPr>
        </p:nvSpPr>
        <p:spPr>
          <a:xfrm>
            <a:off x="719999" y="1265017"/>
            <a:ext cx="11217026" cy="4674983"/>
          </a:xfrm>
        </p:spPr>
        <p:txBody>
          <a:bodyPr vert="horz" lIns="0" tIns="36000" rIns="0" bIns="36000" rtlCol="0" anchor="t">
            <a:normAutofit/>
          </a:bodyPr>
          <a:lstStyle/>
          <a:p>
            <a:pPr lvl="1"/>
            <a:endParaRPr lang="en-US"/>
          </a:p>
          <a:p>
            <a:pPr marL="457200" lvl="1" indent="0">
              <a:buNone/>
            </a:pPr>
            <a:endParaRPr lang="en-US"/>
          </a:p>
          <a:p>
            <a:endParaRPr lang="en-US"/>
          </a:p>
          <a:p>
            <a:endParaRPr lang="en-US"/>
          </a:p>
        </p:txBody>
      </p:sp>
      <p:pic>
        <p:nvPicPr>
          <p:cNvPr id="1026" name="Picture 2" descr="Explainer: what is Ross River virus?">
            <a:extLst>
              <a:ext uri="{FF2B5EF4-FFF2-40B4-BE49-F238E27FC236}">
                <a16:creationId xmlns:a16="http://schemas.microsoft.com/office/drawing/2014/main" id="{F87BDC86-FAF7-A986-C3EA-9F2FDAE23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7223" y="130495"/>
            <a:ext cx="2147267" cy="14449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story of Measles | CDC">
            <a:extLst>
              <a:ext uri="{FF2B5EF4-FFF2-40B4-BE49-F238E27FC236}">
                <a16:creationId xmlns:a16="http://schemas.microsoft.com/office/drawing/2014/main" id="{F4274ECF-AC94-DC5C-C1E1-CE73BDD6EF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3484" y="2662513"/>
            <a:ext cx="2151408" cy="15447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6D788A5-78E7-7EEC-2136-A268DEBEEC4A}"/>
              </a:ext>
            </a:extLst>
          </p:cNvPr>
          <p:cNvSpPr txBox="1"/>
          <p:nvPr/>
        </p:nvSpPr>
        <p:spPr>
          <a:xfrm>
            <a:off x="862987" y="1331204"/>
            <a:ext cx="829937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Raleway"/>
                <a:ea typeface="+mn-lt"/>
                <a:cs typeface="+mn-lt"/>
              </a:rPr>
              <a:t>Murray Valley Encephalitis (MVE)</a:t>
            </a:r>
          </a:p>
          <a:p>
            <a:pPr marL="285750" indent="-285750">
              <a:buFont typeface="Arial"/>
              <a:buChar char="•"/>
            </a:pPr>
            <a:r>
              <a:rPr lang="en-US" dirty="0">
                <a:latin typeface="Raleway"/>
                <a:ea typeface="+mn-lt"/>
                <a:cs typeface="+mn-lt"/>
              </a:rPr>
              <a:t>detected in mosquitoes trapped across northern Victoria and Horsham. </a:t>
            </a:r>
          </a:p>
          <a:p>
            <a:pPr marL="285750" indent="-285750">
              <a:buFont typeface="Arial"/>
              <a:buChar char="•"/>
            </a:pPr>
            <a:r>
              <a:rPr lang="en-US" dirty="0">
                <a:latin typeface="Raleway"/>
                <a:cs typeface="Arial"/>
              </a:rPr>
              <a:t>New case of MVE this week making 3 known cases including one death.</a:t>
            </a:r>
          </a:p>
          <a:p>
            <a:endParaRPr lang="en-US" dirty="0">
              <a:latin typeface="Raleway" panose="020B0503030101060003" pitchFamily="34" charset="0"/>
              <a:cs typeface="Arial"/>
            </a:endParaRPr>
          </a:p>
          <a:p>
            <a:pPr algn="l"/>
            <a:r>
              <a:rPr lang="en-US" dirty="0">
                <a:latin typeface="Raleway"/>
                <a:cs typeface="Arial"/>
              </a:rPr>
              <a:t>Japanese Encephalitis Virus (JEV)</a:t>
            </a:r>
          </a:p>
          <a:p>
            <a:pPr marL="285750" indent="-285750">
              <a:buFont typeface="Arial"/>
              <a:buChar char="•"/>
            </a:pPr>
            <a:r>
              <a:rPr lang="en-US" dirty="0">
                <a:latin typeface="Raleway"/>
                <a:ea typeface="+mn-lt"/>
                <a:cs typeface="+mn-lt"/>
              </a:rPr>
              <a:t>Expansion of JEV vaccination eligibility in our northern LGAs. </a:t>
            </a:r>
            <a:r>
              <a:rPr lang="en-US" b="1" dirty="0" err="1">
                <a:latin typeface="Raleway"/>
                <a:ea typeface="+mn-lt"/>
                <a:cs typeface="+mn-lt"/>
              </a:rPr>
              <a:t>Buloke</a:t>
            </a:r>
            <a:r>
              <a:rPr lang="en-US" dirty="0">
                <a:latin typeface="Raleway"/>
                <a:ea typeface="+mn-lt"/>
                <a:cs typeface="+mn-lt"/>
              </a:rPr>
              <a:t>, Greater Bendigo, </a:t>
            </a:r>
            <a:r>
              <a:rPr lang="en-US" b="1" dirty="0">
                <a:latin typeface="Raleway"/>
                <a:ea typeface="+mn-lt"/>
                <a:cs typeface="+mn-lt"/>
              </a:rPr>
              <a:t>Hindmarsh, Horsham, Northern Grampians, West Wimmera and </a:t>
            </a:r>
            <a:r>
              <a:rPr lang="en-US" b="1" dirty="0" err="1">
                <a:latin typeface="Raleway"/>
                <a:ea typeface="+mn-lt"/>
                <a:cs typeface="+mn-lt"/>
              </a:rPr>
              <a:t>Yarriambiack</a:t>
            </a:r>
            <a:endParaRPr lang="en-US" b="1" dirty="0">
              <a:latin typeface="Raleway"/>
              <a:cs typeface="Arial"/>
            </a:endParaRPr>
          </a:p>
          <a:p>
            <a:pPr marL="285750" indent="-285750">
              <a:buFont typeface="Arial"/>
              <a:buChar char="•"/>
            </a:pPr>
            <a:r>
              <a:rPr lang="en-US" dirty="0">
                <a:latin typeface="Raleway"/>
                <a:cs typeface="Arial"/>
              </a:rPr>
              <a:t>Local councils offering the vaccine to communities – not yet known how available that will be</a:t>
            </a:r>
            <a:endParaRPr lang="en-US" dirty="0">
              <a:latin typeface="Raleway" panose="020B0503030101060003" pitchFamily="34" charset="0"/>
              <a:cs typeface="Arial"/>
            </a:endParaRPr>
          </a:p>
          <a:p>
            <a:pPr marL="285750" indent="-285750">
              <a:buFont typeface="Arial"/>
              <a:buChar char="•"/>
            </a:pPr>
            <a:r>
              <a:rPr lang="en-US" dirty="0">
                <a:latin typeface="Raleway"/>
                <a:cs typeface="Arial"/>
              </a:rPr>
              <a:t>General Practice encouraged to provide access to their communities.</a:t>
            </a:r>
            <a:endParaRPr lang="en-US" dirty="0">
              <a:latin typeface="Raleway" panose="020B0503030101060003" pitchFamily="34" charset="0"/>
              <a:cs typeface="Arial"/>
            </a:endParaRPr>
          </a:p>
          <a:p>
            <a:pPr marL="742950" lvl="1" indent="-285750">
              <a:buFont typeface="Arial"/>
              <a:buChar char="•"/>
            </a:pPr>
            <a:r>
              <a:rPr lang="en-US" dirty="0">
                <a:latin typeface="Raleway"/>
                <a:cs typeface="Arial"/>
              </a:rPr>
              <a:t>Require a one link account. </a:t>
            </a:r>
            <a:endParaRPr lang="en-US" dirty="0">
              <a:latin typeface="Raleway" panose="020B0503030101060003" pitchFamily="34" charset="0"/>
              <a:cs typeface="Arial"/>
            </a:endParaRPr>
          </a:p>
          <a:p>
            <a:pPr marL="742950" lvl="1" indent="-285750">
              <a:buFont typeface="Arial"/>
              <a:buChar char="•"/>
            </a:pPr>
            <a:r>
              <a:rPr lang="en-US" dirty="0">
                <a:latin typeface="Raleway"/>
                <a:cs typeface="Arial"/>
              </a:rPr>
              <a:t>All orders via email to immunisation@health.vic.gov.au</a:t>
            </a:r>
            <a:endParaRPr lang="en-US" dirty="0">
              <a:latin typeface="Raleway" panose="020B0503030101060003" pitchFamily="34" charset="0"/>
              <a:cs typeface="Arial"/>
            </a:endParaRPr>
          </a:p>
          <a:p>
            <a:pPr marL="285750" indent="-285750">
              <a:buFont typeface="Arial"/>
              <a:buChar char="•"/>
            </a:pPr>
            <a:endParaRPr lang="en-US" dirty="0">
              <a:latin typeface="Raleway" panose="020B0503030101060003" pitchFamily="34" charset="0"/>
              <a:cs typeface="Arial"/>
            </a:endParaRPr>
          </a:p>
          <a:p>
            <a:r>
              <a:rPr lang="en-US" dirty="0">
                <a:latin typeface="Raleway"/>
                <a:cs typeface="Arial"/>
              </a:rPr>
              <a:t>The most effective method to avoiding mosquito borne disease remains reducing your potential to be bitten.</a:t>
            </a:r>
          </a:p>
        </p:txBody>
      </p:sp>
      <p:sp>
        <p:nvSpPr>
          <p:cNvPr id="5" name="TextBox 4">
            <a:extLst>
              <a:ext uri="{FF2B5EF4-FFF2-40B4-BE49-F238E27FC236}">
                <a16:creationId xmlns:a16="http://schemas.microsoft.com/office/drawing/2014/main" id="{E08365E0-AAD4-788D-ECCA-EBA3BC851DE8}"/>
              </a:ext>
            </a:extLst>
          </p:cNvPr>
          <p:cNvSpPr txBox="1"/>
          <p:nvPr/>
        </p:nvSpPr>
        <p:spPr>
          <a:xfrm>
            <a:off x="152400" y="5830230"/>
            <a:ext cx="107720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5"/>
              </a:rPr>
              <a:t>Japanese Encephalitis Vaccination | Western Victoria Primary Health Network (westvicphn.com.au)</a:t>
            </a:r>
            <a:endParaRPr lang="en-US" dirty="0"/>
          </a:p>
        </p:txBody>
      </p:sp>
    </p:spTree>
    <p:extLst>
      <p:ext uri="{BB962C8B-B14F-4D97-AF65-F5344CB8AC3E}">
        <p14:creationId xmlns:p14="http://schemas.microsoft.com/office/powerpoint/2010/main" val="1703942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D73C5-1C37-43AD-CAE3-1D2D8E31DE14}"/>
              </a:ext>
            </a:extLst>
          </p:cNvPr>
          <p:cNvSpPr>
            <a:spLocks noGrp="1"/>
          </p:cNvSpPr>
          <p:nvPr>
            <p:ph type="ctrTitle"/>
          </p:nvPr>
        </p:nvSpPr>
        <p:spPr/>
        <p:txBody>
          <a:bodyPr>
            <a:normAutofit/>
          </a:bodyPr>
          <a:lstStyle/>
          <a:p>
            <a:r>
              <a:rPr lang="en-AU" sz="6600" dirty="0"/>
              <a:t>Pelvic Inflammatory Disease &amp; Intrauterine Devices</a:t>
            </a:r>
          </a:p>
        </p:txBody>
      </p:sp>
      <p:sp>
        <p:nvSpPr>
          <p:cNvPr id="3" name="Subtitle 2">
            <a:extLst>
              <a:ext uri="{FF2B5EF4-FFF2-40B4-BE49-F238E27FC236}">
                <a16:creationId xmlns:a16="http://schemas.microsoft.com/office/drawing/2014/main" id="{0F2A47F1-A6F1-6E89-3CA6-3010525B9823}"/>
              </a:ext>
            </a:extLst>
          </p:cNvPr>
          <p:cNvSpPr>
            <a:spLocks noGrp="1"/>
          </p:cNvSpPr>
          <p:nvPr>
            <p:ph type="subTitle" idx="1"/>
          </p:nvPr>
        </p:nvSpPr>
        <p:spPr/>
        <p:txBody>
          <a:bodyPr/>
          <a:lstStyle/>
          <a:p>
            <a:r>
              <a:rPr lang="en-AU" dirty="0"/>
              <a:t>Jasmine Schuijers, O&amp;G registrar RWH/UHG</a:t>
            </a:r>
          </a:p>
        </p:txBody>
      </p:sp>
    </p:spTree>
    <p:extLst>
      <p:ext uri="{BB962C8B-B14F-4D97-AF65-F5344CB8AC3E}">
        <p14:creationId xmlns:p14="http://schemas.microsoft.com/office/powerpoint/2010/main" val="3123057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944D3-478E-432A-9945-771C52720A7D}"/>
              </a:ext>
            </a:extLst>
          </p:cNvPr>
          <p:cNvSpPr>
            <a:spLocks noGrp="1"/>
          </p:cNvSpPr>
          <p:nvPr>
            <p:ph type="title"/>
          </p:nvPr>
        </p:nvSpPr>
        <p:spPr/>
        <p:txBody>
          <a:bodyPr/>
          <a:lstStyle/>
          <a:p>
            <a:r>
              <a:rPr lang="en-AU" dirty="0"/>
              <a:t>IUD</a:t>
            </a:r>
          </a:p>
        </p:txBody>
      </p:sp>
      <p:graphicFrame>
        <p:nvGraphicFramePr>
          <p:cNvPr id="8" name="Table 8">
            <a:extLst>
              <a:ext uri="{FF2B5EF4-FFF2-40B4-BE49-F238E27FC236}">
                <a16:creationId xmlns:a16="http://schemas.microsoft.com/office/drawing/2014/main" id="{65BCBF36-5F0A-6F95-7D87-68FEE217F7BB}"/>
              </a:ext>
            </a:extLst>
          </p:cNvPr>
          <p:cNvGraphicFramePr>
            <a:graphicFrameLocks noGrp="1"/>
          </p:cNvGraphicFramePr>
          <p:nvPr>
            <p:ph idx="1"/>
          </p:nvPr>
        </p:nvGraphicFramePr>
        <p:xfrm>
          <a:off x="1096963" y="1846263"/>
          <a:ext cx="10058399" cy="3256280"/>
        </p:xfrm>
        <a:graphic>
          <a:graphicData uri="http://schemas.openxmlformats.org/drawingml/2006/table">
            <a:tbl>
              <a:tblPr firstRow="1" bandRow="1">
                <a:tableStyleId>{5C22544A-7EE6-4342-B048-85BDC9FD1C3A}</a:tableStyleId>
              </a:tblPr>
              <a:tblGrid>
                <a:gridCol w="1446867">
                  <a:extLst>
                    <a:ext uri="{9D8B030D-6E8A-4147-A177-3AD203B41FA5}">
                      <a16:colId xmlns:a16="http://schemas.microsoft.com/office/drawing/2014/main" val="3971307450"/>
                    </a:ext>
                  </a:extLst>
                </a:gridCol>
                <a:gridCol w="2675442">
                  <a:extLst>
                    <a:ext uri="{9D8B030D-6E8A-4147-A177-3AD203B41FA5}">
                      <a16:colId xmlns:a16="http://schemas.microsoft.com/office/drawing/2014/main" val="2563985300"/>
                    </a:ext>
                  </a:extLst>
                </a:gridCol>
                <a:gridCol w="2907294">
                  <a:extLst>
                    <a:ext uri="{9D8B030D-6E8A-4147-A177-3AD203B41FA5}">
                      <a16:colId xmlns:a16="http://schemas.microsoft.com/office/drawing/2014/main" val="3926342290"/>
                    </a:ext>
                  </a:extLst>
                </a:gridCol>
                <a:gridCol w="3028796">
                  <a:extLst>
                    <a:ext uri="{9D8B030D-6E8A-4147-A177-3AD203B41FA5}">
                      <a16:colId xmlns:a16="http://schemas.microsoft.com/office/drawing/2014/main" val="1857318080"/>
                    </a:ext>
                  </a:extLst>
                </a:gridCol>
              </a:tblGrid>
              <a:tr h="370840">
                <a:tc>
                  <a:txBody>
                    <a:bodyPr/>
                    <a:lstStyle/>
                    <a:p>
                      <a:endParaRPr lang="en-AU" sz="1600" dirty="0"/>
                    </a:p>
                  </a:txBody>
                  <a:tcPr/>
                </a:tc>
                <a:tc>
                  <a:txBody>
                    <a:bodyPr/>
                    <a:lstStyle/>
                    <a:p>
                      <a:r>
                        <a:rPr lang="en-AU" sz="1600" dirty="0" err="1"/>
                        <a:t>Mirena</a:t>
                      </a:r>
                      <a:r>
                        <a:rPr lang="en-AU" sz="1600" baseline="30000" dirty="0" err="1"/>
                        <a:t>TM</a:t>
                      </a:r>
                      <a:endParaRPr lang="en-AU" sz="1600" dirty="0"/>
                    </a:p>
                  </a:txBody>
                  <a:tcPr/>
                </a:tc>
                <a:tc>
                  <a:txBody>
                    <a:bodyPr/>
                    <a:lstStyle/>
                    <a:p>
                      <a:r>
                        <a:rPr lang="en-AU" sz="1600" dirty="0" err="1"/>
                        <a:t>Kyleena</a:t>
                      </a:r>
                      <a:r>
                        <a:rPr lang="en-AU" sz="1600" baseline="30000" dirty="0" err="1"/>
                        <a:t>TM</a:t>
                      </a:r>
                      <a:endParaRPr lang="en-AU" sz="1600" dirty="0"/>
                    </a:p>
                  </a:txBody>
                  <a:tcPr/>
                </a:tc>
                <a:tc>
                  <a:txBody>
                    <a:bodyPr/>
                    <a:lstStyle/>
                    <a:p>
                      <a:r>
                        <a:rPr lang="en-AU" sz="1600" dirty="0"/>
                        <a:t>Copper (T 380 or multiload 375)</a:t>
                      </a:r>
                    </a:p>
                  </a:txBody>
                  <a:tcPr/>
                </a:tc>
                <a:extLst>
                  <a:ext uri="{0D108BD9-81ED-4DB2-BD59-A6C34878D82A}">
                    <a16:rowId xmlns:a16="http://schemas.microsoft.com/office/drawing/2014/main" val="3736838372"/>
                  </a:ext>
                </a:extLst>
              </a:tr>
              <a:tr h="370840">
                <a:tc>
                  <a:txBody>
                    <a:bodyPr/>
                    <a:lstStyle/>
                    <a:p>
                      <a:r>
                        <a:rPr lang="en-AU" sz="1600" dirty="0"/>
                        <a:t>Dose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52mg levonorgestrel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19.5mg levonorgestrel</a:t>
                      </a:r>
                    </a:p>
                    <a:p>
                      <a:endParaRPr lang="en-AU" sz="1600" dirty="0"/>
                    </a:p>
                  </a:txBody>
                  <a:tcPr/>
                </a:tc>
                <a:tc>
                  <a:txBody>
                    <a:bodyPr/>
                    <a:lstStyle/>
                    <a:p>
                      <a:r>
                        <a:rPr lang="en-AU" sz="1600" dirty="0"/>
                        <a:t>Cu</a:t>
                      </a:r>
                    </a:p>
                  </a:txBody>
                  <a:tcPr/>
                </a:tc>
                <a:extLst>
                  <a:ext uri="{0D108BD9-81ED-4DB2-BD59-A6C34878D82A}">
                    <a16:rowId xmlns:a16="http://schemas.microsoft.com/office/drawing/2014/main" val="2010622254"/>
                  </a:ext>
                </a:extLst>
              </a:tr>
              <a:tr h="370840">
                <a:tc>
                  <a:txBody>
                    <a:bodyPr/>
                    <a:lstStyle/>
                    <a:p>
                      <a:r>
                        <a:rPr lang="en-AU" sz="1600" dirty="0"/>
                        <a:t>Cost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PBS $40 ($5.60), $213 private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PBS $40 ($5.60), $170 private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Non-PBS, $70-100</a:t>
                      </a:r>
                    </a:p>
                  </a:txBody>
                  <a:tcPr/>
                </a:tc>
                <a:extLst>
                  <a:ext uri="{0D108BD9-81ED-4DB2-BD59-A6C34878D82A}">
                    <a16:rowId xmlns:a16="http://schemas.microsoft.com/office/drawing/2014/main" val="655536144"/>
                  </a:ext>
                </a:extLst>
              </a:tr>
              <a:tr h="370840">
                <a:tc>
                  <a:txBody>
                    <a:bodyPr/>
                    <a:lstStyle/>
                    <a:p>
                      <a:r>
                        <a:rPr lang="en-AU" sz="1600" dirty="0"/>
                        <a:t>Indication</a:t>
                      </a:r>
                    </a:p>
                  </a:txBody>
                  <a:tcPr/>
                </a:tc>
                <a:tc>
                  <a:txBody>
                    <a:bodyPr/>
                    <a:lstStyle/>
                    <a:p>
                      <a:r>
                        <a:rPr lang="en-AU" sz="1600" dirty="0"/>
                        <a:t>Contraception, HMB, prog component of MRT (dysmenorrhoea)</a:t>
                      </a:r>
                    </a:p>
                  </a:txBody>
                  <a:tcPr/>
                </a:tc>
                <a:tc>
                  <a:txBody>
                    <a:bodyPr/>
                    <a:lstStyle/>
                    <a:p>
                      <a:r>
                        <a:rPr lang="en-AU" sz="1600" dirty="0"/>
                        <a:t>Contraception (HMB, dysmenorrhoea)</a:t>
                      </a:r>
                    </a:p>
                  </a:txBody>
                  <a:tcPr/>
                </a:tc>
                <a:tc>
                  <a:txBody>
                    <a:bodyPr/>
                    <a:lstStyle/>
                    <a:p>
                      <a:r>
                        <a:rPr lang="en-AU" sz="1600" dirty="0"/>
                        <a:t>Contraception, including emergency</a:t>
                      </a:r>
                    </a:p>
                  </a:txBody>
                  <a:tcPr/>
                </a:tc>
                <a:extLst>
                  <a:ext uri="{0D108BD9-81ED-4DB2-BD59-A6C34878D82A}">
                    <a16:rowId xmlns:a16="http://schemas.microsoft.com/office/drawing/2014/main" val="2700724463"/>
                  </a:ext>
                </a:extLst>
              </a:tr>
              <a:tr h="370840">
                <a:tc>
                  <a:txBody>
                    <a:bodyPr/>
                    <a:lstStyle/>
                    <a:p>
                      <a:r>
                        <a:rPr lang="en-AU" sz="1600" dirty="0"/>
                        <a:t>Duration</a:t>
                      </a:r>
                    </a:p>
                  </a:txBody>
                  <a:tcPr/>
                </a:tc>
                <a:tc>
                  <a:txBody>
                    <a:bodyPr/>
                    <a:lstStyle/>
                    <a:p>
                      <a:r>
                        <a:rPr lang="en-AU" sz="1600" dirty="0"/>
                        <a:t>5 years</a:t>
                      </a:r>
                    </a:p>
                  </a:txBody>
                  <a:tcPr/>
                </a:tc>
                <a:tc>
                  <a:txBody>
                    <a:bodyPr/>
                    <a:lstStyle/>
                    <a:p>
                      <a:r>
                        <a:rPr lang="en-AU" sz="1600" dirty="0"/>
                        <a:t>5 years</a:t>
                      </a:r>
                    </a:p>
                  </a:txBody>
                  <a:tcPr/>
                </a:tc>
                <a:tc>
                  <a:txBody>
                    <a:bodyPr/>
                    <a:lstStyle/>
                    <a:p>
                      <a:r>
                        <a:rPr lang="en-AU" sz="1600" dirty="0"/>
                        <a:t>5 years (multiload), 10 years (T)</a:t>
                      </a:r>
                    </a:p>
                  </a:txBody>
                  <a:tcPr/>
                </a:tc>
                <a:extLst>
                  <a:ext uri="{0D108BD9-81ED-4DB2-BD59-A6C34878D82A}">
                    <a16:rowId xmlns:a16="http://schemas.microsoft.com/office/drawing/2014/main" val="2449444224"/>
                  </a:ext>
                </a:extLst>
              </a:tr>
              <a:tr h="370840">
                <a:tc>
                  <a:txBody>
                    <a:bodyPr/>
                    <a:lstStyle/>
                    <a:p>
                      <a:r>
                        <a:rPr lang="en-AU" sz="1600" dirty="0"/>
                        <a:t>Efficacy</a:t>
                      </a:r>
                    </a:p>
                  </a:txBody>
                  <a:tcPr/>
                </a:tc>
                <a:tc>
                  <a:txBody>
                    <a:bodyPr/>
                    <a:lstStyle/>
                    <a:p>
                      <a:r>
                        <a:rPr lang="en-AU" sz="1600" dirty="0"/>
                        <a:t>99.9%</a:t>
                      </a:r>
                    </a:p>
                  </a:txBody>
                  <a:tcPr/>
                </a:tc>
                <a:tc>
                  <a:txBody>
                    <a:bodyPr/>
                    <a:lstStyle/>
                    <a:p>
                      <a:r>
                        <a:rPr lang="en-AU" sz="1600" dirty="0"/>
                        <a:t>99.7%</a:t>
                      </a:r>
                    </a:p>
                  </a:txBody>
                  <a:tcPr/>
                </a:tc>
                <a:tc>
                  <a:txBody>
                    <a:bodyPr/>
                    <a:lstStyle/>
                    <a:p>
                      <a:r>
                        <a:rPr lang="en-AU" sz="1600" dirty="0"/>
                        <a:t>99.5%</a:t>
                      </a:r>
                    </a:p>
                  </a:txBody>
                  <a:tcPr/>
                </a:tc>
                <a:extLst>
                  <a:ext uri="{0D108BD9-81ED-4DB2-BD59-A6C34878D82A}">
                    <a16:rowId xmlns:a16="http://schemas.microsoft.com/office/drawing/2014/main" val="2733935091"/>
                  </a:ext>
                </a:extLst>
              </a:tr>
              <a:tr h="370840">
                <a:tc>
                  <a:txBody>
                    <a:bodyPr/>
                    <a:lstStyle/>
                    <a:p>
                      <a:r>
                        <a:rPr lang="en-AU" sz="1600" dirty="0"/>
                        <a:t>ADR</a:t>
                      </a:r>
                    </a:p>
                  </a:txBody>
                  <a:tcPr/>
                </a:tc>
                <a:tc>
                  <a:txBody>
                    <a:bodyPr/>
                    <a:lstStyle/>
                    <a:p>
                      <a:r>
                        <a:rPr lang="en-AU" sz="1600" dirty="0"/>
                        <a:t>=</a:t>
                      </a:r>
                    </a:p>
                  </a:txBody>
                  <a:tcPr/>
                </a:tc>
                <a:tc>
                  <a:txBody>
                    <a:bodyPr/>
                    <a:lstStyle/>
                    <a:p>
                      <a:r>
                        <a:rPr lang="en-AU" sz="1600" dirty="0"/>
                        <a:t>=</a:t>
                      </a:r>
                    </a:p>
                  </a:txBody>
                  <a:tcPr/>
                </a:tc>
                <a:tc>
                  <a:txBody>
                    <a:bodyPr/>
                    <a:lstStyle/>
                    <a:p>
                      <a:r>
                        <a:rPr lang="en-AU" sz="1600" dirty="0"/>
                        <a:t>HMB</a:t>
                      </a:r>
                    </a:p>
                  </a:txBody>
                  <a:tcPr/>
                </a:tc>
                <a:extLst>
                  <a:ext uri="{0D108BD9-81ED-4DB2-BD59-A6C34878D82A}">
                    <a16:rowId xmlns:a16="http://schemas.microsoft.com/office/drawing/2014/main" val="3860605815"/>
                  </a:ext>
                </a:extLst>
              </a:tr>
            </a:tbl>
          </a:graphicData>
        </a:graphic>
      </p:graphicFrame>
      <p:sp>
        <p:nvSpPr>
          <p:cNvPr id="3" name="TextBox 2">
            <a:extLst>
              <a:ext uri="{FF2B5EF4-FFF2-40B4-BE49-F238E27FC236}">
                <a16:creationId xmlns:a16="http://schemas.microsoft.com/office/drawing/2014/main" id="{41B4452F-1C94-FF66-257C-94FA16286EF9}"/>
              </a:ext>
            </a:extLst>
          </p:cNvPr>
          <p:cNvSpPr txBox="1"/>
          <p:nvPr/>
        </p:nvSpPr>
        <p:spPr>
          <a:xfrm>
            <a:off x="82193" y="6488668"/>
            <a:ext cx="62869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rPr>
              <a:t>1, 2, 3</a:t>
            </a:r>
          </a:p>
        </p:txBody>
      </p:sp>
    </p:spTree>
    <p:extLst>
      <p:ext uri="{BB962C8B-B14F-4D97-AF65-F5344CB8AC3E}">
        <p14:creationId xmlns:p14="http://schemas.microsoft.com/office/powerpoint/2010/main" val="281627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083B87E-1035-2C2A-73A7-087C4B338F78}"/>
              </a:ext>
            </a:extLst>
          </p:cNvPr>
          <p:cNvSpPr>
            <a:spLocks noGrp="1"/>
          </p:cNvSpPr>
          <p:nvPr>
            <p:ph type="body" sz="half" idx="2"/>
          </p:nvPr>
        </p:nvSpPr>
        <p:spPr>
          <a:xfrm>
            <a:off x="5130800" y="5262880"/>
            <a:ext cx="6705600" cy="1319784"/>
          </a:xfrm>
        </p:spPr>
        <p:txBody>
          <a:bodyPr>
            <a:noAutofit/>
          </a:bodyPr>
          <a:lstStyle/>
          <a:p>
            <a:pPr marL="285750" indent="-285750" defTabSz="914400">
              <a:lnSpc>
                <a:spcPct val="90000"/>
              </a:lnSpc>
              <a:spcAft>
                <a:spcPts val="600"/>
              </a:spcAft>
              <a:buClr>
                <a:schemeClr val="accent1"/>
              </a:buClr>
              <a:buFont typeface="Calibri" panose="020F0502020204030204" pitchFamily="34" charset="0"/>
              <a:buChar char="•"/>
            </a:pPr>
            <a:r>
              <a:rPr lang="en-US" sz="2000" dirty="0">
                <a:solidFill>
                  <a:srgbClr val="FFFFFF"/>
                </a:solidFill>
              </a:rPr>
              <a:t>PBS claims for IUDs doubled between 2006 and 2018</a:t>
            </a:r>
          </a:p>
          <a:p>
            <a:pPr marL="285750" indent="-285750" defTabSz="914400">
              <a:lnSpc>
                <a:spcPct val="90000"/>
              </a:lnSpc>
              <a:spcAft>
                <a:spcPts val="600"/>
              </a:spcAft>
              <a:buClr>
                <a:schemeClr val="accent1"/>
              </a:buClr>
              <a:buFont typeface="Calibri" panose="020F0502020204030204" pitchFamily="34" charset="0"/>
              <a:buChar char="•"/>
            </a:pPr>
            <a:r>
              <a:rPr lang="en-US" sz="2000" dirty="0">
                <a:solidFill>
                  <a:srgbClr val="FFFFFF"/>
                </a:solidFill>
              </a:rPr>
              <a:t>3-fold increase in the 15-24yo age group</a:t>
            </a:r>
          </a:p>
          <a:p>
            <a:pPr marL="285750" indent="-285750" defTabSz="914400">
              <a:lnSpc>
                <a:spcPct val="90000"/>
              </a:lnSpc>
              <a:spcAft>
                <a:spcPts val="600"/>
              </a:spcAft>
              <a:buClr>
                <a:schemeClr val="accent1"/>
              </a:buClr>
              <a:buFont typeface="Calibri" panose="020F0502020204030204" pitchFamily="34" charset="0"/>
              <a:buChar char="•"/>
            </a:pPr>
            <a:r>
              <a:rPr lang="en-US" sz="2000" dirty="0">
                <a:solidFill>
                  <a:srgbClr val="FFFFFF"/>
                </a:solidFill>
              </a:rPr>
              <a:t>Australia still has comparably low rates (4.5% vs 9.5% in US, 10% in UK, 23% in Norway</a:t>
            </a:r>
          </a:p>
          <a:p>
            <a:endParaRPr lang="en-AU" sz="2000" dirty="0"/>
          </a:p>
        </p:txBody>
      </p:sp>
      <p:pic>
        <p:nvPicPr>
          <p:cNvPr id="5" name="Picture 6" descr="Intra-Uterine Device (IUD) - SHINE SA">
            <a:extLst>
              <a:ext uri="{FF2B5EF4-FFF2-40B4-BE49-F238E27FC236}">
                <a16:creationId xmlns:a16="http://schemas.microsoft.com/office/drawing/2014/main" id="{0BC41FAD-3E3B-B1B8-CA22-C3F9F7BC9418}"/>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9688" b="9688"/>
          <a:stretch/>
        </p:blipFill>
        <p:spPr bwMode="auto">
          <a:xfrm>
            <a:off x="0" y="0"/>
            <a:ext cx="12192000" cy="4914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7D7C0F1-5639-DC7D-305D-696BE13718ED}"/>
              </a:ext>
            </a:extLst>
          </p:cNvPr>
          <p:cNvSpPr txBox="1"/>
          <p:nvPr/>
        </p:nvSpPr>
        <p:spPr>
          <a:xfrm>
            <a:off x="82193" y="6488668"/>
            <a:ext cx="62869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rPr>
              <a:t>4, 5, 6</a:t>
            </a:r>
          </a:p>
        </p:txBody>
      </p:sp>
    </p:spTree>
    <p:extLst>
      <p:ext uri="{BB962C8B-B14F-4D97-AF65-F5344CB8AC3E}">
        <p14:creationId xmlns:p14="http://schemas.microsoft.com/office/powerpoint/2010/main" val="1290030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zithromycin Sandoz 500mg Tablets - Pack 2 - Club Warehouse Sports Medical">
            <a:extLst>
              <a:ext uri="{FF2B5EF4-FFF2-40B4-BE49-F238E27FC236}">
                <a16:creationId xmlns:a16="http://schemas.microsoft.com/office/drawing/2014/main" id="{7F4BE5F8-8986-EED7-CDF5-91C4CA95A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4679" y="3168055"/>
            <a:ext cx="1916890" cy="19168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ED8C626-1D33-251D-DF67-E40F0ECC9D24}"/>
              </a:ext>
            </a:extLst>
          </p:cNvPr>
          <p:cNvSpPr>
            <a:spLocks noGrp="1"/>
          </p:cNvSpPr>
          <p:nvPr>
            <p:ph type="title"/>
          </p:nvPr>
        </p:nvSpPr>
        <p:spPr/>
        <p:txBody>
          <a:bodyPr/>
          <a:lstStyle/>
          <a:p>
            <a:r>
              <a:rPr lang="en-AU" dirty="0"/>
              <a:t>PID</a:t>
            </a:r>
          </a:p>
        </p:txBody>
      </p:sp>
      <p:pic>
        <p:nvPicPr>
          <p:cNvPr id="4098" name="Picture 2" descr="Pelvic inflammatory disease | healthdirect">
            <a:extLst>
              <a:ext uri="{FF2B5EF4-FFF2-40B4-BE49-F238E27FC236}">
                <a16:creationId xmlns:a16="http://schemas.microsoft.com/office/drawing/2014/main" id="{31238060-3AE9-FDAF-FD41-8F684DECC6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071"/>
          <a:stretch/>
        </p:blipFill>
        <p:spPr bwMode="auto">
          <a:xfrm>
            <a:off x="7989774" y="267642"/>
            <a:ext cx="3906701" cy="29394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B1C2481-A6BE-6D2C-7513-A34E9B02E446}"/>
              </a:ext>
            </a:extLst>
          </p:cNvPr>
          <p:cNvSpPr>
            <a:spLocks noGrp="1"/>
          </p:cNvSpPr>
          <p:nvPr>
            <p:ph idx="1"/>
          </p:nvPr>
        </p:nvSpPr>
        <p:spPr>
          <a:xfrm>
            <a:off x="1097279" y="1845734"/>
            <a:ext cx="7224787" cy="2387219"/>
          </a:xfrm>
        </p:spPr>
        <p:txBody>
          <a:bodyPr>
            <a:normAutofit/>
          </a:bodyPr>
          <a:lstStyle/>
          <a:p>
            <a:r>
              <a:rPr lang="en-AU" sz="1600" dirty="0"/>
              <a:t>Infection of the upper reproductive system (endometritis, salpingitis, TOA, cellulitis, peritonitis)</a:t>
            </a:r>
          </a:p>
          <a:p>
            <a:r>
              <a:rPr lang="en-AU" sz="1600" dirty="0"/>
              <a:t>Aetiology:</a:t>
            </a:r>
          </a:p>
          <a:p>
            <a:pPr lvl="1"/>
            <a:r>
              <a:rPr lang="en-AU" sz="1400" dirty="0"/>
              <a:t>Sexually acquired: chlamydia trachomatis &gt; N. gonorrhoea &gt; mycoplasma genitalium</a:t>
            </a:r>
          </a:p>
          <a:p>
            <a:pPr lvl="1"/>
            <a:r>
              <a:rPr lang="en-AU" sz="1400" dirty="0"/>
              <a:t>Post-procedural: polymicrobial, usually from vaginal flora</a:t>
            </a:r>
          </a:p>
          <a:p>
            <a:pPr lvl="1"/>
            <a:r>
              <a:rPr lang="en-AU" sz="1400" dirty="0"/>
              <a:t>Usually, no pathogen is identified</a:t>
            </a:r>
          </a:p>
          <a:p>
            <a:pPr marL="201168" lvl="1" indent="0">
              <a:buNone/>
            </a:pPr>
            <a:endParaRPr lang="en-AU" sz="1400" dirty="0"/>
          </a:p>
          <a:p>
            <a:endParaRPr lang="en-AU" sz="1600" dirty="0"/>
          </a:p>
        </p:txBody>
      </p:sp>
      <p:sp>
        <p:nvSpPr>
          <p:cNvPr id="6" name="Content Placeholder 2">
            <a:extLst>
              <a:ext uri="{FF2B5EF4-FFF2-40B4-BE49-F238E27FC236}">
                <a16:creationId xmlns:a16="http://schemas.microsoft.com/office/drawing/2014/main" id="{4751A7A8-5072-37CD-6350-990B84AED684}"/>
              </a:ext>
            </a:extLst>
          </p:cNvPr>
          <p:cNvSpPr txBox="1">
            <a:spLocks/>
          </p:cNvSpPr>
          <p:nvPr/>
        </p:nvSpPr>
        <p:spPr>
          <a:xfrm>
            <a:off x="1097279" y="3689945"/>
            <a:ext cx="10799196" cy="316805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AU"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Symptoms: abdominal pain, dyspareunia, dysuria, IMB/PCB/HMB, unusual PV discharge</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AU"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Signs: cervical motion tenderness, uterine/adnexal tenderness, fever/sepsis</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AU"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Investigations: endocervical swab &gt; self-collected vaginal swab &gt; first pass urine</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AU"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Treatment:</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AU"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Antibiotics (as per </a:t>
            </a:r>
            <a:r>
              <a:rPr kumimoji="0" lang="en-AU" sz="14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eTG</a:t>
            </a:r>
            <a:r>
              <a:rPr kumimoji="0" lang="en-AU"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 commence promptly (do not wait for results), STI until proven otherwise</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AU"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Analgesia, contact tracing, avoid intercourse (minimum 1/52)</a:t>
            </a:r>
            <a:endParaRPr kumimoji="0" lang="en-AU"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AU" sz="16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Ddx</a:t>
            </a:r>
            <a:r>
              <a:rPr kumimoji="0" lang="en-AU"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ectopic pregnancy, appendicitis, endometriosis, complication of ovarian cyst, UTI</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endParaRPr kumimoji="0" lang="en-AU"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06A4642-AB6C-7D84-AE9B-EB1D6DD269FF}"/>
              </a:ext>
            </a:extLst>
          </p:cNvPr>
          <p:cNvSpPr txBox="1"/>
          <p:nvPr/>
        </p:nvSpPr>
        <p:spPr>
          <a:xfrm>
            <a:off x="82193" y="6488668"/>
            <a:ext cx="45236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rPr>
              <a:t>7, 8</a:t>
            </a:r>
          </a:p>
        </p:txBody>
      </p:sp>
    </p:spTree>
    <p:extLst>
      <p:ext uri="{BB962C8B-B14F-4D97-AF65-F5344CB8AC3E}">
        <p14:creationId xmlns:p14="http://schemas.microsoft.com/office/powerpoint/2010/main" val="3142822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D64824-CAE1-F84B-8CBB-D030A8AFFD09}"/>
              </a:ext>
            </a:extLst>
          </p:cNvPr>
          <p:cNvSpPr>
            <a:spLocks noGrp="1"/>
          </p:cNvSpPr>
          <p:nvPr>
            <p:ph type="title"/>
          </p:nvPr>
        </p:nvSpPr>
        <p:spPr/>
        <p:txBody>
          <a:bodyPr/>
          <a:lstStyle/>
          <a:p>
            <a:r>
              <a:rPr lang="en-AU" dirty="0"/>
              <a:t>Sexually acquired</a:t>
            </a:r>
          </a:p>
        </p:txBody>
      </p:sp>
      <p:sp>
        <p:nvSpPr>
          <p:cNvPr id="5" name="Text Placeholder 4">
            <a:extLst>
              <a:ext uri="{FF2B5EF4-FFF2-40B4-BE49-F238E27FC236}">
                <a16:creationId xmlns:a16="http://schemas.microsoft.com/office/drawing/2014/main" id="{DD05D345-D4DC-25E6-52A3-3A4A0B0283F9}"/>
              </a:ext>
            </a:extLst>
          </p:cNvPr>
          <p:cNvSpPr>
            <a:spLocks noGrp="1"/>
          </p:cNvSpPr>
          <p:nvPr>
            <p:ph type="body" idx="1"/>
          </p:nvPr>
        </p:nvSpPr>
        <p:spPr/>
        <p:txBody>
          <a:bodyPr/>
          <a:lstStyle/>
          <a:p>
            <a:r>
              <a:rPr lang="en-AU" dirty="0"/>
              <a:t>Mild-moderate</a:t>
            </a:r>
          </a:p>
        </p:txBody>
      </p:sp>
      <p:sp>
        <p:nvSpPr>
          <p:cNvPr id="6" name="Content Placeholder 5">
            <a:extLst>
              <a:ext uri="{FF2B5EF4-FFF2-40B4-BE49-F238E27FC236}">
                <a16:creationId xmlns:a16="http://schemas.microsoft.com/office/drawing/2014/main" id="{86CE1F15-2731-0CE1-9129-ABD8973E5784}"/>
              </a:ext>
            </a:extLst>
          </p:cNvPr>
          <p:cNvSpPr>
            <a:spLocks noGrp="1"/>
          </p:cNvSpPr>
          <p:nvPr>
            <p:ph sz="half" idx="2"/>
          </p:nvPr>
        </p:nvSpPr>
        <p:spPr>
          <a:xfrm>
            <a:off x="1097280" y="2582335"/>
            <a:ext cx="4937760" cy="2719130"/>
          </a:xfrm>
        </p:spPr>
        <p:txBody>
          <a:bodyPr>
            <a:normAutofit fontScale="92500" lnSpcReduction="20000"/>
          </a:bodyPr>
          <a:lstStyle/>
          <a:p>
            <a:r>
              <a:rPr lang="en-AU" dirty="0"/>
              <a:t>Ceftriaxone 500mg IM once</a:t>
            </a:r>
          </a:p>
          <a:p>
            <a:r>
              <a:rPr lang="en-AU" dirty="0"/>
              <a:t>PLUS</a:t>
            </a:r>
          </a:p>
          <a:p>
            <a:r>
              <a:rPr lang="en-AU" dirty="0"/>
              <a:t>Metronidazole 400mg BD for 14/7</a:t>
            </a:r>
          </a:p>
          <a:p>
            <a:r>
              <a:rPr lang="en-AU" dirty="0"/>
              <a:t>PLUS</a:t>
            </a:r>
          </a:p>
          <a:p>
            <a:r>
              <a:rPr lang="en-AU" dirty="0"/>
              <a:t>Doxycycline 100mg BD for 14/7</a:t>
            </a:r>
          </a:p>
          <a:p>
            <a:r>
              <a:rPr lang="en-AU" dirty="0"/>
              <a:t>OR</a:t>
            </a:r>
          </a:p>
          <a:p>
            <a:r>
              <a:rPr lang="en-AU" dirty="0"/>
              <a:t>Azithromycin 1g STAT then repeat in 1/52</a:t>
            </a:r>
          </a:p>
          <a:p>
            <a:endParaRPr lang="en-AU" dirty="0"/>
          </a:p>
        </p:txBody>
      </p:sp>
      <p:sp>
        <p:nvSpPr>
          <p:cNvPr id="7" name="Text Placeholder 6">
            <a:extLst>
              <a:ext uri="{FF2B5EF4-FFF2-40B4-BE49-F238E27FC236}">
                <a16:creationId xmlns:a16="http://schemas.microsoft.com/office/drawing/2014/main" id="{B98D2BDF-4A9F-CD5C-B9FC-EEC48F33F2AD}"/>
              </a:ext>
            </a:extLst>
          </p:cNvPr>
          <p:cNvSpPr>
            <a:spLocks noGrp="1"/>
          </p:cNvSpPr>
          <p:nvPr>
            <p:ph type="body" sz="quarter" idx="3"/>
          </p:nvPr>
        </p:nvSpPr>
        <p:spPr/>
        <p:txBody>
          <a:bodyPr/>
          <a:lstStyle/>
          <a:p>
            <a:r>
              <a:rPr lang="en-AU" dirty="0"/>
              <a:t>Severe</a:t>
            </a:r>
          </a:p>
        </p:txBody>
      </p:sp>
      <p:sp>
        <p:nvSpPr>
          <p:cNvPr id="8" name="Content Placeholder 7">
            <a:extLst>
              <a:ext uri="{FF2B5EF4-FFF2-40B4-BE49-F238E27FC236}">
                <a16:creationId xmlns:a16="http://schemas.microsoft.com/office/drawing/2014/main" id="{7C4C72A9-EB26-7F50-AD7C-979F8C8842AD}"/>
              </a:ext>
            </a:extLst>
          </p:cNvPr>
          <p:cNvSpPr>
            <a:spLocks noGrp="1"/>
          </p:cNvSpPr>
          <p:nvPr>
            <p:ph sz="quarter" idx="4"/>
          </p:nvPr>
        </p:nvSpPr>
        <p:spPr/>
        <p:txBody>
          <a:bodyPr>
            <a:normAutofit fontScale="92500" lnSpcReduction="20000"/>
          </a:bodyPr>
          <a:lstStyle/>
          <a:p>
            <a:r>
              <a:rPr lang="en-AU" dirty="0"/>
              <a:t>Ceftriaxone 2g IV daily</a:t>
            </a:r>
          </a:p>
          <a:p>
            <a:r>
              <a:rPr lang="en-AU" dirty="0"/>
              <a:t>PLUS</a:t>
            </a:r>
          </a:p>
          <a:p>
            <a:r>
              <a:rPr lang="en-AU" dirty="0"/>
              <a:t>Metronidazole 500mg IV BD</a:t>
            </a:r>
          </a:p>
          <a:p>
            <a:r>
              <a:rPr lang="en-AU" dirty="0"/>
              <a:t>PLUS</a:t>
            </a:r>
          </a:p>
          <a:p>
            <a:r>
              <a:rPr lang="en-AU" dirty="0"/>
              <a:t>Azithromycin 500mg IV daily</a:t>
            </a:r>
          </a:p>
          <a:p>
            <a:endParaRPr lang="en-AU" dirty="0"/>
          </a:p>
        </p:txBody>
      </p:sp>
      <p:sp>
        <p:nvSpPr>
          <p:cNvPr id="9" name="Text Placeholder 6">
            <a:extLst>
              <a:ext uri="{FF2B5EF4-FFF2-40B4-BE49-F238E27FC236}">
                <a16:creationId xmlns:a16="http://schemas.microsoft.com/office/drawing/2014/main" id="{10D98AD4-AB91-B487-C9F6-4B56B353644A}"/>
              </a:ext>
            </a:extLst>
          </p:cNvPr>
          <p:cNvSpPr txBox="1">
            <a:spLocks/>
          </p:cNvSpPr>
          <p:nvPr/>
        </p:nvSpPr>
        <p:spPr>
          <a:xfrm>
            <a:off x="1097280" y="5426017"/>
            <a:ext cx="4937760" cy="7362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None/>
              <a:tabLst/>
              <a:defRPr/>
            </a:pPr>
            <a:r>
              <a:rPr kumimoji="0" lang="en-AU" sz="2000" b="0" i="0" u="none" strike="noStrike" kern="1200" cap="all" spc="0" normalizeH="0" baseline="0" noProof="0" dirty="0">
                <a:ln>
                  <a:noFill/>
                </a:ln>
                <a:solidFill>
                  <a:srgbClr val="344068"/>
                </a:solidFill>
                <a:effectLst/>
                <a:uLnTx/>
                <a:uFillTx/>
                <a:latin typeface="Calibri" panose="020F0502020204030204"/>
                <a:ea typeface="+mn-ea"/>
                <a:cs typeface="+mn-cs"/>
              </a:rPr>
              <a:t>M. GENITALIUM </a:t>
            </a:r>
          </a:p>
        </p:txBody>
      </p:sp>
      <p:sp>
        <p:nvSpPr>
          <p:cNvPr id="10" name="Content Placeholder 7">
            <a:extLst>
              <a:ext uri="{FF2B5EF4-FFF2-40B4-BE49-F238E27FC236}">
                <a16:creationId xmlns:a16="http://schemas.microsoft.com/office/drawing/2014/main" id="{01EBF1DD-4625-F5FC-003E-45ED7AEF0204}"/>
              </a:ext>
            </a:extLst>
          </p:cNvPr>
          <p:cNvSpPr txBox="1">
            <a:spLocks/>
          </p:cNvSpPr>
          <p:nvPr/>
        </p:nvSpPr>
        <p:spPr>
          <a:xfrm>
            <a:off x="1036320" y="6482258"/>
            <a:ext cx="4937760" cy="54421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endParaRPr kumimoji="0" lang="en-AU"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A27029A-67FD-0E54-4146-5E01E15D22F3}"/>
              </a:ext>
            </a:extLst>
          </p:cNvPr>
          <p:cNvSpPr txBox="1"/>
          <p:nvPr/>
        </p:nvSpPr>
        <p:spPr>
          <a:xfrm>
            <a:off x="3047144" y="5609492"/>
            <a:ext cx="6097712" cy="3847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9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Moxifloxacin 400mg PO daily for 14/7</a:t>
            </a:r>
          </a:p>
        </p:txBody>
      </p:sp>
      <p:sp>
        <p:nvSpPr>
          <p:cNvPr id="13" name="TextBox 12">
            <a:extLst>
              <a:ext uri="{FF2B5EF4-FFF2-40B4-BE49-F238E27FC236}">
                <a16:creationId xmlns:a16="http://schemas.microsoft.com/office/drawing/2014/main" id="{42E282E8-EFCA-36F4-EB50-990DA7637B3C}"/>
              </a:ext>
            </a:extLst>
          </p:cNvPr>
          <p:cNvSpPr txBox="1"/>
          <p:nvPr/>
        </p:nvSpPr>
        <p:spPr>
          <a:xfrm>
            <a:off x="82193" y="6488668"/>
            <a:ext cx="27603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spTree>
    <p:extLst>
      <p:ext uri="{BB962C8B-B14F-4D97-AF65-F5344CB8AC3E}">
        <p14:creationId xmlns:p14="http://schemas.microsoft.com/office/powerpoint/2010/main" val="3814515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0DED-9F7F-139F-3653-B7F53E02D6DD}"/>
              </a:ext>
            </a:extLst>
          </p:cNvPr>
          <p:cNvSpPr>
            <a:spLocks noGrp="1"/>
          </p:cNvSpPr>
          <p:nvPr>
            <p:ph type="title"/>
          </p:nvPr>
        </p:nvSpPr>
        <p:spPr/>
        <p:txBody>
          <a:bodyPr/>
          <a:lstStyle/>
          <a:p>
            <a:r>
              <a:rPr lang="en-AU" dirty="0"/>
              <a:t>Post-procedural</a:t>
            </a:r>
          </a:p>
        </p:txBody>
      </p:sp>
      <p:sp>
        <p:nvSpPr>
          <p:cNvPr id="3" name="Text Placeholder 2">
            <a:extLst>
              <a:ext uri="{FF2B5EF4-FFF2-40B4-BE49-F238E27FC236}">
                <a16:creationId xmlns:a16="http://schemas.microsoft.com/office/drawing/2014/main" id="{611EC3C2-02E0-A9BA-AD44-F2E4B186BCB4}"/>
              </a:ext>
            </a:extLst>
          </p:cNvPr>
          <p:cNvSpPr>
            <a:spLocks noGrp="1"/>
          </p:cNvSpPr>
          <p:nvPr>
            <p:ph type="body" idx="1"/>
          </p:nvPr>
        </p:nvSpPr>
        <p:spPr/>
        <p:txBody>
          <a:bodyPr/>
          <a:lstStyle/>
          <a:p>
            <a:r>
              <a:rPr lang="en-AU" dirty="0"/>
              <a:t>Mild-moderate</a:t>
            </a:r>
          </a:p>
        </p:txBody>
      </p:sp>
      <p:sp>
        <p:nvSpPr>
          <p:cNvPr id="4" name="Content Placeholder 3">
            <a:extLst>
              <a:ext uri="{FF2B5EF4-FFF2-40B4-BE49-F238E27FC236}">
                <a16:creationId xmlns:a16="http://schemas.microsoft.com/office/drawing/2014/main" id="{00AD86B6-40D3-ED86-50E2-AA730A94B68E}"/>
              </a:ext>
            </a:extLst>
          </p:cNvPr>
          <p:cNvSpPr>
            <a:spLocks noGrp="1"/>
          </p:cNvSpPr>
          <p:nvPr>
            <p:ph sz="half" idx="2"/>
          </p:nvPr>
        </p:nvSpPr>
        <p:spPr/>
        <p:txBody>
          <a:bodyPr/>
          <a:lstStyle/>
          <a:p>
            <a:r>
              <a:rPr lang="en-AU" dirty="0"/>
              <a:t>Augmentin Duo Forte 875/125mg PO BD for 14/7</a:t>
            </a:r>
          </a:p>
        </p:txBody>
      </p:sp>
      <p:sp>
        <p:nvSpPr>
          <p:cNvPr id="5" name="Text Placeholder 4">
            <a:extLst>
              <a:ext uri="{FF2B5EF4-FFF2-40B4-BE49-F238E27FC236}">
                <a16:creationId xmlns:a16="http://schemas.microsoft.com/office/drawing/2014/main" id="{6444C1BE-4A1E-2411-B2AF-E0F77C01577A}"/>
              </a:ext>
            </a:extLst>
          </p:cNvPr>
          <p:cNvSpPr>
            <a:spLocks noGrp="1"/>
          </p:cNvSpPr>
          <p:nvPr>
            <p:ph type="body" sz="quarter" idx="3"/>
          </p:nvPr>
        </p:nvSpPr>
        <p:spPr/>
        <p:txBody>
          <a:bodyPr/>
          <a:lstStyle/>
          <a:p>
            <a:r>
              <a:rPr lang="en-AU" dirty="0"/>
              <a:t>Severe</a:t>
            </a:r>
          </a:p>
        </p:txBody>
      </p:sp>
      <p:sp>
        <p:nvSpPr>
          <p:cNvPr id="6" name="Content Placeholder 5">
            <a:extLst>
              <a:ext uri="{FF2B5EF4-FFF2-40B4-BE49-F238E27FC236}">
                <a16:creationId xmlns:a16="http://schemas.microsoft.com/office/drawing/2014/main" id="{DB6D74DA-65F5-D988-F84F-2D3DCE3089AB}"/>
              </a:ext>
            </a:extLst>
          </p:cNvPr>
          <p:cNvSpPr>
            <a:spLocks noGrp="1"/>
          </p:cNvSpPr>
          <p:nvPr>
            <p:ph sz="quarter" idx="4"/>
          </p:nvPr>
        </p:nvSpPr>
        <p:spPr/>
        <p:txBody>
          <a:bodyPr/>
          <a:lstStyle/>
          <a:p>
            <a:r>
              <a:rPr lang="en-AU" dirty="0"/>
              <a:t>Gentamicin IV (variable dosing)</a:t>
            </a:r>
          </a:p>
          <a:p>
            <a:r>
              <a:rPr lang="en-AU" dirty="0"/>
              <a:t>PLUS</a:t>
            </a:r>
          </a:p>
          <a:p>
            <a:r>
              <a:rPr lang="en-AU" dirty="0"/>
              <a:t>Metronidazole 500mg IV BD</a:t>
            </a:r>
          </a:p>
          <a:p>
            <a:r>
              <a:rPr lang="en-AU" dirty="0"/>
              <a:t>PLUS</a:t>
            </a:r>
          </a:p>
          <a:p>
            <a:r>
              <a:rPr lang="en-AU" dirty="0"/>
              <a:t>Amoxicillin/ampicillin 2g IV Q6H</a:t>
            </a:r>
          </a:p>
        </p:txBody>
      </p:sp>
      <p:sp>
        <p:nvSpPr>
          <p:cNvPr id="7" name="TextBox 6">
            <a:extLst>
              <a:ext uri="{FF2B5EF4-FFF2-40B4-BE49-F238E27FC236}">
                <a16:creationId xmlns:a16="http://schemas.microsoft.com/office/drawing/2014/main" id="{C5FC01CC-08BC-60F2-E340-1E7FA71B5AAE}"/>
              </a:ext>
            </a:extLst>
          </p:cNvPr>
          <p:cNvSpPr txBox="1"/>
          <p:nvPr/>
        </p:nvSpPr>
        <p:spPr>
          <a:xfrm>
            <a:off x="82193" y="6488668"/>
            <a:ext cx="27603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spTree>
    <p:extLst>
      <p:ext uri="{BB962C8B-B14F-4D97-AF65-F5344CB8AC3E}">
        <p14:creationId xmlns:p14="http://schemas.microsoft.com/office/powerpoint/2010/main" val="2227728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BE3D2-36FD-0910-0EEC-5D07BFD9A24D}"/>
              </a:ext>
            </a:extLst>
          </p:cNvPr>
          <p:cNvSpPr>
            <a:spLocks noGrp="1"/>
          </p:cNvSpPr>
          <p:nvPr>
            <p:ph type="title"/>
          </p:nvPr>
        </p:nvSpPr>
        <p:spPr/>
        <p:txBody>
          <a:bodyPr/>
          <a:lstStyle/>
          <a:p>
            <a:r>
              <a:rPr lang="en-AU" dirty="0"/>
              <a:t>IUD &amp; STI/PID</a:t>
            </a:r>
          </a:p>
        </p:txBody>
      </p:sp>
      <p:sp>
        <p:nvSpPr>
          <p:cNvPr id="3" name="Content Placeholder 2">
            <a:extLst>
              <a:ext uri="{FF2B5EF4-FFF2-40B4-BE49-F238E27FC236}">
                <a16:creationId xmlns:a16="http://schemas.microsoft.com/office/drawing/2014/main" id="{75258BD2-7B83-4B8A-11FD-F233C84ADA70}"/>
              </a:ext>
            </a:extLst>
          </p:cNvPr>
          <p:cNvSpPr>
            <a:spLocks noGrp="1"/>
          </p:cNvSpPr>
          <p:nvPr>
            <p:ph idx="1"/>
          </p:nvPr>
        </p:nvSpPr>
        <p:spPr/>
        <p:txBody>
          <a:bodyPr>
            <a:normAutofit fontScale="85000" lnSpcReduction="20000"/>
          </a:bodyPr>
          <a:lstStyle/>
          <a:p>
            <a:r>
              <a:rPr lang="en-AU" b="1" u="sng" dirty="0"/>
              <a:t>MYTH:</a:t>
            </a:r>
            <a:r>
              <a:rPr lang="en-AU" b="1" dirty="0"/>
              <a:t> </a:t>
            </a:r>
            <a:r>
              <a:rPr lang="en-AU" dirty="0"/>
              <a:t>IUDs are associated with higher risk of PID</a:t>
            </a:r>
          </a:p>
          <a:p>
            <a:pPr lvl="1"/>
            <a:r>
              <a:rPr lang="en-AU" dirty="0"/>
              <a:t>Stems from 1970s class action against </a:t>
            </a:r>
            <a:r>
              <a:rPr lang="en-AU" dirty="0" err="1"/>
              <a:t>Dalkon</a:t>
            </a:r>
            <a:r>
              <a:rPr lang="en-AU" dirty="0"/>
              <a:t> Shield</a:t>
            </a:r>
          </a:p>
          <a:p>
            <a:r>
              <a:rPr lang="en-AU" dirty="0"/>
              <a:t>Procedural infection risk = 1:300</a:t>
            </a:r>
          </a:p>
          <a:p>
            <a:pPr lvl="1"/>
            <a:r>
              <a:rPr lang="en-AU" dirty="0"/>
              <a:t>Limited to 3/52 post-insertion</a:t>
            </a:r>
          </a:p>
          <a:p>
            <a:r>
              <a:rPr lang="en-AU" dirty="0"/>
              <a:t>High risk of STI</a:t>
            </a:r>
          </a:p>
          <a:p>
            <a:pPr lvl="1"/>
            <a:r>
              <a:rPr lang="en-US" dirty="0"/>
              <a:t>Possible very small increased risk of PID, limited to first 3/52</a:t>
            </a:r>
          </a:p>
          <a:p>
            <a:pPr lvl="1"/>
            <a:r>
              <a:rPr lang="en-US" dirty="0"/>
              <a:t>Current algorithms for determining increased risk have poor predictive value</a:t>
            </a:r>
            <a:endParaRPr lang="en-AU" dirty="0"/>
          </a:p>
          <a:p>
            <a:r>
              <a:rPr lang="en-AU" dirty="0"/>
              <a:t>Pre-existing undiagnosed/asymptomatic STI</a:t>
            </a:r>
          </a:p>
          <a:p>
            <a:pPr lvl="1"/>
            <a:r>
              <a:rPr lang="en-AU" dirty="0"/>
              <a:t>PID rates are comparable to baseline, absolute risk is low</a:t>
            </a:r>
          </a:p>
          <a:p>
            <a:r>
              <a:rPr lang="en-US" dirty="0"/>
              <a:t>Screen for STIs before IUD insertion, then treat before or at time of insertion</a:t>
            </a:r>
          </a:p>
          <a:p>
            <a:r>
              <a:rPr lang="en-US" dirty="0"/>
              <a:t>Don’t give prophylactic antibiotics unless very high individual risk (e.g., partner positive)</a:t>
            </a:r>
          </a:p>
          <a:p>
            <a:r>
              <a:rPr lang="en-AU" dirty="0"/>
              <a:t>IUD </a:t>
            </a:r>
            <a:r>
              <a:rPr lang="en-AU"/>
              <a:t>insertion contraindicated </a:t>
            </a:r>
            <a:r>
              <a:rPr lang="en-AU" dirty="0"/>
              <a:t>with symptomatic STI or active PID</a:t>
            </a:r>
            <a:endParaRPr lang="en-US" dirty="0"/>
          </a:p>
          <a:p>
            <a:r>
              <a:rPr lang="en-US" dirty="0"/>
              <a:t>Most studies look at copper IUD, but PID rates seem to be equal or less with levonorgestrel IUD</a:t>
            </a:r>
          </a:p>
        </p:txBody>
      </p:sp>
      <p:sp>
        <p:nvSpPr>
          <p:cNvPr id="8" name="TextBox 7">
            <a:extLst>
              <a:ext uri="{FF2B5EF4-FFF2-40B4-BE49-F238E27FC236}">
                <a16:creationId xmlns:a16="http://schemas.microsoft.com/office/drawing/2014/main" id="{0D6869F9-EDE3-1B6B-1CC3-DC535E790925}"/>
              </a:ext>
            </a:extLst>
          </p:cNvPr>
          <p:cNvSpPr txBox="1"/>
          <p:nvPr/>
        </p:nvSpPr>
        <p:spPr>
          <a:xfrm>
            <a:off x="82193" y="6488668"/>
            <a:ext cx="81144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rPr>
              <a:t>9, 10, 11</a:t>
            </a:r>
          </a:p>
        </p:txBody>
      </p:sp>
    </p:spTree>
    <p:extLst>
      <p:ext uri="{BB962C8B-B14F-4D97-AF65-F5344CB8AC3E}">
        <p14:creationId xmlns:p14="http://schemas.microsoft.com/office/powerpoint/2010/main" val="176317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EDDB-3DF3-A849-A830-968DDD6C35FA}"/>
              </a:ext>
            </a:extLst>
          </p:cNvPr>
          <p:cNvSpPr>
            <a:spLocks noGrp="1"/>
          </p:cNvSpPr>
          <p:nvPr>
            <p:ph type="title"/>
          </p:nvPr>
        </p:nvSpPr>
        <p:spPr/>
        <p:txBody>
          <a:bodyPr/>
          <a:lstStyle/>
          <a:p>
            <a:r>
              <a:rPr lang="en-US">
                <a:latin typeface="Raleway"/>
              </a:rPr>
              <a:t>Acknowledgement of Countries  </a:t>
            </a:r>
            <a:endParaRPr lang="en-US"/>
          </a:p>
        </p:txBody>
      </p:sp>
      <p:sp>
        <p:nvSpPr>
          <p:cNvPr id="3" name="Content Placeholder 2">
            <a:extLst>
              <a:ext uri="{FF2B5EF4-FFF2-40B4-BE49-F238E27FC236}">
                <a16:creationId xmlns:a16="http://schemas.microsoft.com/office/drawing/2014/main" id="{F5147A43-71AC-DF46-A813-6D35533E2AFF}"/>
              </a:ext>
            </a:extLst>
          </p:cNvPr>
          <p:cNvSpPr>
            <a:spLocks noGrp="1"/>
          </p:cNvSpPr>
          <p:nvPr>
            <p:ph idx="1"/>
          </p:nvPr>
        </p:nvSpPr>
        <p:spPr>
          <a:xfrm>
            <a:off x="4536489" y="1675132"/>
            <a:ext cx="6936710" cy="4264868"/>
          </a:xfrm>
        </p:spPr>
        <p:txBody>
          <a:bodyPr vert="horz" lIns="0" tIns="36000" rIns="0" bIns="36000" rtlCol="0" anchor="ctr">
            <a:normAutofit fontScale="47500" lnSpcReduction="20000"/>
          </a:bodyPr>
          <a:lstStyle/>
          <a:p>
            <a:pPr marL="0" indent="0">
              <a:lnSpc>
                <a:spcPct val="160000"/>
              </a:lnSpc>
              <a:buNone/>
            </a:pPr>
            <a:r>
              <a:rPr lang="en-AU" sz="2900" b="1">
                <a:solidFill>
                  <a:schemeClr val="accent1">
                    <a:lumMod val="50000"/>
                  </a:schemeClr>
                </a:solidFill>
                <a:latin typeface="Raleway"/>
              </a:rPr>
              <a:t>I’d like to begin by acknowledging the Traditional Owners and custodians of the lands and waterways from which we are all zooming in from today. </a:t>
            </a:r>
            <a:endParaRPr lang="en-AU" sz="2900" b="1">
              <a:solidFill>
                <a:schemeClr val="accent1">
                  <a:lumMod val="50000"/>
                </a:schemeClr>
              </a:solidFill>
            </a:endParaRPr>
          </a:p>
          <a:p>
            <a:pPr>
              <a:lnSpc>
                <a:spcPct val="160000"/>
              </a:lnSpc>
              <a:buFont typeface="Arial"/>
              <a:buChar char="•"/>
            </a:pPr>
            <a:r>
              <a:rPr lang="en-AU" sz="2200" b="1">
                <a:solidFill>
                  <a:srgbClr val="003D64"/>
                </a:solidFill>
                <a:latin typeface="Raleway"/>
              </a:rPr>
              <a:t>the </a:t>
            </a:r>
            <a:r>
              <a:rPr lang="en-AU" sz="2200" b="1" err="1">
                <a:solidFill>
                  <a:srgbClr val="003D64"/>
                </a:solidFill>
                <a:latin typeface="Raleway"/>
              </a:rPr>
              <a:t>Wadda</a:t>
            </a:r>
            <a:r>
              <a:rPr lang="en-AU" sz="2200" b="1">
                <a:solidFill>
                  <a:srgbClr val="003D64"/>
                </a:solidFill>
                <a:latin typeface="Raleway"/>
              </a:rPr>
              <a:t> Wurrung, </a:t>
            </a:r>
            <a:r>
              <a:rPr lang="en-AU" sz="2200" b="1" err="1">
                <a:solidFill>
                  <a:srgbClr val="003D64"/>
                </a:solidFill>
                <a:latin typeface="Raleway"/>
              </a:rPr>
              <a:t>Gulidjan</a:t>
            </a:r>
            <a:r>
              <a:rPr lang="en-AU" sz="2200" b="1">
                <a:solidFill>
                  <a:srgbClr val="003D64"/>
                </a:solidFill>
                <a:latin typeface="Raleway"/>
              </a:rPr>
              <a:t>, </a:t>
            </a:r>
            <a:r>
              <a:rPr lang="en-AU" sz="2200" b="1" err="1">
                <a:solidFill>
                  <a:srgbClr val="003D64"/>
                </a:solidFill>
                <a:latin typeface="Raleway"/>
              </a:rPr>
              <a:t>Gadubanud</a:t>
            </a:r>
            <a:r>
              <a:rPr lang="en-AU" sz="2200" b="1">
                <a:solidFill>
                  <a:srgbClr val="003D64"/>
                </a:solidFill>
                <a:latin typeface="Raleway"/>
              </a:rPr>
              <a:t>, </a:t>
            </a:r>
            <a:r>
              <a:rPr lang="en-AU" sz="2200" b="1" err="1">
                <a:solidFill>
                  <a:srgbClr val="003D64"/>
                </a:solidFill>
                <a:latin typeface="Raleway"/>
              </a:rPr>
              <a:t>Keeray</a:t>
            </a:r>
            <a:r>
              <a:rPr lang="en-AU" sz="2200" b="1">
                <a:solidFill>
                  <a:srgbClr val="003D64"/>
                </a:solidFill>
                <a:latin typeface="Raleway"/>
              </a:rPr>
              <a:t> Wurrung, Peek Wurrung, </a:t>
            </a:r>
            <a:r>
              <a:rPr lang="en-AU" sz="2200" b="1" err="1">
                <a:solidFill>
                  <a:srgbClr val="003D64"/>
                </a:solidFill>
                <a:latin typeface="Raleway"/>
              </a:rPr>
              <a:t>Gunditjmara</a:t>
            </a:r>
            <a:r>
              <a:rPr lang="en-AU" sz="2200" b="1">
                <a:solidFill>
                  <a:srgbClr val="003D64"/>
                </a:solidFill>
                <a:latin typeface="Raleway"/>
              </a:rPr>
              <a:t>, </a:t>
            </a:r>
            <a:r>
              <a:rPr lang="en-AU" sz="2200" b="1" err="1">
                <a:solidFill>
                  <a:srgbClr val="003D64"/>
                </a:solidFill>
                <a:latin typeface="Raleway"/>
              </a:rPr>
              <a:t>Djab</a:t>
            </a:r>
            <a:r>
              <a:rPr lang="en-AU" sz="2200" b="1">
                <a:solidFill>
                  <a:srgbClr val="003D64"/>
                </a:solidFill>
                <a:latin typeface="Raleway"/>
              </a:rPr>
              <a:t> Wurrung, </a:t>
            </a:r>
            <a:r>
              <a:rPr lang="en-AU" sz="2200" b="1" err="1">
                <a:solidFill>
                  <a:srgbClr val="003D64"/>
                </a:solidFill>
                <a:latin typeface="Raleway"/>
              </a:rPr>
              <a:t>Wotjobaluk</a:t>
            </a:r>
            <a:r>
              <a:rPr lang="en-AU" sz="2200" b="1">
                <a:solidFill>
                  <a:srgbClr val="003D64"/>
                </a:solidFill>
                <a:latin typeface="Raleway"/>
              </a:rPr>
              <a:t>, </a:t>
            </a:r>
            <a:r>
              <a:rPr lang="en-AU" sz="2200" b="1" err="1">
                <a:solidFill>
                  <a:srgbClr val="003D64"/>
                </a:solidFill>
                <a:latin typeface="Raleway"/>
              </a:rPr>
              <a:t>Dja</a:t>
            </a:r>
            <a:r>
              <a:rPr lang="en-AU" sz="2200" b="1">
                <a:solidFill>
                  <a:srgbClr val="003D64"/>
                </a:solidFill>
                <a:latin typeface="Raleway"/>
              </a:rPr>
              <a:t> </a:t>
            </a:r>
            <a:r>
              <a:rPr lang="en-AU" sz="2200" b="1" err="1">
                <a:solidFill>
                  <a:srgbClr val="003D64"/>
                </a:solidFill>
                <a:latin typeface="Raleway"/>
              </a:rPr>
              <a:t>Dja</a:t>
            </a:r>
            <a:r>
              <a:rPr lang="en-AU" sz="2200" b="1">
                <a:solidFill>
                  <a:srgbClr val="003D64"/>
                </a:solidFill>
                <a:latin typeface="Raleway"/>
              </a:rPr>
              <a:t> Wurrung, </a:t>
            </a:r>
            <a:r>
              <a:rPr lang="en-AU" sz="2200" b="1" err="1">
                <a:solidFill>
                  <a:srgbClr val="003D64"/>
                </a:solidFill>
                <a:latin typeface="Raleway"/>
              </a:rPr>
              <a:t>Jadawadjarli</a:t>
            </a:r>
            <a:r>
              <a:rPr lang="en-AU" sz="2200" b="1">
                <a:solidFill>
                  <a:srgbClr val="003D64"/>
                </a:solidFill>
                <a:latin typeface="Raleway"/>
              </a:rPr>
              <a:t>, </a:t>
            </a:r>
            <a:r>
              <a:rPr lang="en-AU" sz="2200" b="1" err="1">
                <a:solidFill>
                  <a:srgbClr val="003D64"/>
                </a:solidFill>
                <a:latin typeface="Raleway"/>
              </a:rPr>
              <a:t>Wergaia</a:t>
            </a:r>
            <a:r>
              <a:rPr lang="en-AU" sz="2200" b="1">
                <a:solidFill>
                  <a:srgbClr val="003D64"/>
                </a:solidFill>
                <a:latin typeface="Raleway"/>
              </a:rPr>
              <a:t>, </a:t>
            </a:r>
            <a:r>
              <a:rPr lang="en-AU" sz="2200" b="1" err="1">
                <a:solidFill>
                  <a:srgbClr val="003D64"/>
                </a:solidFill>
                <a:latin typeface="Raleway"/>
              </a:rPr>
              <a:t>Jaadwa</a:t>
            </a:r>
            <a:r>
              <a:rPr lang="en-AU" sz="2200" b="1">
                <a:solidFill>
                  <a:srgbClr val="003D64"/>
                </a:solidFill>
                <a:latin typeface="Raleway"/>
              </a:rPr>
              <a:t> and </a:t>
            </a:r>
            <a:r>
              <a:rPr lang="en-AU" sz="2200" b="1" err="1">
                <a:solidFill>
                  <a:srgbClr val="003D64"/>
                </a:solidFill>
                <a:latin typeface="Raleway"/>
              </a:rPr>
              <a:t>Jupagalk</a:t>
            </a:r>
            <a:r>
              <a:rPr lang="en-AU" sz="2200" b="1">
                <a:solidFill>
                  <a:srgbClr val="003D64"/>
                </a:solidFill>
                <a:latin typeface="Raleway"/>
              </a:rPr>
              <a:t> peoples</a:t>
            </a:r>
          </a:p>
          <a:p>
            <a:pPr marL="0" indent="0">
              <a:lnSpc>
                <a:spcPct val="160000"/>
              </a:lnSpc>
              <a:buNone/>
            </a:pPr>
            <a:r>
              <a:rPr lang="en-AU" sz="2900" b="1">
                <a:solidFill>
                  <a:schemeClr val="accent1">
                    <a:lumMod val="50000"/>
                  </a:schemeClr>
                </a:solidFill>
                <a:latin typeface="Raleway"/>
              </a:rPr>
              <a:t>We recognise their diversity, resilience, and the ongoing place that First Peoples hold in our communities. </a:t>
            </a:r>
            <a:endParaRPr lang="en-AU" sz="2900" b="1">
              <a:solidFill>
                <a:schemeClr val="accent1">
                  <a:lumMod val="50000"/>
                </a:schemeClr>
              </a:solidFill>
            </a:endParaRPr>
          </a:p>
          <a:p>
            <a:pPr marL="0" indent="0">
              <a:lnSpc>
                <a:spcPct val="160000"/>
              </a:lnSpc>
              <a:buNone/>
            </a:pPr>
            <a:r>
              <a:rPr lang="en-AU" sz="2900" b="1">
                <a:solidFill>
                  <a:schemeClr val="accent1">
                    <a:lumMod val="50000"/>
                  </a:schemeClr>
                </a:solidFill>
                <a:latin typeface="Raleway"/>
              </a:rPr>
              <a:t>We pay our respects to the Elders, both past and present and commit to working together in the spirit of mutual understanding, respect and reconciliation. </a:t>
            </a:r>
            <a:endParaRPr lang="en-AU" sz="2900" b="1">
              <a:solidFill>
                <a:schemeClr val="accent1">
                  <a:lumMod val="50000"/>
                </a:schemeClr>
              </a:solidFill>
            </a:endParaRPr>
          </a:p>
          <a:p>
            <a:pPr marL="0" indent="0">
              <a:lnSpc>
                <a:spcPct val="160000"/>
              </a:lnSpc>
              <a:buNone/>
            </a:pPr>
            <a:r>
              <a:rPr lang="en-AU" sz="2900" b="1">
                <a:solidFill>
                  <a:srgbClr val="003D64"/>
                </a:solidFill>
                <a:latin typeface="Raleway"/>
              </a:rPr>
              <a:t>We support self-determination for First Nations Peoples and organisations and will work together on Closing the Gap.</a:t>
            </a:r>
            <a:endParaRPr lang="en-AU" b="1">
              <a:solidFill>
                <a:srgbClr val="003D64"/>
              </a:solidFill>
            </a:endParaRPr>
          </a:p>
          <a:p>
            <a:pPr marL="0" indent="0">
              <a:lnSpc>
                <a:spcPct val="160000"/>
              </a:lnSpc>
              <a:buNone/>
            </a:pPr>
            <a:endParaRPr lang="en-AU" sz="2900" b="1">
              <a:solidFill>
                <a:schemeClr val="accent1">
                  <a:lumMod val="50000"/>
                </a:schemeClr>
              </a:solidFill>
              <a:latin typeface="Raleway"/>
            </a:endParaRPr>
          </a:p>
        </p:txBody>
      </p:sp>
      <p:pic>
        <p:nvPicPr>
          <p:cNvPr id="5" name="Picture 4" descr="Background pattern&#10;&#10;Description automatically generated with low confidence">
            <a:extLst>
              <a:ext uri="{FF2B5EF4-FFF2-40B4-BE49-F238E27FC236}">
                <a16:creationId xmlns:a16="http://schemas.microsoft.com/office/drawing/2014/main" id="{E96F2173-D3A0-4A19-9ED7-1A712052E8F6}"/>
              </a:ext>
            </a:extLst>
          </p:cNvPr>
          <p:cNvPicPr>
            <a:picLocks noChangeAspect="1"/>
          </p:cNvPicPr>
          <p:nvPr/>
        </p:nvPicPr>
        <p:blipFill>
          <a:blip r:embed="rId3"/>
          <a:stretch>
            <a:fillRect/>
          </a:stretch>
        </p:blipFill>
        <p:spPr>
          <a:xfrm>
            <a:off x="306938" y="1675132"/>
            <a:ext cx="3516125" cy="3079749"/>
          </a:xfrm>
          <a:prstGeom prst="rect">
            <a:avLst/>
          </a:prstGeom>
        </p:spPr>
      </p:pic>
      <p:pic>
        <p:nvPicPr>
          <p:cNvPr id="4" name="Picture 6">
            <a:extLst>
              <a:ext uri="{FF2B5EF4-FFF2-40B4-BE49-F238E27FC236}">
                <a16:creationId xmlns:a16="http://schemas.microsoft.com/office/drawing/2014/main" id="{479D80F5-493D-462F-AEB0-84FCB4885697}"/>
              </a:ext>
            </a:extLst>
          </p:cNvPr>
          <p:cNvPicPr>
            <a:picLocks noChangeAspect="1"/>
          </p:cNvPicPr>
          <p:nvPr/>
        </p:nvPicPr>
        <p:blipFill rotWithShape="1">
          <a:blip r:embed="rId4"/>
          <a:srcRect r="1188"/>
          <a:stretch/>
        </p:blipFill>
        <p:spPr>
          <a:xfrm>
            <a:off x="246814" y="4957762"/>
            <a:ext cx="946372" cy="1093187"/>
          </a:xfrm>
          <a:prstGeom prst="rect">
            <a:avLst/>
          </a:prstGeom>
        </p:spPr>
      </p:pic>
      <p:sp>
        <p:nvSpPr>
          <p:cNvPr id="8" name="Rectangle 7">
            <a:extLst>
              <a:ext uri="{FF2B5EF4-FFF2-40B4-BE49-F238E27FC236}">
                <a16:creationId xmlns:a16="http://schemas.microsoft.com/office/drawing/2014/main" id="{A1581579-9783-4B92-8C4A-F235996F72DF}"/>
              </a:ext>
            </a:extLst>
          </p:cNvPr>
          <p:cNvSpPr/>
          <p:nvPr/>
        </p:nvSpPr>
        <p:spPr>
          <a:xfrm>
            <a:off x="1271048" y="5032220"/>
            <a:ext cx="2552016" cy="1018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white"/>
                </a:solidFill>
                <a:effectLst/>
                <a:uLnTx/>
                <a:uFillTx/>
                <a:latin typeface="Raleway" panose="020B0503030101060003" pitchFamily="34" charset="77"/>
                <a:ea typeface="+mn-ea"/>
                <a:cs typeface="+mn-cs"/>
              </a:rPr>
              <a:t>Ask the question. Do you identify as Aboriginal or Torres Strait Islander?</a:t>
            </a:r>
          </a:p>
        </p:txBody>
      </p:sp>
    </p:spTree>
    <p:extLst>
      <p:ext uri="{BB962C8B-B14F-4D97-AF65-F5344CB8AC3E}">
        <p14:creationId xmlns:p14="http://schemas.microsoft.com/office/powerpoint/2010/main" val="364908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1831-A06D-07A3-7D1E-462216DCAF72}"/>
              </a:ext>
            </a:extLst>
          </p:cNvPr>
          <p:cNvSpPr>
            <a:spLocks noGrp="1"/>
          </p:cNvSpPr>
          <p:nvPr>
            <p:ph type="title"/>
          </p:nvPr>
        </p:nvSpPr>
        <p:spPr/>
        <p:txBody>
          <a:bodyPr/>
          <a:lstStyle/>
          <a:p>
            <a:r>
              <a:rPr lang="en-AU" dirty="0"/>
              <a:t>PID diagnosed when an IUD is in situ</a:t>
            </a:r>
          </a:p>
        </p:txBody>
      </p:sp>
      <p:sp>
        <p:nvSpPr>
          <p:cNvPr id="5" name="Text Placeholder 4">
            <a:extLst>
              <a:ext uri="{FF2B5EF4-FFF2-40B4-BE49-F238E27FC236}">
                <a16:creationId xmlns:a16="http://schemas.microsoft.com/office/drawing/2014/main" id="{87CC8C95-9912-E8BD-8661-4FFB609E2D3B}"/>
              </a:ext>
            </a:extLst>
          </p:cNvPr>
          <p:cNvSpPr>
            <a:spLocks noGrp="1"/>
          </p:cNvSpPr>
          <p:nvPr>
            <p:ph type="body" idx="1"/>
          </p:nvPr>
        </p:nvSpPr>
        <p:spPr/>
        <p:txBody>
          <a:bodyPr/>
          <a:lstStyle/>
          <a:p>
            <a:r>
              <a:rPr lang="en-AU" b="1" dirty="0"/>
              <a:t>Arguments for removal</a:t>
            </a:r>
            <a:endParaRPr lang="en-AU" dirty="0"/>
          </a:p>
        </p:txBody>
      </p:sp>
      <p:sp>
        <p:nvSpPr>
          <p:cNvPr id="3" name="Content Placeholder 2">
            <a:extLst>
              <a:ext uri="{FF2B5EF4-FFF2-40B4-BE49-F238E27FC236}">
                <a16:creationId xmlns:a16="http://schemas.microsoft.com/office/drawing/2014/main" id="{368285EC-C092-1723-42D7-13547FA8CCC9}"/>
              </a:ext>
            </a:extLst>
          </p:cNvPr>
          <p:cNvSpPr>
            <a:spLocks noGrp="1"/>
          </p:cNvSpPr>
          <p:nvPr>
            <p:ph sz="half" idx="2"/>
          </p:nvPr>
        </p:nvSpPr>
        <p:spPr/>
        <p:txBody>
          <a:bodyPr>
            <a:normAutofit/>
          </a:bodyPr>
          <a:lstStyle/>
          <a:p>
            <a:r>
              <a:rPr lang="en-US" dirty="0"/>
              <a:t>Historically, IUDs were associated with a higher risk of infection</a:t>
            </a:r>
          </a:p>
          <a:p>
            <a:r>
              <a:rPr lang="en-US" dirty="0"/>
              <a:t>Infectious tissue = remove foreign body</a:t>
            </a:r>
          </a:p>
          <a:p>
            <a:r>
              <a:rPr lang="en-US" dirty="0"/>
              <a:t>IUD removal is easy</a:t>
            </a:r>
          </a:p>
          <a:p>
            <a:r>
              <a:rPr lang="en-US" dirty="0"/>
              <a:t>PID has high rates of morbidity (ectopic pregnancy, infertility, chronic pain)</a:t>
            </a:r>
          </a:p>
          <a:p>
            <a:r>
              <a:rPr lang="en-US" dirty="0"/>
              <a:t>Infections require effective and opportune treatment to reduce sequelae</a:t>
            </a:r>
          </a:p>
          <a:p>
            <a:pPr marL="0" indent="0">
              <a:buNone/>
            </a:pPr>
            <a:endParaRPr lang="en-AU" b="1" dirty="0"/>
          </a:p>
          <a:p>
            <a:endParaRPr lang="en-AU" dirty="0"/>
          </a:p>
        </p:txBody>
      </p:sp>
      <p:sp>
        <p:nvSpPr>
          <p:cNvPr id="6" name="Text Placeholder 5">
            <a:extLst>
              <a:ext uri="{FF2B5EF4-FFF2-40B4-BE49-F238E27FC236}">
                <a16:creationId xmlns:a16="http://schemas.microsoft.com/office/drawing/2014/main" id="{FD7923EF-1B4C-DE32-146E-9F5D359DCFBD}"/>
              </a:ext>
            </a:extLst>
          </p:cNvPr>
          <p:cNvSpPr>
            <a:spLocks noGrp="1"/>
          </p:cNvSpPr>
          <p:nvPr>
            <p:ph type="body" sz="quarter" idx="3"/>
          </p:nvPr>
        </p:nvSpPr>
        <p:spPr/>
        <p:txBody>
          <a:bodyPr/>
          <a:lstStyle/>
          <a:p>
            <a:r>
              <a:rPr lang="en-AU" b="1" dirty="0"/>
              <a:t>Arguments against removal</a:t>
            </a:r>
            <a:endParaRPr lang="en-AU" dirty="0"/>
          </a:p>
        </p:txBody>
      </p:sp>
      <p:sp>
        <p:nvSpPr>
          <p:cNvPr id="7" name="Content Placeholder 6">
            <a:extLst>
              <a:ext uri="{FF2B5EF4-FFF2-40B4-BE49-F238E27FC236}">
                <a16:creationId xmlns:a16="http://schemas.microsoft.com/office/drawing/2014/main" id="{903F0684-A79E-F198-913A-797A746CC15D}"/>
              </a:ext>
            </a:extLst>
          </p:cNvPr>
          <p:cNvSpPr>
            <a:spLocks noGrp="1"/>
          </p:cNvSpPr>
          <p:nvPr>
            <p:ph sz="quarter" idx="4"/>
          </p:nvPr>
        </p:nvSpPr>
        <p:spPr/>
        <p:txBody>
          <a:bodyPr>
            <a:normAutofit/>
          </a:bodyPr>
          <a:lstStyle/>
          <a:p>
            <a:r>
              <a:rPr lang="en-US" dirty="0"/>
              <a:t>Types of materials in IUDs have changed</a:t>
            </a:r>
          </a:p>
          <a:p>
            <a:r>
              <a:rPr lang="en-US" dirty="0"/>
              <a:t>Re-insertion may be difficult</a:t>
            </a:r>
          </a:p>
          <a:p>
            <a:r>
              <a:rPr lang="en-US" dirty="0"/>
              <a:t>Unplanned pregnancy related morbidity</a:t>
            </a:r>
          </a:p>
          <a:p>
            <a:r>
              <a:rPr lang="en-US" dirty="0"/>
              <a:t>Evidence suggests no difference in antibiotic efficacy either way</a:t>
            </a:r>
            <a:endParaRPr lang="en-AU" dirty="0"/>
          </a:p>
          <a:p>
            <a:endParaRPr lang="en-AU" dirty="0"/>
          </a:p>
        </p:txBody>
      </p:sp>
      <p:sp>
        <p:nvSpPr>
          <p:cNvPr id="8" name="TextBox 7">
            <a:extLst>
              <a:ext uri="{FF2B5EF4-FFF2-40B4-BE49-F238E27FC236}">
                <a16:creationId xmlns:a16="http://schemas.microsoft.com/office/drawing/2014/main" id="{F912B46B-5777-0BA9-CA07-78FC5B0A847C}"/>
              </a:ext>
            </a:extLst>
          </p:cNvPr>
          <p:cNvSpPr txBox="1"/>
          <p:nvPr/>
        </p:nvSpPr>
        <p:spPr>
          <a:xfrm>
            <a:off x="82193" y="6488668"/>
            <a:ext cx="36740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rPr>
              <a:t>12</a:t>
            </a:r>
          </a:p>
        </p:txBody>
      </p:sp>
    </p:spTree>
    <p:extLst>
      <p:ext uri="{BB962C8B-B14F-4D97-AF65-F5344CB8AC3E}">
        <p14:creationId xmlns:p14="http://schemas.microsoft.com/office/powerpoint/2010/main" val="2270750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1831-A06D-07A3-7D1E-462216DCAF72}"/>
              </a:ext>
            </a:extLst>
          </p:cNvPr>
          <p:cNvSpPr>
            <a:spLocks noGrp="1"/>
          </p:cNvSpPr>
          <p:nvPr>
            <p:ph type="title"/>
          </p:nvPr>
        </p:nvSpPr>
        <p:spPr/>
        <p:txBody>
          <a:bodyPr/>
          <a:lstStyle/>
          <a:p>
            <a:r>
              <a:rPr lang="en-AU" dirty="0"/>
              <a:t>PID diagnosed when an IUD is in situ</a:t>
            </a:r>
          </a:p>
        </p:txBody>
      </p:sp>
      <p:sp>
        <p:nvSpPr>
          <p:cNvPr id="5" name="Text Placeholder 4">
            <a:extLst>
              <a:ext uri="{FF2B5EF4-FFF2-40B4-BE49-F238E27FC236}">
                <a16:creationId xmlns:a16="http://schemas.microsoft.com/office/drawing/2014/main" id="{87CC8C95-9912-E8BD-8661-4FFB609E2D3B}"/>
              </a:ext>
            </a:extLst>
          </p:cNvPr>
          <p:cNvSpPr>
            <a:spLocks noGrp="1"/>
          </p:cNvSpPr>
          <p:nvPr>
            <p:ph type="body" idx="1"/>
          </p:nvPr>
        </p:nvSpPr>
        <p:spPr/>
        <p:txBody>
          <a:bodyPr/>
          <a:lstStyle/>
          <a:p>
            <a:r>
              <a:rPr lang="en-AU" b="1" dirty="0"/>
              <a:t>Arguments for removal</a:t>
            </a:r>
            <a:endParaRPr lang="en-AU" dirty="0"/>
          </a:p>
        </p:txBody>
      </p:sp>
      <p:sp>
        <p:nvSpPr>
          <p:cNvPr id="3" name="Content Placeholder 2">
            <a:extLst>
              <a:ext uri="{FF2B5EF4-FFF2-40B4-BE49-F238E27FC236}">
                <a16:creationId xmlns:a16="http://schemas.microsoft.com/office/drawing/2014/main" id="{368285EC-C092-1723-42D7-13547FA8CCC9}"/>
              </a:ext>
            </a:extLst>
          </p:cNvPr>
          <p:cNvSpPr>
            <a:spLocks noGrp="1"/>
          </p:cNvSpPr>
          <p:nvPr>
            <p:ph sz="half" idx="2"/>
          </p:nvPr>
        </p:nvSpPr>
        <p:spPr/>
        <p:txBody>
          <a:bodyPr>
            <a:normAutofit/>
          </a:bodyPr>
          <a:lstStyle/>
          <a:p>
            <a:r>
              <a:rPr lang="en-US" dirty="0"/>
              <a:t>Historically, IUDs were associated with a higher risk of infection</a:t>
            </a:r>
          </a:p>
          <a:p>
            <a:r>
              <a:rPr lang="en-US" dirty="0"/>
              <a:t>Infectious tissue = remove foreign body</a:t>
            </a:r>
          </a:p>
          <a:p>
            <a:r>
              <a:rPr lang="en-US" dirty="0"/>
              <a:t>IUD removal is easy</a:t>
            </a:r>
          </a:p>
          <a:p>
            <a:r>
              <a:rPr lang="en-US" dirty="0"/>
              <a:t>PID has high rates of morbidity (ectopic pregnancy, infertility, chronic pain)</a:t>
            </a:r>
          </a:p>
          <a:p>
            <a:r>
              <a:rPr lang="en-US" dirty="0"/>
              <a:t>Infections require effective and opportune treatment to reduce sequelae</a:t>
            </a:r>
          </a:p>
          <a:p>
            <a:pPr marL="0" indent="0">
              <a:buNone/>
            </a:pPr>
            <a:endParaRPr lang="en-AU" b="1" dirty="0"/>
          </a:p>
          <a:p>
            <a:endParaRPr lang="en-AU" dirty="0"/>
          </a:p>
        </p:txBody>
      </p:sp>
      <p:sp>
        <p:nvSpPr>
          <p:cNvPr id="6" name="Text Placeholder 5">
            <a:extLst>
              <a:ext uri="{FF2B5EF4-FFF2-40B4-BE49-F238E27FC236}">
                <a16:creationId xmlns:a16="http://schemas.microsoft.com/office/drawing/2014/main" id="{FD7923EF-1B4C-DE32-146E-9F5D359DCFBD}"/>
              </a:ext>
            </a:extLst>
          </p:cNvPr>
          <p:cNvSpPr>
            <a:spLocks noGrp="1"/>
          </p:cNvSpPr>
          <p:nvPr>
            <p:ph type="body" sz="quarter" idx="3"/>
          </p:nvPr>
        </p:nvSpPr>
        <p:spPr/>
        <p:txBody>
          <a:bodyPr/>
          <a:lstStyle/>
          <a:p>
            <a:r>
              <a:rPr lang="en-AU" b="1" dirty="0"/>
              <a:t>Arguments against removal</a:t>
            </a:r>
            <a:endParaRPr lang="en-AU" dirty="0"/>
          </a:p>
        </p:txBody>
      </p:sp>
      <p:sp>
        <p:nvSpPr>
          <p:cNvPr id="7" name="Content Placeholder 6">
            <a:extLst>
              <a:ext uri="{FF2B5EF4-FFF2-40B4-BE49-F238E27FC236}">
                <a16:creationId xmlns:a16="http://schemas.microsoft.com/office/drawing/2014/main" id="{903F0684-A79E-F198-913A-797A746CC15D}"/>
              </a:ext>
            </a:extLst>
          </p:cNvPr>
          <p:cNvSpPr>
            <a:spLocks noGrp="1"/>
          </p:cNvSpPr>
          <p:nvPr>
            <p:ph sz="quarter" idx="4"/>
          </p:nvPr>
        </p:nvSpPr>
        <p:spPr/>
        <p:txBody>
          <a:bodyPr>
            <a:normAutofit/>
          </a:bodyPr>
          <a:lstStyle/>
          <a:p>
            <a:r>
              <a:rPr lang="en-US" dirty="0"/>
              <a:t>Types of materials in IUDs have changed</a:t>
            </a:r>
          </a:p>
          <a:p>
            <a:r>
              <a:rPr lang="en-US" dirty="0"/>
              <a:t>Re-insertion may be difficult</a:t>
            </a:r>
          </a:p>
          <a:p>
            <a:r>
              <a:rPr lang="en-US" dirty="0"/>
              <a:t>Unplanned pregnancy related morbidity</a:t>
            </a:r>
          </a:p>
          <a:p>
            <a:r>
              <a:rPr lang="en-US" b="1" u="sng" dirty="0"/>
              <a:t>Evidence suggests no difference in antibiotic efficacy either way</a:t>
            </a:r>
            <a:endParaRPr lang="en-AU" b="1" u="sng" dirty="0"/>
          </a:p>
          <a:p>
            <a:endParaRPr lang="en-AU" dirty="0"/>
          </a:p>
        </p:txBody>
      </p:sp>
      <p:sp>
        <p:nvSpPr>
          <p:cNvPr id="4" name="TextBox 3">
            <a:extLst>
              <a:ext uri="{FF2B5EF4-FFF2-40B4-BE49-F238E27FC236}">
                <a16:creationId xmlns:a16="http://schemas.microsoft.com/office/drawing/2014/main" id="{A32354EF-ACFB-3B6A-F16D-07A704766D55}"/>
              </a:ext>
            </a:extLst>
          </p:cNvPr>
          <p:cNvSpPr txBox="1"/>
          <p:nvPr/>
        </p:nvSpPr>
        <p:spPr>
          <a:xfrm>
            <a:off x="82193" y="6488668"/>
            <a:ext cx="36740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rPr>
              <a:t>12</a:t>
            </a:r>
          </a:p>
        </p:txBody>
      </p:sp>
    </p:spTree>
    <p:extLst>
      <p:ext uri="{BB962C8B-B14F-4D97-AF65-F5344CB8AC3E}">
        <p14:creationId xmlns:p14="http://schemas.microsoft.com/office/powerpoint/2010/main" val="3428942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10" name="Rectangle 9">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cxnSp>
        <p:nvCxnSpPr>
          <p:cNvPr id="12" name="Straight Connector 11">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BC30D9-AACC-87EE-48C3-B4FD8090612B}"/>
              </a:ext>
            </a:extLst>
          </p:cNvPr>
          <p:cNvSpPr>
            <a:spLocks noGrp="1"/>
          </p:cNvSpPr>
          <p:nvPr>
            <p:ph type="title"/>
          </p:nvPr>
        </p:nvSpPr>
        <p:spPr>
          <a:xfrm>
            <a:off x="5220928" y="965200"/>
            <a:ext cx="6246552" cy="4927600"/>
          </a:xfrm>
        </p:spPr>
        <p:txBody>
          <a:bodyPr vert="horz" lIns="91440" tIns="45720" rIns="91440" bIns="45720" rtlCol="0" anchor="ctr">
            <a:normAutofit/>
          </a:bodyPr>
          <a:lstStyle/>
          <a:p>
            <a:pPr algn="ctr"/>
            <a:r>
              <a:rPr lang="en-US" sz="5600" dirty="0">
                <a:solidFill>
                  <a:schemeClr val="tx2"/>
                </a:solidFill>
              </a:rPr>
              <a:t>Keep IUD in and treat with antibiotics, consider removal if no clinical response in 48-72 hours</a:t>
            </a:r>
          </a:p>
        </p:txBody>
      </p:sp>
      <p:sp>
        <p:nvSpPr>
          <p:cNvPr id="16" name="Rectangle 15">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3" name="Content Placeholder 2">
            <a:extLst>
              <a:ext uri="{FF2B5EF4-FFF2-40B4-BE49-F238E27FC236}">
                <a16:creationId xmlns:a16="http://schemas.microsoft.com/office/drawing/2014/main" id="{BD8DF141-C85E-A9DF-B464-D247A35FB0A6}"/>
              </a:ext>
            </a:extLst>
          </p:cNvPr>
          <p:cNvSpPr>
            <a:spLocks noGrp="1"/>
          </p:cNvSpPr>
          <p:nvPr>
            <p:ph idx="1"/>
          </p:nvPr>
        </p:nvSpPr>
        <p:spPr>
          <a:xfrm>
            <a:off x="823356" y="1159565"/>
            <a:ext cx="2938022" cy="4439055"/>
          </a:xfrm>
        </p:spPr>
        <p:txBody>
          <a:bodyPr vert="horz" lIns="91440" tIns="45720" rIns="91440" bIns="45720" rtlCol="0" anchor="ctr">
            <a:normAutofit/>
          </a:bodyPr>
          <a:lstStyle/>
          <a:p>
            <a:pPr marL="0" indent="0">
              <a:buNone/>
            </a:pPr>
            <a:r>
              <a:rPr lang="en-US" sz="3200" b="1" cap="all" spc="200" dirty="0">
                <a:solidFill>
                  <a:srgbClr val="FFFFFF"/>
                </a:solidFill>
                <a:latin typeface="+mj-lt"/>
              </a:rPr>
              <a:t>Current guidelines</a:t>
            </a:r>
          </a:p>
        </p:txBody>
      </p:sp>
      <p:sp>
        <p:nvSpPr>
          <p:cNvPr id="18" name="Rectangle 17">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Tree>
    <p:extLst>
      <p:ext uri="{BB962C8B-B14F-4D97-AF65-F5344CB8AC3E}">
        <p14:creationId xmlns:p14="http://schemas.microsoft.com/office/powerpoint/2010/main" val="996098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0" name="Content Placeholder 2">
            <a:extLst>
              <a:ext uri="{FF2B5EF4-FFF2-40B4-BE49-F238E27FC236}">
                <a16:creationId xmlns:a16="http://schemas.microsoft.com/office/drawing/2014/main" id="{4B9B997D-55B9-95B5-EAD6-8458717F1F96}"/>
              </a:ext>
            </a:extLst>
          </p:cNvPr>
          <p:cNvGraphicFramePr>
            <a:graphicFrameLocks noGrp="1"/>
          </p:cNvGraphicFramePr>
          <p:nvPr>
            <p:ph sz="half" idx="4294967295"/>
          </p:nvPr>
        </p:nvGraphicFramePr>
        <p:xfrm>
          <a:off x="868219" y="1846263"/>
          <a:ext cx="4938713"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Guidelines | British Association for Sexual Health and HIV">
            <a:extLst>
              <a:ext uri="{FF2B5EF4-FFF2-40B4-BE49-F238E27FC236}">
                <a16:creationId xmlns:a16="http://schemas.microsoft.com/office/drawing/2014/main" id="{970108B3-7626-8314-A1D1-6C5855237CA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0774"/>
          <a:stretch/>
        </p:blipFill>
        <p:spPr bwMode="auto">
          <a:xfrm>
            <a:off x="3337575" y="511599"/>
            <a:ext cx="1399231" cy="13346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culty of Sexual &amp; Reproductive Healthcare (FSRH) | RCOG">
            <a:extLst>
              <a:ext uri="{FF2B5EF4-FFF2-40B4-BE49-F238E27FC236}">
                <a16:creationId xmlns:a16="http://schemas.microsoft.com/office/drawing/2014/main" id="{9DD73A61-16C1-8122-5393-B0881B97E6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57764" y="861561"/>
            <a:ext cx="1993323" cy="9847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Content Placeholder 2">
            <a:extLst>
              <a:ext uri="{FF2B5EF4-FFF2-40B4-BE49-F238E27FC236}">
                <a16:creationId xmlns:a16="http://schemas.microsoft.com/office/drawing/2014/main" id="{D307B05B-D10E-A01D-CB4A-B04C6275E680}"/>
              </a:ext>
            </a:extLst>
          </p:cNvPr>
          <p:cNvGraphicFramePr>
            <a:graphicFrameLocks/>
          </p:cNvGraphicFramePr>
          <p:nvPr/>
        </p:nvGraphicFramePr>
        <p:xfrm>
          <a:off x="6385070" y="2070283"/>
          <a:ext cx="4938713" cy="357468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5" name="Picture 2" descr="Guidelines | British Association for Sexual Health and HIV">
            <a:extLst>
              <a:ext uri="{FF2B5EF4-FFF2-40B4-BE49-F238E27FC236}">
                <a16:creationId xmlns:a16="http://schemas.microsoft.com/office/drawing/2014/main" id="{65FB2BA5-0333-3E40-C4DD-A9E8A50541D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84605"/>
          <a:stretch/>
        </p:blipFill>
        <p:spPr bwMode="auto">
          <a:xfrm>
            <a:off x="1598796" y="1380129"/>
            <a:ext cx="1399231" cy="2593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322A7E0-DE60-FCD6-F63D-0511FC7DE859}"/>
              </a:ext>
            </a:extLst>
          </p:cNvPr>
          <p:cNvSpPr txBox="1"/>
          <p:nvPr/>
        </p:nvSpPr>
        <p:spPr>
          <a:xfrm>
            <a:off x="82193" y="6488668"/>
            <a:ext cx="67518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rPr>
              <a:t>13, 10 </a:t>
            </a:r>
          </a:p>
        </p:txBody>
      </p:sp>
    </p:spTree>
    <p:extLst>
      <p:ext uri="{BB962C8B-B14F-4D97-AF65-F5344CB8AC3E}">
        <p14:creationId xmlns:p14="http://schemas.microsoft.com/office/powerpoint/2010/main" val="2183314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49BF275-4825-EC34-A184-8FDCAF2D2248}"/>
              </a:ext>
            </a:extLst>
          </p:cNvPr>
          <p:cNvSpPr txBox="1">
            <a:spLocks/>
          </p:cNvSpPr>
          <p:nvPr/>
        </p:nvSpPr>
        <p:spPr>
          <a:xfrm>
            <a:off x="859286" y="2960550"/>
            <a:ext cx="3725241" cy="402336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marR="0" lvl="1" indent="0" algn="l" defTabSz="914400" rtl="0" eaLnBrk="1" fontAlgn="auto" latinLnBrk="0" hangingPunct="1">
              <a:lnSpc>
                <a:spcPct val="90000"/>
              </a:lnSpc>
              <a:spcBef>
                <a:spcPts val="200"/>
              </a:spcBef>
              <a:spcAft>
                <a:spcPts val="400"/>
              </a:spcAft>
              <a:buClr>
                <a:srgbClr val="1CADE4"/>
              </a:buClr>
              <a:buSzTx/>
              <a:buFont typeface="Calibri" pitchFamily="34" charset="0"/>
              <a:buNone/>
              <a:tabLst/>
              <a:defRPr/>
            </a:pPr>
            <a:endParaRPr kumimoji="0" lang="en-US" sz="1800" b="0" i="0" u="none" strike="noStrike" kern="1200" cap="none" spc="0" normalizeH="0" baseline="0" noProof="0" dirty="0">
              <a:ln>
                <a:noFill/>
              </a:ln>
              <a:solidFill>
                <a:srgbClr val="000000"/>
              </a:solidFill>
              <a:effectLst/>
              <a:uLnTx/>
              <a:uFillTx/>
              <a:latin typeface="Open Sans" panose="020B0604020202020204" pitchFamily="34" charset="0"/>
              <a:ea typeface="+mn-ea"/>
              <a:cs typeface="+mn-cs"/>
            </a:endParaRPr>
          </a:p>
        </p:txBody>
      </p:sp>
      <p:sp>
        <p:nvSpPr>
          <p:cNvPr id="8" name="Content Placeholder 2">
            <a:extLst>
              <a:ext uri="{FF2B5EF4-FFF2-40B4-BE49-F238E27FC236}">
                <a16:creationId xmlns:a16="http://schemas.microsoft.com/office/drawing/2014/main" id="{665B7E77-1AC8-B108-25D3-2DFD8B766B5E}"/>
              </a:ext>
            </a:extLst>
          </p:cNvPr>
          <p:cNvSpPr txBox="1">
            <a:spLocks/>
          </p:cNvSpPr>
          <p:nvPr/>
        </p:nvSpPr>
        <p:spPr>
          <a:xfrm>
            <a:off x="5634729" y="2521491"/>
            <a:ext cx="6222513"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endParaRPr kumimoji="0" lang="en-AU"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2054" name="Picture 6" descr="CDC (@CDCgov) / Twitter">
            <a:extLst>
              <a:ext uri="{FF2B5EF4-FFF2-40B4-BE49-F238E27FC236}">
                <a16:creationId xmlns:a16="http://schemas.microsoft.com/office/drawing/2014/main" id="{15ED35B4-E10C-33BD-BA26-F692B2699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859" y="313149"/>
            <a:ext cx="1977025" cy="19770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HO Contraception tool - Apps on Google Play">
            <a:extLst>
              <a:ext uri="{FF2B5EF4-FFF2-40B4-BE49-F238E27FC236}">
                <a16:creationId xmlns:a16="http://schemas.microsoft.com/office/drawing/2014/main" id="{AAB99C8B-B89F-7CC4-C0AD-0FD4992051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118" y="313148"/>
            <a:ext cx="1977025" cy="1977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Content Placeholder 2">
            <a:extLst>
              <a:ext uri="{FF2B5EF4-FFF2-40B4-BE49-F238E27FC236}">
                <a16:creationId xmlns:a16="http://schemas.microsoft.com/office/drawing/2014/main" id="{7561EE33-4FC0-7470-5D3D-934433F316B5}"/>
              </a:ext>
            </a:extLst>
          </p:cNvPr>
          <p:cNvGraphicFramePr>
            <a:graphicFrameLocks/>
          </p:cNvGraphicFramePr>
          <p:nvPr/>
        </p:nvGraphicFramePr>
        <p:xfrm>
          <a:off x="696016" y="2519401"/>
          <a:ext cx="4938713" cy="24158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6" name="Content Placeholder 2">
            <a:extLst>
              <a:ext uri="{FF2B5EF4-FFF2-40B4-BE49-F238E27FC236}">
                <a16:creationId xmlns:a16="http://schemas.microsoft.com/office/drawing/2014/main" id="{BEB610BF-8D73-4B94-C387-A041DFBB91EA}"/>
              </a:ext>
            </a:extLst>
          </p:cNvPr>
          <p:cNvGraphicFramePr>
            <a:graphicFrameLocks/>
          </p:cNvGraphicFramePr>
          <p:nvPr/>
        </p:nvGraphicFramePr>
        <p:xfrm>
          <a:off x="6557271" y="2519401"/>
          <a:ext cx="4938713" cy="356378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0" name="TextBox 19">
            <a:extLst>
              <a:ext uri="{FF2B5EF4-FFF2-40B4-BE49-F238E27FC236}">
                <a16:creationId xmlns:a16="http://schemas.microsoft.com/office/drawing/2014/main" id="{1675DD21-1A8E-3343-D7D6-CF383B1BE743}"/>
              </a:ext>
            </a:extLst>
          </p:cNvPr>
          <p:cNvSpPr txBox="1"/>
          <p:nvPr/>
        </p:nvSpPr>
        <p:spPr>
          <a:xfrm>
            <a:off x="7713509" y="6396335"/>
            <a:ext cx="453966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Calibri" panose="020F0502020204030204"/>
                <a:ea typeface="+mn-ea"/>
                <a:cs typeface="+mn-cs"/>
              </a:rPr>
              <a:t>4 = unacceptable health risk if method continued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Calibri" panose="020F0502020204030204"/>
                <a:ea typeface="+mn-ea"/>
                <a:cs typeface="+mn-cs"/>
              </a:rPr>
              <a:t>2 = advantages of using method outweigh theoretical or proven risks</a:t>
            </a:r>
          </a:p>
        </p:txBody>
      </p:sp>
      <p:sp>
        <p:nvSpPr>
          <p:cNvPr id="21" name="TextBox 20">
            <a:extLst>
              <a:ext uri="{FF2B5EF4-FFF2-40B4-BE49-F238E27FC236}">
                <a16:creationId xmlns:a16="http://schemas.microsoft.com/office/drawing/2014/main" id="{5C1245F5-E591-52D0-5DD2-DB863538EE27}"/>
              </a:ext>
            </a:extLst>
          </p:cNvPr>
          <p:cNvSpPr txBox="1"/>
          <p:nvPr/>
        </p:nvSpPr>
        <p:spPr>
          <a:xfrm>
            <a:off x="82193" y="6488668"/>
            <a:ext cx="63511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rPr>
              <a:t>14, 11</a:t>
            </a:r>
          </a:p>
        </p:txBody>
      </p:sp>
    </p:spTree>
    <p:extLst>
      <p:ext uri="{BB962C8B-B14F-4D97-AF65-F5344CB8AC3E}">
        <p14:creationId xmlns:p14="http://schemas.microsoft.com/office/powerpoint/2010/main" val="3197147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046F7-8365-49EF-4100-AEC17BD40903}"/>
              </a:ext>
            </a:extLst>
          </p:cNvPr>
          <p:cNvSpPr>
            <a:spLocks noGrp="1"/>
          </p:cNvSpPr>
          <p:nvPr>
            <p:ph type="title"/>
          </p:nvPr>
        </p:nvSpPr>
        <p:spPr/>
        <p:txBody>
          <a:bodyPr/>
          <a:lstStyle/>
          <a:p>
            <a:r>
              <a:rPr lang="en-AU" dirty="0"/>
              <a:t>Watch this space…</a:t>
            </a:r>
          </a:p>
        </p:txBody>
      </p:sp>
      <p:sp>
        <p:nvSpPr>
          <p:cNvPr id="3" name="Content Placeholder 2">
            <a:extLst>
              <a:ext uri="{FF2B5EF4-FFF2-40B4-BE49-F238E27FC236}">
                <a16:creationId xmlns:a16="http://schemas.microsoft.com/office/drawing/2014/main" id="{4AB2B6D8-310A-D740-6D94-C570BCC503A2}"/>
              </a:ext>
            </a:extLst>
          </p:cNvPr>
          <p:cNvSpPr>
            <a:spLocks noGrp="1"/>
          </p:cNvSpPr>
          <p:nvPr>
            <p:ph idx="1"/>
          </p:nvPr>
        </p:nvSpPr>
        <p:spPr/>
        <p:txBody>
          <a:bodyPr>
            <a:normAutofit fontScale="85000" lnSpcReduction="10000"/>
          </a:bodyPr>
          <a:lstStyle/>
          <a:p>
            <a:pPr marL="90000" indent="-90000">
              <a:lnSpc>
                <a:spcPct val="110000"/>
              </a:lnSpc>
              <a:buNone/>
            </a:pPr>
            <a:r>
              <a:rPr lang="en-US" b="1" dirty="0"/>
              <a:t>Removal of intrauterine device as part of the treatment for women with pelvic inflammatory disease</a:t>
            </a:r>
          </a:p>
          <a:p>
            <a:pPr>
              <a:lnSpc>
                <a:spcPct val="110000"/>
              </a:lnSpc>
            </a:pPr>
            <a:r>
              <a:rPr lang="en-AU" dirty="0"/>
              <a:t>Protocol published 2020</a:t>
            </a:r>
          </a:p>
          <a:p>
            <a:pPr>
              <a:lnSpc>
                <a:spcPct val="110000"/>
              </a:lnSpc>
            </a:pPr>
            <a:r>
              <a:rPr lang="en-US" dirty="0"/>
              <a:t>Intervention: early (before 48 hours) IUD removal + conventional treatment (antibiotics +/- analgesia etc.)</a:t>
            </a:r>
          </a:p>
          <a:p>
            <a:pPr>
              <a:lnSpc>
                <a:spcPct val="110000"/>
              </a:lnSpc>
            </a:pPr>
            <a:r>
              <a:rPr lang="en-US" dirty="0"/>
              <a:t>Comparison: conventional treatment without early IUD removal (i.e., after 48 hours).</a:t>
            </a:r>
          </a:p>
          <a:p>
            <a:pPr>
              <a:lnSpc>
                <a:spcPct val="110000"/>
              </a:lnSpc>
            </a:pPr>
            <a:r>
              <a:rPr lang="en-US" dirty="0"/>
              <a:t>Primary outcomes: symptomatic improvement (at various time intervals), clinical improvement (at various time intervals), recurrence of PID, PID complications (peritonitis, abscess formation, sepsis ICU)</a:t>
            </a:r>
          </a:p>
          <a:p>
            <a:pPr>
              <a:lnSpc>
                <a:spcPct val="110000"/>
              </a:lnSpc>
            </a:pPr>
            <a:r>
              <a:rPr lang="en-US" dirty="0"/>
              <a:t>Secondary outcomes: microbiological clearance, length of hospital stay, chronic pelvic pain, pregnancy, treatment failure, hospital readmission</a:t>
            </a:r>
          </a:p>
          <a:p>
            <a:pPr>
              <a:lnSpc>
                <a:spcPct val="110000"/>
              </a:lnSpc>
            </a:pPr>
            <a:r>
              <a:rPr lang="en-US" dirty="0"/>
              <a:t>Subgroup analyses by: type, PID clinical stage, age, time before IUD removal</a:t>
            </a:r>
          </a:p>
        </p:txBody>
      </p:sp>
      <p:pic>
        <p:nvPicPr>
          <p:cNvPr id="3074" name="Picture 2" descr="Cochrane Library | Cochrane Nursing">
            <a:extLst>
              <a:ext uri="{FF2B5EF4-FFF2-40B4-BE49-F238E27FC236}">
                <a16:creationId xmlns:a16="http://schemas.microsoft.com/office/drawing/2014/main" id="{D64BD494-EBE5-6065-9E92-3DB8D43C4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1826" y="366634"/>
            <a:ext cx="3653854" cy="1244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3F742A-8F8D-E6D4-D065-1A9BA69F1B5A}"/>
              </a:ext>
            </a:extLst>
          </p:cNvPr>
          <p:cNvSpPr txBox="1"/>
          <p:nvPr/>
        </p:nvSpPr>
        <p:spPr>
          <a:xfrm>
            <a:off x="82193" y="6488668"/>
            <a:ext cx="36740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rPr>
              <a:t>12</a:t>
            </a:r>
          </a:p>
        </p:txBody>
      </p:sp>
    </p:spTree>
    <p:extLst>
      <p:ext uri="{BB962C8B-B14F-4D97-AF65-F5344CB8AC3E}">
        <p14:creationId xmlns:p14="http://schemas.microsoft.com/office/powerpoint/2010/main" val="3199035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9AA6D-B01B-3B75-1AEB-E68BD62EA8CB}"/>
              </a:ext>
            </a:extLst>
          </p:cNvPr>
          <p:cNvSpPr>
            <a:spLocks noGrp="1"/>
          </p:cNvSpPr>
          <p:nvPr>
            <p:ph type="title"/>
          </p:nvPr>
        </p:nvSpPr>
        <p:spPr/>
        <p:txBody>
          <a:bodyPr/>
          <a:lstStyle/>
          <a:p>
            <a:r>
              <a:rPr lang="en-AU" dirty="0"/>
              <a:t>Reference List</a:t>
            </a:r>
          </a:p>
        </p:txBody>
      </p:sp>
      <p:sp>
        <p:nvSpPr>
          <p:cNvPr id="3" name="Content Placeholder 2">
            <a:extLst>
              <a:ext uri="{FF2B5EF4-FFF2-40B4-BE49-F238E27FC236}">
                <a16:creationId xmlns:a16="http://schemas.microsoft.com/office/drawing/2014/main" id="{64DD738B-BC5D-8001-2FA8-32FB99606801}"/>
              </a:ext>
            </a:extLst>
          </p:cNvPr>
          <p:cNvSpPr>
            <a:spLocks noGrp="1"/>
          </p:cNvSpPr>
          <p:nvPr>
            <p:ph idx="1"/>
          </p:nvPr>
        </p:nvSpPr>
        <p:spPr>
          <a:xfrm>
            <a:off x="1097280" y="1845733"/>
            <a:ext cx="10058400" cy="4329035"/>
          </a:xfrm>
        </p:spPr>
        <p:txBody>
          <a:bodyPr>
            <a:normAutofit fontScale="55000" lnSpcReduction="20000"/>
          </a:bodyPr>
          <a:lstStyle/>
          <a:p>
            <a:pPr marL="457200" indent="-457200">
              <a:spcBef>
                <a:spcPts val="600"/>
              </a:spcBef>
              <a:spcAft>
                <a:spcPts val="0"/>
              </a:spcAft>
              <a:buFont typeface="+mj-lt"/>
              <a:buAutoNum type="arabicPeriod"/>
            </a:pPr>
            <a:r>
              <a:rPr lang="en-AU" dirty="0">
                <a:effectLst/>
              </a:rPr>
              <a:t>Hormonal IUDs available in Australia Comparison Chart [Internet]. [cited 2023Mar7]. Available from: https://shvic.org.au/assets/img/content/Hormonal-IUDs-available-in-Australia-comparison-chart-for-prescribers-and-IUD-inserters-TOOLS.pdf </a:t>
            </a:r>
          </a:p>
          <a:p>
            <a:pPr marL="457200" indent="-457200">
              <a:spcBef>
                <a:spcPts val="600"/>
              </a:spcBef>
              <a:spcAft>
                <a:spcPts val="0"/>
              </a:spcAft>
              <a:buFont typeface="+mj-lt"/>
              <a:buAutoNum type="arabicPeriod"/>
            </a:pPr>
            <a:r>
              <a:rPr lang="en-AU" dirty="0">
                <a:effectLst/>
              </a:rPr>
              <a:t>Intrauterine device (IUD) comparison - fpt.org.au [Internet]. [cited 2023Mar7]. Available from: https://fpt.org.au/wp-content/uploads/2022/05/FPT211125-IUD-Comparison-Fact-Sheet-A4_V4.pdf </a:t>
            </a:r>
          </a:p>
          <a:p>
            <a:pPr marL="457200" indent="-457200">
              <a:spcBef>
                <a:spcPts val="600"/>
              </a:spcBef>
              <a:spcAft>
                <a:spcPts val="0"/>
              </a:spcAft>
              <a:buFont typeface="+mj-lt"/>
              <a:buAutoNum type="arabicPeriod"/>
            </a:pPr>
            <a:r>
              <a:rPr lang="en-US" dirty="0">
                <a:effectLst/>
              </a:rPr>
              <a:t>Long-acting reversible contraceptives - royal </a:t>
            </a:r>
            <a:r>
              <a:rPr lang="en-US" dirty="0" err="1">
                <a:effectLst/>
              </a:rPr>
              <a:t>australian</a:t>
            </a:r>
            <a:r>
              <a:rPr lang="en-US" dirty="0">
                <a:effectLst/>
              </a:rPr>
              <a:t> college of ... [Internet]. [cited 2023Mar7]. Available from: https://www1.racgp.org.au/getattachment/85bdb975-c440-44f1-b4cc-9c7eecb5f45c/Long-acting-reversible-contraceptives.aspx </a:t>
            </a:r>
          </a:p>
          <a:p>
            <a:pPr marL="457200" indent="-457200">
              <a:spcBef>
                <a:spcPts val="600"/>
              </a:spcBef>
              <a:spcAft>
                <a:spcPts val="0"/>
              </a:spcAft>
              <a:buFont typeface="+mj-lt"/>
              <a:buAutoNum type="arabicPeriod"/>
            </a:pPr>
            <a:r>
              <a:rPr lang="en-US" dirty="0">
                <a:effectLst/>
              </a:rPr>
              <a:t>Stewart C. IUD contraception use in Europe 2018 [Internet]. Statista. 2021 [cited 2023Mar7]. Available from: https://www.statista.com/statistics/1063631/iud-contraception-use-in-europe/ </a:t>
            </a:r>
          </a:p>
          <a:p>
            <a:pPr marL="457200" indent="-457200">
              <a:spcBef>
                <a:spcPts val="600"/>
              </a:spcBef>
              <a:spcAft>
                <a:spcPts val="0"/>
              </a:spcAft>
              <a:buFont typeface="+mj-lt"/>
              <a:buAutoNum type="arabicPeriod"/>
            </a:pPr>
            <a:r>
              <a:rPr lang="en-US" dirty="0">
                <a:effectLst/>
              </a:rPr>
              <a:t>Contraceptive use in Australia: LARCs slowly on the rise [Internet]. Family Planning NSW. 2020 [cited 2023Mar7]. Available from: https://www.fpnsw.org.au/media-news/media-releases/contraceptive-use-australia-larcs-slowly-rise </a:t>
            </a:r>
          </a:p>
          <a:p>
            <a:pPr marL="457200" indent="-457200">
              <a:spcBef>
                <a:spcPts val="600"/>
              </a:spcBef>
              <a:spcAft>
                <a:spcPts val="0"/>
              </a:spcAft>
              <a:buFont typeface="+mj-lt"/>
              <a:buAutoNum type="arabicPeriod"/>
            </a:pPr>
            <a:r>
              <a:rPr lang="en-US" dirty="0" err="1">
                <a:effectLst/>
              </a:rPr>
              <a:t>Eeckhaut</a:t>
            </a:r>
            <a:r>
              <a:rPr lang="en-US" dirty="0">
                <a:effectLst/>
              </a:rPr>
              <a:t> MCW, Sweeney MM, Gipson JD. Who is using long-acting reversible contraceptive methods? findings from nine low-fertility countries [Internet]. Perspectives on sexual and reproductive health. U.S. National Library of Medicine; 2014 [cited 2023Mar7]. Available from: https://www.ncbi.nlm.nih.gov/pmc/articles/PMC4167921/</a:t>
            </a:r>
          </a:p>
          <a:p>
            <a:pPr marL="457200" indent="-457200">
              <a:spcBef>
                <a:spcPts val="600"/>
              </a:spcBef>
              <a:spcAft>
                <a:spcPts val="0"/>
              </a:spcAft>
              <a:buFont typeface="+mj-lt"/>
              <a:buAutoNum type="arabicPeriod"/>
            </a:pPr>
            <a:r>
              <a:rPr lang="en-US" dirty="0">
                <a:effectLst/>
              </a:rPr>
              <a:t>Sexual health information networking &amp; education [Internet]. SHINE SA. 2021 [cited 2023Mar7]. Available from: https://shinesa.org.au/ </a:t>
            </a:r>
          </a:p>
          <a:p>
            <a:pPr marL="457200" indent="-457200">
              <a:spcBef>
                <a:spcPts val="600"/>
              </a:spcBef>
              <a:spcAft>
                <a:spcPts val="0"/>
              </a:spcAft>
              <a:buFont typeface="+mj-lt"/>
              <a:buAutoNum type="arabicPeriod"/>
            </a:pPr>
            <a:r>
              <a:rPr lang="en-US" dirty="0">
                <a:effectLst/>
              </a:rPr>
              <a:t>Therapeutic Guidelines Limited [Internet]. Therapeutic Guidelines. 2022 [cited 2023Mar7]. Available from: https://www.tg.org.au/ </a:t>
            </a:r>
          </a:p>
          <a:p>
            <a:pPr marL="457200" indent="-457200">
              <a:spcBef>
                <a:spcPts val="600"/>
              </a:spcBef>
              <a:spcAft>
                <a:spcPts val="0"/>
              </a:spcAft>
              <a:buFont typeface="+mj-lt"/>
              <a:buAutoNum type="arabicPeriod"/>
            </a:pPr>
            <a:r>
              <a:rPr lang="en-US" dirty="0">
                <a:effectLst/>
              </a:rPr>
              <a:t>The Royal Australian College of general Practitioners. LARCs as first-line contraception – what can general practitioners advise young women? [Internet]. Australian Family Physician. The Royal Australian College of general Practitioners; [cited 2023Mar7]. Available from: https://www.racgp.org.au/afp/2017/october/larcs-as-first-line-contraception </a:t>
            </a:r>
          </a:p>
          <a:p>
            <a:pPr marL="457200" indent="-457200">
              <a:spcBef>
                <a:spcPts val="600"/>
              </a:spcBef>
              <a:spcAft>
                <a:spcPts val="0"/>
              </a:spcAft>
              <a:buFont typeface="+mj-lt"/>
              <a:buAutoNum type="arabicPeriod"/>
            </a:pPr>
            <a:r>
              <a:rPr lang="en-US" dirty="0">
                <a:effectLst/>
              </a:rPr>
              <a:t>FSRH </a:t>
            </a:r>
            <a:r>
              <a:rPr lang="en-AU" dirty="0">
                <a:effectLst/>
              </a:rPr>
              <a:t>FSRH clinical guideline: Intrauterine contraception (April 2015, amended September 2019) [Internet]. FSRH Clinical Guideline: Intrauterine Contraception (April 2015, amended September 2019) - Faculty of Sexual and Reproductive Healthcare. [cited 2023Mar7]. Available from: https://www.fsrh.org/standards-and-guidance/documents/ceuguidanceintrauterinecontraception/ </a:t>
            </a:r>
            <a:endParaRPr lang="en-US" dirty="0">
              <a:effectLst/>
            </a:endParaRPr>
          </a:p>
          <a:p>
            <a:pPr marL="457200" indent="-457200">
              <a:spcBef>
                <a:spcPts val="600"/>
              </a:spcBef>
              <a:spcAft>
                <a:spcPts val="0"/>
              </a:spcAft>
              <a:buFont typeface="+mj-lt"/>
              <a:buAutoNum type="arabicPeriod"/>
            </a:pPr>
            <a:r>
              <a:rPr lang="en-US" dirty="0">
                <a:effectLst/>
              </a:rPr>
              <a:t>Medical eligibility criteria for contraceptive use [Internet]. World Health Organization. World Health Organization; [cited 2023Mar7]. Available from: https://www.who.int/publications/i/item/9789241549158 </a:t>
            </a:r>
            <a:endParaRPr lang="en-US" dirty="0"/>
          </a:p>
          <a:p>
            <a:pPr marL="457200" indent="-457200">
              <a:spcBef>
                <a:spcPts val="600"/>
              </a:spcBef>
              <a:spcAft>
                <a:spcPts val="0"/>
              </a:spcAft>
              <a:buFont typeface="+mj-lt"/>
              <a:buAutoNum type="arabicPeriod"/>
            </a:pPr>
            <a:r>
              <a:rPr lang="en-AU" sz="2200" dirty="0" err="1"/>
              <a:t>Viveros-Carreño</a:t>
            </a:r>
            <a:r>
              <a:rPr lang="en-AU" sz="2200" dirty="0"/>
              <a:t> DA, Grillo-Ardila CF, Amaya-</a:t>
            </a:r>
            <a:r>
              <a:rPr lang="en-AU" sz="2200" dirty="0" err="1"/>
              <a:t>Guio</a:t>
            </a:r>
            <a:r>
              <a:rPr lang="en-AU" sz="2200" dirty="0"/>
              <a:t> J. Removal of intrauterine device as part of the treatment for women with pelvic inflammatory disease. Cochrane Database of Systematic Reviews 2020, Issue 6. Art. No.: CD013618. DOI: 10.1002/14651858.CD013618. Accessed 07 March 2023.</a:t>
            </a:r>
            <a:endParaRPr lang="en-US" sz="2200" dirty="0"/>
          </a:p>
          <a:p>
            <a:pPr marL="457200" indent="-457200">
              <a:spcBef>
                <a:spcPts val="600"/>
              </a:spcBef>
              <a:spcAft>
                <a:spcPts val="0"/>
              </a:spcAft>
              <a:buFont typeface="+mj-lt"/>
              <a:buAutoNum type="arabicPeriod"/>
            </a:pPr>
            <a:r>
              <a:rPr lang="en-US" sz="2200" dirty="0"/>
              <a:t>BASHH guidelines. [cited 2023Mar7]. Available from: https://www</a:t>
            </a:r>
            <a:r>
              <a:rPr lang="en-US" dirty="0">
                <a:effectLst/>
              </a:rPr>
              <a:t>.bashhguidelines.org/current-guidelines/systemic-presentation-and-complications/pid-2019/ </a:t>
            </a:r>
            <a:endParaRPr lang="en-US" dirty="0"/>
          </a:p>
          <a:p>
            <a:pPr marL="457200" indent="-457200">
              <a:spcBef>
                <a:spcPts val="600"/>
              </a:spcBef>
              <a:spcAft>
                <a:spcPts val="0"/>
              </a:spcAft>
              <a:buFont typeface="+mj-lt"/>
              <a:buAutoNum type="arabicPeriod"/>
            </a:pPr>
            <a:r>
              <a:rPr lang="en-US" dirty="0">
                <a:effectLst/>
              </a:rPr>
              <a:t>Pelvic inflammatory disease (PID) - STI treatment guidelines [Internet]. Centers for Disease Control and Prevention. Centers for Disease Control and Prevention; 2022 [cited 2023Mar7]. Available from: https://www.cdc.gov/std/treatment-guidelines/pid.htm </a:t>
            </a:r>
            <a:endParaRPr lang="en-AU" dirty="0"/>
          </a:p>
        </p:txBody>
      </p:sp>
    </p:spTree>
    <p:extLst>
      <p:ext uri="{BB962C8B-B14F-4D97-AF65-F5344CB8AC3E}">
        <p14:creationId xmlns:p14="http://schemas.microsoft.com/office/powerpoint/2010/main" val="1732547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90AC4-41E7-7455-050A-338DB697B2AD}"/>
              </a:ext>
            </a:extLst>
          </p:cNvPr>
          <p:cNvSpPr>
            <a:spLocks noGrp="1"/>
          </p:cNvSpPr>
          <p:nvPr>
            <p:ph type="title"/>
          </p:nvPr>
        </p:nvSpPr>
        <p:spPr/>
        <p:txBody>
          <a:bodyPr/>
          <a:lstStyle/>
          <a:p>
            <a:r>
              <a:rPr lang="en-US"/>
              <a:t>Health Pathways review</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8D3D5C27-01E4-3F47-4A55-E4AA0CD24025}"/>
              </a:ext>
            </a:extLst>
          </p:cNvPr>
          <p:cNvPicPr>
            <a:picLocks noGrp="1" noChangeAspect="1"/>
          </p:cNvPicPr>
          <p:nvPr>
            <p:ph idx="1"/>
          </p:nvPr>
        </p:nvPicPr>
        <p:blipFill>
          <a:blip r:embed="rId3"/>
          <a:stretch>
            <a:fillRect/>
          </a:stretch>
        </p:blipFill>
        <p:spPr>
          <a:xfrm>
            <a:off x="2013179" y="1365648"/>
            <a:ext cx="7587807" cy="4500562"/>
          </a:xfrm>
        </p:spPr>
      </p:pic>
      <p:sp>
        <p:nvSpPr>
          <p:cNvPr id="7" name="TextBox 6">
            <a:extLst>
              <a:ext uri="{FF2B5EF4-FFF2-40B4-BE49-F238E27FC236}">
                <a16:creationId xmlns:a16="http://schemas.microsoft.com/office/drawing/2014/main" id="{B745A4CE-3861-B80B-05FB-660FC506FA63}"/>
              </a:ext>
            </a:extLst>
          </p:cNvPr>
          <p:cNvSpPr txBox="1"/>
          <p:nvPr/>
        </p:nvSpPr>
        <p:spPr>
          <a:xfrm>
            <a:off x="224074" y="6318000"/>
            <a:ext cx="6097508" cy="369332"/>
          </a:xfrm>
          <a:prstGeom prst="rect">
            <a:avLst/>
          </a:prstGeom>
          <a:noFill/>
        </p:spPr>
        <p:txBody>
          <a:bodyPr wrap="square">
            <a:spAutoFit/>
          </a:bodyPr>
          <a:lstStyle/>
          <a:p>
            <a:r>
              <a:rPr lang="en-US" dirty="0"/>
              <a:t>https://westvic.communityhealthpathways.org/31721.htm</a:t>
            </a:r>
          </a:p>
        </p:txBody>
      </p:sp>
      <p:sp>
        <p:nvSpPr>
          <p:cNvPr id="3" name="Oval 2">
            <a:extLst>
              <a:ext uri="{FF2B5EF4-FFF2-40B4-BE49-F238E27FC236}">
                <a16:creationId xmlns:a16="http://schemas.microsoft.com/office/drawing/2014/main" id="{870E615B-2B30-A5BF-94D3-16A10D19ABB8}"/>
              </a:ext>
            </a:extLst>
          </p:cNvPr>
          <p:cNvSpPr/>
          <p:nvPr/>
        </p:nvSpPr>
        <p:spPr>
          <a:xfrm>
            <a:off x="6684885" y="337351"/>
            <a:ext cx="2006354" cy="15802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Does this reflect the evidence base?</a:t>
            </a:r>
            <a:endParaRPr lang="en-AU" dirty="0"/>
          </a:p>
        </p:txBody>
      </p:sp>
      <p:sp>
        <p:nvSpPr>
          <p:cNvPr id="4" name="Oval 3">
            <a:extLst>
              <a:ext uri="{FF2B5EF4-FFF2-40B4-BE49-F238E27FC236}">
                <a16:creationId xmlns:a16="http://schemas.microsoft.com/office/drawing/2014/main" id="{9EEE0DF2-B021-8DE2-077C-343E9F98CBF3}"/>
              </a:ext>
            </a:extLst>
          </p:cNvPr>
          <p:cNvSpPr/>
          <p:nvPr/>
        </p:nvSpPr>
        <p:spPr>
          <a:xfrm>
            <a:off x="9419208" y="2965142"/>
            <a:ext cx="1828800" cy="1908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Does this support Decision making on the ground?</a:t>
            </a:r>
            <a:endParaRPr lang="en-AU" dirty="0"/>
          </a:p>
        </p:txBody>
      </p:sp>
    </p:spTree>
    <p:extLst>
      <p:ext uri="{BB962C8B-B14F-4D97-AF65-F5344CB8AC3E}">
        <p14:creationId xmlns:p14="http://schemas.microsoft.com/office/powerpoint/2010/main" val="142497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1D20-D89F-D140-FBC6-F6B5E530AD2F}"/>
              </a:ext>
            </a:extLst>
          </p:cNvPr>
          <p:cNvSpPr>
            <a:spLocks noGrp="1"/>
          </p:cNvSpPr>
          <p:nvPr>
            <p:ph type="title"/>
          </p:nvPr>
        </p:nvSpPr>
        <p:spPr>
          <a:xfrm>
            <a:off x="720000" y="540000"/>
            <a:ext cx="10672200" cy="515901"/>
          </a:xfrm>
        </p:spPr>
        <p:txBody>
          <a:bodyPr wrap="square" anchor="t">
            <a:normAutofit/>
          </a:bodyPr>
          <a:lstStyle/>
          <a:p>
            <a:r>
              <a:rPr lang="en-US"/>
              <a:t>Case Presentation:</a:t>
            </a:r>
          </a:p>
        </p:txBody>
      </p:sp>
      <p:sp>
        <p:nvSpPr>
          <p:cNvPr id="3" name="Content Placeholder 2">
            <a:extLst>
              <a:ext uri="{FF2B5EF4-FFF2-40B4-BE49-F238E27FC236}">
                <a16:creationId xmlns:a16="http://schemas.microsoft.com/office/drawing/2014/main" id="{C5B6D99E-5A35-126E-E554-AE641F49884B}"/>
              </a:ext>
            </a:extLst>
          </p:cNvPr>
          <p:cNvSpPr>
            <a:spLocks noGrp="1"/>
          </p:cNvSpPr>
          <p:nvPr>
            <p:ph idx="13"/>
          </p:nvPr>
        </p:nvSpPr>
        <p:spPr>
          <a:xfrm>
            <a:off x="719999" y="1440000"/>
            <a:ext cx="6124683" cy="4500000"/>
          </a:xfrm>
        </p:spPr>
        <p:txBody>
          <a:bodyPr>
            <a:normAutofit/>
          </a:bodyPr>
          <a:lstStyle/>
          <a:p>
            <a:r>
              <a:rPr lang="en-US" sz="2200" b="1"/>
              <a:t>Situation: </a:t>
            </a:r>
            <a:r>
              <a:rPr lang="en-AU" sz="1600" b="0" i="0">
                <a:solidFill>
                  <a:srgbClr val="616161"/>
                </a:solidFill>
                <a:effectLst/>
                <a:latin typeface="SF Pro Text"/>
              </a:rPr>
              <a:t>26 year old female with copper IUCD in situ presents with dyspareunia and vaginal discharge</a:t>
            </a:r>
            <a:endParaRPr lang="en-US" sz="2200"/>
          </a:p>
          <a:p>
            <a:r>
              <a:rPr lang="en-US" sz="2200" b="1"/>
              <a:t>Background: </a:t>
            </a:r>
            <a:r>
              <a:rPr lang="en-AU" sz="1600" b="0" i="0">
                <a:solidFill>
                  <a:srgbClr val="616161"/>
                </a:solidFill>
                <a:effectLst/>
                <a:latin typeface="SF Pro Text"/>
              </a:rPr>
              <a:t>Sexually active from age 17. Up until the age of 19 had SE’s from 3 different OCP’s.</a:t>
            </a:r>
            <a:br>
              <a:rPr lang="en-AU" sz="1600"/>
            </a:br>
            <a:r>
              <a:rPr lang="en-AU" sz="1600" b="0" i="0">
                <a:solidFill>
                  <a:srgbClr val="616161"/>
                </a:solidFill>
                <a:effectLst/>
                <a:latin typeface="SF Pro Text"/>
              </a:rPr>
              <a:t>At 19 had Mirena inserted and PAP smear done</a:t>
            </a:r>
            <a:br>
              <a:rPr lang="en-AU" sz="1600"/>
            </a:br>
            <a:r>
              <a:rPr lang="en-AU" sz="1600" b="0" i="0">
                <a:solidFill>
                  <a:srgbClr val="616161"/>
                </a:solidFill>
                <a:effectLst/>
                <a:latin typeface="SF Pro Text"/>
              </a:rPr>
              <a:t>CIN 1 detected - subsequent PAPs and HPV have been normal.</a:t>
            </a:r>
            <a:br>
              <a:rPr lang="en-AU" sz="1600"/>
            </a:br>
            <a:r>
              <a:rPr lang="en-AU" sz="1600" b="0" i="0">
                <a:solidFill>
                  <a:srgbClr val="616161"/>
                </a:solidFill>
                <a:effectLst/>
                <a:latin typeface="SF Pro Text"/>
              </a:rPr>
              <a:t>After 6/12 of sporadic and then prolonged bleeding with Mirena , had this replaced with copper IUCD</a:t>
            </a:r>
            <a:br>
              <a:rPr lang="en-AU" sz="1600"/>
            </a:br>
            <a:r>
              <a:rPr lang="en-AU" sz="1600" b="0" i="0">
                <a:solidFill>
                  <a:srgbClr val="616161"/>
                </a:solidFill>
                <a:effectLst/>
                <a:latin typeface="SF Pro Text"/>
              </a:rPr>
              <a:t>At age 24 had Copper IUCD replaced. Had 6 months of irregular heavy periods that then settled.</a:t>
            </a:r>
            <a:endParaRPr lang="en-US" sz="2200"/>
          </a:p>
          <a:p>
            <a:r>
              <a:rPr lang="en-US" sz="2200" b="1"/>
              <a:t>Assessment: </a:t>
            </a:r>
            <a:r>
              <a:rPr lang="en-AU" sz="1600" b="0" i="0">
                <a:solidFill>
                  <a:srgbClr val="616161"/>
                </a:solidFill>
                <a:effectLst/>
                <a:latin typeface="SF Pro Text"/>
              </a:rPr>
              <a:t>On this testing at this presentation Chlamydia was detected</a:t>
            </a:r>
          </a:p>
          <a:p>
            <a:r>
              <a:rPr lang="en-AU" sz="2200" b="1"/>
              <a:t>Recommendation: </a:t>
            </a:r>
            <a:r>
              <a:rPr lang="en-AU" sz="1600" b="0" i="0">
                <a:solidFill>
                  <a:srgbClr val="616161"/>
                </a:solidFill>
                <a:effectLst/>
                <a:latin typeface="SF Pro Text"/>
              </a:rPr>
              <a:t>Copper IUCD removed. Patient and partner treated with Azithromycin. Happy to use condoms only. Negative Chlamydial Ag at 3 months.</a:t>
            </a:r>
            <a:endParaRPr lang="en-US" sz="2200"/>
          </a:p>
        </p:txBody>
      </p:sp>
      <p:pic>
        <p:nvPicPr>
          <p:cNvPr id="5" name="Picture 4">
            <a:extLst>
              <a:ext uri="{FF2B5EF4-FFF2-40B4-BE49-F238E27FC236}">
                <a16:creationId xmlns:a16="http://schemas.microsoft.com/office/drawing/2014/main" id="{E5875579-BA66-6647-82C8-0111625A24AE}"/>
              </a:ext>
            </a:extLst>
          </p:cNvPr>
          <p:cNvPicPr>
            <a:picLocks noChangeAspect="1"/>
          </p:cNvPicPr>
          <p:nvPr/>
        </p:nvPicPr>
        <p:blipFill>
          <a:blip r:embed="rId3"/>
          <a:stretch>
            <a:fillRect/>
          </a:stretch>
        </p:blipFill>
        <p:spPr>
          <a:xfrm>
            <a:off x="7342585" y="1440000"/>
            <a:ext cx="3700921" cy="3682416"/>
          </a:xfrm>
          <a:prstGeom prst="rect">
            <a:avLst/>
          </a:prstGeom>
          <a:noFill/>
        </p:spPr>
      </p:pic>
      <p:sp>
        <p:nvSpPr>
          <p:cNvPr id="6" name="Rectangle 5">
            <a:extLst>
              <a:ext uri="{FF2B5EF4-FFF2-40B4-BE49-F238E27FC236}">
                <a16:creationId xmlns:a16="http://schemas.microsoft.com/office/drawing/2014/main" id="{85C8EA33-80A1-6E7B-4E21-57FD597C4D43}"/>
              </a:ext>
            </a:extLst>
          </p:cNvPr>
          <p:cNvSpPr/>
          <p:nvPr/>
        </p:nvSpPr>
        <p:spPr>
          <a:xfrm>
            <a:off x="254026" y="5807242"/>
            <a:ext cx="10000873" cy="1050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Raleway" panose="020B0503030101060003" pitchFamily="34" charset="0"/>
                <a:ea typeface="+mn-ea"/>
                <a:cs typeface="+mn-cs"/>
              </a:rPr>
              <a:t>Question: </a:t>
            </a:r>
            <a:r>
              <a:rPr kumimoji="0" lang="en-AU" sz="1800" b="0" i="0" u="none" strike="noStrike" kern="1200" cap="none" spc="0" normalizeH="0" baseline="0" noProof="0">
                <a:ln>
                  <a:noFill/>
                </a:ln>
                <a:solidFill>
                  <a:prstClr val="white"/>
                </a:solidFill>
                <a:effectLst/>
                <a:uLnTx/>
                <a:uFillTx/>
                <a:latin typeface="Arial" panose="020B0604020202020204"/>
                <a:ea typeface="+mn-ea"/>
                <a:cs typeface="+mn-cs"/>
              </a:rPr>
              <a:t>1. Interested in what risks she has for cervical cancer when there would never have been a PAP done at 19 on today’s guidelines</a:t>
            </a:r>
            <a:br>
              <a:rPr kumimoji="0" lang="en-AU" sz="2400" b="0" i="0" u="none" strike="noStrike" kern="1200" cap="none" spc="0" normalizeH="0" baseline="0" noProof="0">
                <a:ln>
                  <a:noFill/>
                </a:ln>
                <a:solidFill>
                  <a:prstClr val="white"/>
                </a:solidFill>
                <a:effectLst/>
                <a:uLnTx/>
                <a:uFillTx/>
                <a:latin typeface="Arial" panose="020B0604020202020204"/>
                <a:ea typeface="+mn-ea"/>
                <a:cs typeface="+mn-cs"/>
              </a:rPr>
            </a:br>
            <a:r>
              <a:rPr kumimoji="0" lang="en-AU" sz="1800" b="0" i="0" u="none" strike="noStrike" kern="1200" cap="none" spc="0" normalizeH="0" baseline="0" noProof="0">
                <a:ln>
                  <a:noFill/>
                </a:ln>
                <a:solidFill>
                  <a:prstClr val="white"/>
                </a:solidFill>
                <a:effectLst/>
                <a:uLnTx/>
                <a:uFillTx/>
                <a:latin typeface="Arial" panose="020B0604020202020204"/>
                <a:ea typeface="+mn-ea"/>
                <a:cs typeface="+mn-cs"/>
              </a:rPr>
              <a:t>2. Would anyone risk a further IUCD or are risks for PID too great</a:t>
            </a:r>
            <a:endParaRPr kumimoji="0" lang="en-AU" sz="2400" b="0" i="0" u="none" strike="noStrike" kern="1200" cap="none" spc="0" normalizeH="0" baseline="0" noProof="0">
              <a:ln>
                <a:noFill/>
              </a:ln>
              <a:solidFill>
                <a:prstClr val="white"/>
              </a:solidFill>
              <a:effectLst/>
              <a:uLnTx/>
              <a:uFillTx/>
              <a:latin typeface="Raleway" panose="020B0503030101060003" pitchFamily="34" charset="0"/>
              <a:ea typeface="+mn-ea"/>
              <a:cs typeface="+mn-cs"/>
            </a:endParaRPr>
          </a:p>
        </p:txBody>
      </p:sp>
    </p:spTree>
    <p:extLst>
      <p:ext uri="{BB962C8B-B14F-4D97-AF65-F5344CB8AC3E}">
        <p14:creationId xmlns:p14="http://schemas.microsoft.com/office/powerpoint/2010/main" val="104625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 </a:t>
            </a:r>
            <a:endParaRPr lang="en-AU"/>
          </a:p>
        </p:txBody>
      </p:sp>
      <p:sp>
        <p:nvSpPr>
          <p:cNvPr id="3" name="Content Placeholder 2"/>
          <p:cNvSpPr>
            <a:spLocks noGrp="1"/>
          </p:cNvSpPr>
          <p:nvPr>
            <p:ph idx="1"/>
          </p:nvPr>
        </p:nvSpPr>
        <p:spPr>
          <a:xfrm>
            <a:off x="838200" y="1825625"/>
            <a:ext cx="10515600" cy="4780448"/>
          </a:xfrm>
        </p:spPr>
        <p:txBody>
          <a:bodyPr>
            <a:normAutofit fontScale="70000" lnSpcReduction="20000"/>
          </a:bodyPr>
          <a:lstStyle/>
          <a:p>
            <a:r>
              <a:rPr lang="en-US"/>
              <a:t>Australasian STI management guidelines </a:t>
            </a:r>
            <a:r>
              <a:rPr lang="en-US">
                <a:hlinkClick r:id="rId2"/>
              </a:rPr>
              <a:t>https://sti.guidelines.org.au/</a:t>
            </a:r>
            <a:endParaRPr lang="en-US"/>
          </a:p>
          <a:p>
            <a:r>
              <a:rPr lang="en-AU"/>
              <a:t>MSHC: history and examination, treatment guidelines partner notification, patient fact sheets, education modules  + much more  </a:t>
            </a:r>
            <a:r>
              <a:rPr lang="en-AU">
                <a:hlinkClick r:id="rId3"/>
              </a:rPr>
              <a:t>https://www.mshc.org.au/</a:t>
            </a:r>
            <a:endParaRPr lang="en-AU"/>
          </a:p>
          <a:p>
            <a:r>
              <a:rPr lang="en-AU"/>
              <a:t>Australasian contact tracing guidelines 2022 </a:t>
            </a:r>
            <a:r>
              <a:rPr lang="en-AU">
                <a:hlinkClick r:id="rId4"/>
              </a:rPr>
              <a:t>https://contacttracing.ashm.org.au/</a:t>
            </a:r>
            <a:endParaRPr lang="en-AU"/>
          </a:p>
          <a:p>
            <a:r>
              <a:rPr lang="en-US"/>
              <a:t>Let Them Know   </a:t>
            </a:r>
            <a:r>
              <a:rPr lang="en-US">
                <a:hlinkClick r:id="rId5"/>
              </a:rPr>
              <a:t>https://letthemknow.org.au/</a:t>
            </a:r>
            <a:r>
              <a:rPr lang="en-US"/>
              <a:t> </a:t>
            </a:r>
            <a:endParaRPr lang="en-AU"/>
          </a:p>
          <a:p>
            <a:r>
              <a:rPr lang="en-US"/>
              <a:t>ASHM decision making tools for </a:t>
            </a:r>
            <a:r>
              <a:rPr lang="en-US" err="1"/>
              <a:t>PrEP</a:t>
            </a:r>
            <a:r>
              <a:rPr lang="en-US"/>
              <a:t>, Syphilis, HCV, HBV, </a:t>
            </a:r>
            <a:r>
              <a:rPr lang="en-US" err="1"/>
              <a:t>Mpox</a:t>
            </a:r>
            <a:r>
              <a:rPr lang="en-US"/>
              <a:t>, HIV,  </a:t>
            </a:r>
            <a:r>
              <a:rPr lang="en-US" err="1"/>
              <a:t>etc</a:t>
            </a:r>
            <a:r>
              <a:rPr lang="en-US"/>
              <a:t> </a:t>
            </a:r>
            <a:r>
              <a:rPr lang="en-US">
                <a:hlinkClick r:id="rId6"/>
              </a:rPr>
              <a:t>https://ashm.org.au/resources/</a:t>
            </a:r>
            <a:endParaRPr lang="en-US"/>
          </a:p>
          <a:p>
            <a:r>
              <a:rPr lang="en-US"/>
              <a:t>ASHM </a:t>
            </a:r>
            <a:r>
              <a:rPr lang="en-US" err="1"/>
              <a:t>PrEP</a:t>
            </a:r>
            <a:r>
              <a:rPr lang="en-US"/>
              <a:t> guidelines </a:t>
            </a:r>
            <a:r>
              <a:rPr lang="en-US">
                <a:hlinkClick r:id="rId7"/>
              </a:rPr>
              <a:t>https://www.ashm.org.au/resources/the-ashm-national-prep-guidelines/</a:t>
            </a:r>
            <a:endParaRPr lang="en-US"/>
          </a:p>
          <a:p>
            <a:r>
              <a:rPr lang="en-US"/>
              <a:t>ASHM Post Exposure Prophylaxis for HIV – Australian National Guidelines </a:t>
            </a:r>
            <a:r>
              <a:rPr lang="en-US">
                <a:hlinkClick r:id="rId8"/>
              </a:rPr>
              <a:t>https://www.ashm.org.au/resources/post-exposure-prophylaxis-for-hiv-australian-national-guidelines/</a:t>
            </a:r>
            <a:endParaRPr lang="en-US"/>
          </a:p>
          <a:p>
            <a:r>
              <a:rPr lang="en-US"/>
              <a:t>ASHM HIV guidelines </a:t>
            </a:r>
            <a:r>
              <a:rPr lang="en-US">
                <a:hlinkClick r:id="rId9"/>
              </a:rPr>
              <a:t>https://www.ashm.org.au/resources/antiretroviral-guidelines/</a:t>
            </a:r>
            <a:endParaRPr lang="en-US"/>
          </a:p>
          <a:p>
            <a:r>
              <a:rPr lang="en-AU" sz="2900">
                <a:solidFill>
                  <a:prstClr val="black"/>
                </a:solidFill>
              </a:rPr>
              <a:t>Centre for Excellence in Rural Sexual Health (CERSH)  12 modules, free, online, </a:t>
            </a:r>
            <a:r>
              <a:rPr lang="en-AU" sz="2900">
                <a:solidFill>
                  <a:prstClr val="black"/>
                </a:solidFill>
                <a:hlinkClick r:id="rId10"/>
              </a:rPr>
              <a:t>Online Learning Modules (unimelb.edu.au)</a:t>
            </a:r>
            <a:r>
              <a:rPr lang="en-AU" sz="2900">
                <a:solidFill>
                  <a:prstClr val="white"/>
                </a:solidFill>
              </a:rPr>
              <a:t> </a:t>
            </a:r>
            <a:r>
              <a:rPr lang="en-AU" sz="2900">
                <a:solidFill>
                  <a:prstClr val="black"/>
                </a:solidFill>
              </a:rPr>
              <a:t> (RACGP and ACRRM accredited, CPD points)</a:t>
            </a:r>
          </a:p>
          <a:p>
            <a:r>
              <a:rPr lang="en-US" sz="2900">
                <a:solidFill>
                  <a:prstClr val="black"/>
                </a:solidFill>
              </a:rPr>
              <a:t>Rainbow ready roadmap </a:t>
            </a:r>
            <a:r>
              <a:rPr lang="en-US" sz="2900">
                <a:solidFill>
                  <a:prstClr val="black"/>
                </a:solidFill>
                <a:hlinkClick r:id="rId11"/>
              </a:rPr>
              <a:t>https://www.vic.gov.au/rainbow-ready-roadmap</a:t>
            </a:r>
            <a:endParaRPr lang="en-US"/>
          </a:p>
          <a:p>
            <a:pPr marL="0" indent="0">
              <a:buNone/>
            </a:pPr>
            <a:endParaRPr lang="en-US"/>
          </a:p>
        </p:txBody>
      </p:sp>
      <p:pic>
        <p:nvPicPr>
          <p:cNvPr id="4" name="Picture 4" descr="STI Guidelines Logo"/>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9034549" y="1027906"/>
            <a:ext cx="1987008" cy="9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805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C1E46-7269-4E3B-AC76-91F5DE7470F9}"/>
              </a:ext>
            </a:extLst>
          </p:cNvPr>
          <p:cNvSpPr>
            <a:spLocks noGrp="1"/>
          </p:cNvSpPr>
          <p:nvPr>
            <p:ph type="title"/>
          </p:nvPr>
        </p:nvSpPr>
        <p:spPr>
          <a:xfrm>
            <a:off x="1438800" y="559371"/>
            <a:ext cx="10753200" cy="470317"/>
          </a:xfrm>
        </p:spPr>
        <p:txBody>
          <a:bodyPr/>
          <a:lstStyle/>
          <a:p>
            <a:r>
              <a:rPr lang="en-US"/>
              <a:t>Etiquette/Zoom use</a:t>
            </a:r>
            <a:endParaRPr lang="en-AU"/>
          </a:p>
        </p:txBody>
      </p:sp>
      <p:sp>
        <p:nvSpPr>
          <p:cNvPr id="3" name="Content Placeholder 2">
            <a:extLst>
              <a:ext uri="{FF2B5EF4-FFF2-40B4-BE49-F238E27FC236}">
                <a16:creationId xmlns:a16="http://schemas.microsoft.com/office/drawing/2014/main" id="{D6688C6C-91D2-4FC4-8EDE-01DF4E1DBDB0}"/>
              </a:ext>
            </a:extLst>
          </p:cNvPr>
          <p:cNvSpPr>
            <a:spLocks noGrp="1"/>
          </p:cNvSpPr>
          <p:nvPr>
            <p:ph idx="1"/>
          </p:nvPr>
        </p:nvSpPr>
        <p:spPr>
          <a:xfrm>
            <a:off x="609521" y="1292444"/>
            <a:ext cx="5743152" cy="5106600"/>
          </a:xfrm>
        </p:spPr>
        <p:txBody>
          <a:bodyPr vert="horz" lIns="0" tIns="36000" rIns="0" bIns="36000" rtlCol="0" anchor="t">
            <a:normAutofit/>
          </a:bodyPr>
          <a:lstStyle/>
          <a:p>
            <a:r>
              <a:rPr lang="en-AU">
                <a:latin typeface="Raleway"/>
              </a:rPr>
              <a:t>Clearly name yourself with first name and surname.</a:t>
            </a:r>
            <a:endParaRPr lang="en-US">
              <a:latin typeface="Raleway"/>
            </a:endParaRPr>
          </a:p>
          <a:p>
            <a:r>
              <a:rPr lang="en-US">
                <a:latin typeface="Raleway"/>
              </a:rPr>
              <a:t>Introduce yourself / Role / Region / </a:t>
            </a:r>
            <a:r>
              <a:rPr lang="en-US" err="1">
                <a:latin typeface="Raleway"/>
              </a:rPr>
              <a:t>Organisation</a:t>
            </a:r>
            <a:r>
              <a:rPr lang="en-US">
                <a:latin typeface="Raleway"/>
              </a:rPr>
              <a:t> in “chat”</a:t>
            </a:r>
          </a:p>
          <a:p>
            <a:r>
              <a:rPr lang="en-US">
                <a:latin typeface="Raleway"/>
              </a:rPr>
              <a:t>Use chat to ask questions</a:t>
            </a:r>
            <a:endParaRPr lang="en-US"/>
          </a:p>
          <a:p>
            <a:r>
              <a:rPr lang="en-US"/>
              <a:t>Please remain on ‘mute’ except when speaking</a:t>
            </a:r>
          </a:p>
          <a:p>
            <a:r>
              <a:rPr lang="en-US">
                <a:solidFill>
                  <a:srgbClr val="C00000"/>
                </a:solidFill>
                <a:latin typeface="Raleway" panose="020B0503030101060003" pitchFamily="34" charset="0"/>
                <a:cs typeface="Calibri"/>
              </a:rPr>
              <a:t>Please turn video on</a:t>
            </a:r>
            <a:r>
              <a:rPr lang="en-US">
                <a:solidFill>
                  <a:srgbClr val="C00000"/>
                </a:solidFill>
                <a:latin typeface="Raleway" panose="020B0503030101060003" pitchFamily="34" charset="0"/>
              </a:rPr>
              <a:t> </a:t>
            </a:r>
            <a:endParaRPr lang="en-US"/>
          </a:p>
          <a:p>
            <a:r>
              <a:rPr lang="en-AU">
                <a:latin typeface="Raleway"/>
              </a:rPr>
              <a:t>In-session Evaluation at the end</a:t>
            </a:r>
          </a:p>
          <a:p>
            <a:pPr marL="0" indent="0">
              <a:buNone/>
            </a:pPr>
            <a:endParaRPr lang="en-AU" i="1"/>
          </a:p>
        </p:txBody>
      </p:sp>
      <p:pic>
        <p:nvPicPr>
          <p:cNvPr id="7" name="Picture 6" descr="Icon&#10;&#10;Description automatically generated">
            <a:extLst>
              <a:ext uri="{FF2B5EF4-FFF2-40B4-BE49-F238E27FC236}">
                <a16:creationId xmlns:a16="http://schemas.microsoft.com/office/drawing/2014/main" id="{6741F6CA-BFF6-469E-BEB3-A556967322ED}"/>
              </a:ext>
            </a:extLst>
          </p:cNvPr>
          <p:cNvPicPr>
            <a:picLocks noChangeAspect="1"/>
          </p:cNvPicPr>
          <p:nvPr/>
        </p:nvPicPr>
        <p:blipFill>
          <a:blip r:embed="rId3"/>
          <a:stretch>
            <a:fillRect/>
          </a:stretch>
        </p:blipFill>
        <p:spPr>
          <a:xfrm>
            <a:off x="609521" y="491462"/>
            <a:ext cx="606137" cy="606137"/>
          </a:xfrm>
          <a:prstGeom prst="rect">
            <a:avLst/>
          </a:prstGeom>
        </p:spPr>
      </p:pic>
      <p:sp>
        <p:nvSpPr>
          <p:cNvPr id="9" name="Content Placeholder 2">
            <a:extLst>
              <a:ext uri="{FF2B5EF4-FFF2-40B4-BE49-F238E27FC236}">
                <a16:creationId xmlns:a16="http://schemas.microsoft.com/office/drawing/2014/main" id="{732EBF19-404E-4B92-85AD-DD6B70339230}"/>
              </a:ext>
            </a:extLst>
          </p:cNvPr>
          <p:cNvSpPr txBox="1">
            <a:spLocks/>
          </p:cNvSpPr>
          <p:nvPr/>
        </p:nvSpPr>
        <p:spPr>
          <a:xfrm>
            <a:off x="6815400" y="1292444"/>
            <a:ext cx="4940659" cy="4530840"/>
          </a:xfrm>
          <a:prstGeom prst="rect">
            <a:avLst/>
          </a:prstGeom>
          <a:solidFill>
            <a:schemeClr val="accent1">
              <a:lumMod val="20000"/>
              <a:lumOff val="80000"/>
            </a:schemeClr>
          </a:solidFill>
        </p:spPr>
        <p:txBody>
          <a:bodyPr vert="horz" lIns="0" tIns="36000" rIns="0" bIns="36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effectLst/>
                <a:latin typeface="Raleway" pitchFamily="2" charset="0"/>
                <a:ea typeface="Calibri" panose="020F0502020204030204" pitchFamily="34" charset="0"/>
              </a:rPr>
              <a:t>These sessions will be recorded for ongoing training and quality improvement purposes.</a:t>
            </a:r>
          </a:p>
          <a:p>
            <a:r>
              <a:rPr lang="en-AU">
                <a:effectLst/>
                <a:latin typeface="Raleway" pitchFamily="2" charset="0"/>
                <a:ea typeface="Calibri" panose="020F0502020204030204" pitchFamily="34" charset="0"/>
              </a:rPr>
              <a:t>The didactic presentations ONLY will be disseminated on our learning channel.</a:t>
            </a:r>
          </a:p>
          <a:p>
            <a:r>
              <a:rPr lang="en-AU">
                <a:effectLst/>
                <a:latin typeface="Raleway" pitchFamily="2" charset="0"/>
                <a:ea typeface="Calibri" panose="020F0502020204030204" pitchFamily="34" charset="0"/>
              </a:rPr>
              <a:t>Discussions will be de-identified where used for QI or research purposes.</a:t>
            </a:r>
          </a:p>
          <a:p>
            <a:r>
              <a:rPr lang="en-AU">
                <a:effectLst/>
                <a:latin typeface="Raleway" pitchFamily="2" charset="0"/>
                <a:ea typeface="Calibri" panose="020F0502020204030204" pitchFamily="34" charset="0"/>
              </a:rPr>
              <a:t>Please let us know if you would not like your comments recorded.</a:t>
            </a:r>
          </a:p>
        </p:txBody>
      </p:sp>
      <p:pic>
        <p:nvPicPr>
          <p:cNvPr id="10" name="Graphic 9" descr="Video camera with solid fill">
            <a:extLst>
              <a:ext uri="{FF2B5EF4-FFF2-40B4-BE49-F238E27FC236}">
                <a16:creationId xmlns:a16="http://schemas.microsoft.com/office/drawing/2014/main" id="{37FCA89C-4A20-49D4-A553-BA2068490B9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727626" y="491463"/>
            <a:ext cx="606136" cy="606136"/>
          </a:xfrm>
          <a:prstGeom prst="rect">
            <a:avLst/>
          </a:prstGeom>
        </p:spPr>
      </p:pic>
    </p:spTree>
    <p:extLst>
      <p:ext uri="{BB962C8B-B14F-4D97-AF65-F5344CB8AC3E}">
        <p14:creationId xmlns:p14="http://schemas.microsoft.com/office/powerpoint/2010/main" val="905451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42E731-4BAF-6AE5-3B64-5338A57D1121}"/>
              </a:ext>
            </a:extLst>
          </p:cNvPr>
          <p:cNvSpPr>
            <a:spLocks noGrp="1"/>
          </p:cNvSpPr>
          <p:nvPr>
            <p:ph type="title"/>
          </p:nvPr>
        </p:nvSpPr>
        <p:spPr>
          <a:xfrm>
            <a:off x="720000" y="540000"/>
            <a:ext cx="10753200" cy="460502"/>
          </a:xfrm>
        </p:spPr>
        <p:txBody>
          <a:bodyPr/>
          <a:lstStyle/>
          <a:p>
            <a:r>
              <a:rPr lang="en-AU" b="1">
                <a:effectLst/>
                <a:latin typeface="Raleway" panose="020B0503030101060003" pitchFamily="34" charset="0"/>
                <a:ea typeface="Calibri" panose="020F0502020204030204" pitchFamily="34" charset="0"/>
              </a:rPr>
              <a:t>GPs needed for Survey</a:t>
            </a:r>
            <a:endParaRPr lang="en-AU">
              <a:latin typeface="Raleway" panose="020B0503030101060003" pitchFamily="34" charset="0"/>
            </a:endParaRPr>
          </a:p>
        </p:txBody>
      </p:sp>
      <p:sp>
        <p:nvSpPr>
          <p:cNvPr id="6" name="Content Placeholder 5">
            <a:extLst>
              <a:ext uri="{FF2B5EF4-FFF2-40B4-BE49-F238E27FC236}">
                <a16:creationId xmlns:a16="http://schemas.microsoft.com/office/drawing/2014/main" id="{29D3A843-2393-8602-0B05-222CC41C671E}"/>
              </a:ext>
            </a:extLst>
          </p:cNvPr>
          <p:cNvSpPr>
            <a:spLocks noGrp="1"/>
          </p:cNvSpPr>
          <p:nvPr>
            <p:ph idx="1"/>
          </p:nvPr>
        </p:nvSpPr>
        <p:spPr/>
        <p:txBody>
          <a:bodyPr/>
          <a:lstStyle/>
          <a:p>
            <a:pPr marL="0" indent="0">
              <a:buNone/>
            </a:pPr>
            <a:r>
              <a:rPr lang="en-GB" sz="1800" dirty="0">
                <a:effectLst/>
                <a:latin typeface="Calibri" panose="020F0502020204030204" pitchFamily="34" charset="0"/>
                <a:ea typeface="Calibri" panose="020F0502020204030204" pitchFamily="34" charset="0"/>
              </a:rPr>
              <a:t>Seeking prescribing health care providers in Victoria for a brief online survey about patient delivered partner therapy (PDPT) for chlamydia.</a:t>
            </a:r>
            <a:endParaRPr lang="en-AU" sz="1800" dirty="0">
              <a:effectLst/>
              <a:latin typeface="Calibri" panose="020F0502020204030204" pitchFamily="34" charset="0"/>
              <a:ea typeface="Calibri" panose="020F0502020204030204" pitchFamily="34" charset="0"/>
            </a:endParaRPr>
          </a:p>
          <a:p>
            <a:pPr marL="0" indent="0">
              <a:buNone/>
            </a:pPr>
            <a:r>
              <a:rPr lang="en-AU" sz="1800" dirty="0">
                <a:effectLst/>
                <a:latin typeface="Calibri" panose="020F0502020204030204" pitchFamily="34" charset="0"/>
                <a:ea typeface="Calibri" panose="020F0502020204030204" pitchFamily="34" charset="0"/>
              </a:rPr>
              <a:t>You do not need to have any experience or knowledge of PDPT to participate.  </a:t>
            </a:r>
          </a:p>
          <a:p>
            <a:pPr marL="0" indent="0">
              <a:buNone/>
            </a:pPr>
            <a:endParaRPr lang="en-AU" sz="1800" dirty="0">
              <a:effectLst/>
              <a:latin typeface="Calibri" panose="020F0502020204030204" pitchFamily="34" charset="0"/>
              <a:ea typeface="Calibri" panose="020F0502020204030204" pitchFamily="34" charset="0"/>
            </a:endParaRPr>
          </a:p>
          <a:p>
            <a:pPr marL="0" indent="0">
              <a:buNone/>
            </a:pPr>
            <a:r>
              <a:rPr lang="en-AU" sz="1800" b="1" i="1" dirty="0">
                <a:effectLst/>
                <a:latin typeface="Calibri" panose="020F0502020204030204" pitchFamily="34" charset="0"/>
                <a:ea typeface="Calibri" panose="020F0502020204030204" pitchFamily="34" charset="0"/>
              </a:rPr>
              <a:t>You could win one of five $100 gift vouchers.</a:t>
            </a:r>
            <a:endParaRPr lang="en-AU" sz="1800" dirty="0">
              <a:effectLst/>
              <a:latin typeface="Calibri" panose="020F0502020204030204" pitchFamily="34" charset="0"/>
              <a:ea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rPr>
              <a:t> </a:t>
            </a:r>
            <a:endParaRPr lang="en-AU" sz="1800" dirty="0">
              <a:effectLst/>
              <a:latin typeface="Calibri" panose="020F0502020204030204" pitchFamily="34" charset="0"/>
              <a:ea typeface="Calibri" panose="020F0502020204030204" pitchFamily="34" charset="0"/>
            </a:endParaRPr>
          </a:p>
          <a:p>
            <a:pPr marL="0" indent="0">
              <a:buNone/>
            </a:pPr>
            <a:r>
              <a:rPr lang="en-AU" sz="1800" b="1" dirty="0">
                <a:effectLst/>
                <a:latin typeface="Calibri" panose="020F0502020204030204" pitchFamily="34" charset="0"/>
                <a:ea typeface="Calibri" panose="020F0502020204030204" pitchFamily="34" charset="0"/>
              </a:rPr>
              <a:t>Take the survey here: </a:t>
            </a:r>
            <a:r>
              <a:rPr lang="en-AU" sz="1800" b="1" u="sng" dirty="0">
                <a:solidFill>
                  <a:srgbClr val="0000FF"/>
                </a:solidFill>
                <a:effectLst/>
                <a:latin typeface="Calibri" panose="020F0502020204030204" pitchFamily="34" charset="0"/>
                <a:ea typeface="Calibri" panose="020F0502020204030204" pitchFamily="34" charset="0"/>
                <a:hlinkClick r:id="rId3"/>
              </a:rPr>
              <a:t>https://go.unimelb.edu.au/n43e</a:t>
            </a:r>
            <a:endParaRPr lang="en-AU" sz="1800" dirty="0">
              <a:effectLst/>
              <a:latin typeface="Calibri" panose="020F0502020204030204" pitchFamily="34" charset="0"/>
              <a:ea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rPr>
              <a:t> </a:t>
            </a:r>
            <a:endParaRPr lang="en-AU" sz="1800" dirty="0">
              <a:effectLst/>
              <a:latin typeface="Calibri" panose="020F0502020204030204" pitchFamily="34" charset="0"/>
              <a:ea typeface="Calibri" panose="020F0502020204030204" pitchFamily="34" charset="0"/>
            </a:endParaRPr>
          </a:p>
          <a:p>
            <a:pPr marL="0" indent="0">
              <a:buNone/>
            </a:pPr>
            <a:r>
              <a:rPr lang="en-AU" sz="1800" dirty="0">
                <a:latin typeface="Calibri" panose="020F0502020204030204" pitchFamily="34" charset="0"/>
                <a:ea typeface="Calibri" panose="020F0502020204030204" pitchFamily="34" charset="0"/>
              </a:rPr>
              <a:t>S</a:t>
            </a:r>
            <a:r>
              <a:rPr lang="en-AU" sz="1800" dirty="0">
                <a:effectLst/>
                <a:latin typeface="Calibri" panose="020F0502020204030204" pitchFamily="34" charset="0"/>
                <a:ea typeface="Calibri" panose="020F0502020204030204" pitchFamily="34" charset="0"/>
              </a:rPr>
              <a:t>urvey is open until 30</a:t>
            </a:r>
            <a:r>
              <a:rPr lang="en-AU" sz="1800" baseline="30000" dirty="0">
                <a:effectLst/>
                <a:latin typeface="Calibri" panose="020F0502020204030204" pitchFamily="34" charset="0"/>
                <a:ea typeface="Calibri" panose="020F0502020204030204" pitchFamily="34" charset="0"/>
              </a:rPr>
              <a:t>th</a:t>
            </a:r>
            <a:r>
              <a:rPr lang="en-AU" sz="1800" dirty="0">
                <a:effectLst/>
                <a:latin typeface="Calibri" panose="020F0502020204030204" pitchFamily="34" charset="0"/>
                <a:ea typeface="Calibri" panose="020F0502020204030204" pitchFamily="34" charset="0"/>
              </a:rPr>
              <a:t> March 2023.  </a:t>
            </a:r>
          </a:p>
          <a:p>
            <a:pPr marL="0" indent="0">
              <a:buNone/>
            </a:pPr>
            <a:r>
              <a:rPr lang="en-GB" sz="1800" dirty="0">
                <a:effectLst/>
                <a:latin typeface="Calibri" panose="020F0502020204030204" pitchFamily="34" charset="0"/>
                <a:ea typeface="Calibri" panose="020F0502020204030204" pitchFamily="34" charset="0"/>
              </a:rPr>
              <a:t>Questions: Contact </a:t>
            </a:r>
            <a:r>
              <a:rPr lang="en-GB" sz="1800" u="sng" dirty="0">
                <a:solidFill>
                  <a:srgbClr val="0000FF"/>
                </a:solidFill>
                <a:effectLst/>
                <a:latin typeface="Calibri" panose="020F0502020204030204" pitchFamily="34" charset="0"/>
                <a:ea typeface="Calibri" panose="020F0502020204030204" pitchFamily="34" charset="0"/>
                <a:hlinkClick r:id="rId4"/>
              </a:rPr>
              <a:t>jane.goller@unimelb.edu.au</a:t>
            </a:r>
            <a:r>
              <a:rPr lang="en-AU" sz="1800" dirty="0">
                <a:effectLst/>
                <a:latin typeface="Calibri" panose="020F0502020204030204" pitchFamily="34" charset="0"/>
                <a:ea typeface="Calibri" panose="020F0502020204030204" pitchFamily="34" charset="0"/>
              </a:rPr>
              <a:t>    </a:t>
            </a:r>
            <a:br>
              <a:rPr lang="en-AU" sz="1800" dirty="0">
                <a:effectLst/>
                <a:latin typeface="Calibri" panose="020F0502020204030204" pitchFamily="34" charset="0"/>
                <a:ea typeface="Calibri" panose="020F0502020204030204" pitchFamily="34" charset="0"/>
              </a:rPr>
            </a:br>
            <a:endParaRPr lang="en-AU" sz="1800" dirty="0">
              <a:effectLst/>
              <a:latin typeface="Calibri" panose="020F0502020204030204" pitchFamily="34" charset="0"/>
              <a:ea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rPr>
              <a:t>Approved by University of Melbourne Human Research Ethics (</a:t>
            </a:r>
            <a:r>
              <a:rPr lang="en-AU" sz="1800" dirty="0">
                <a:effectLst/>
                <a:latin typeface="Calibri" panose="020F0502020204030204" pitchFamily="34" charset="0"/>
                <a:ea typeface="Calibri" panose="020F0502020204030204" pitchFamily="34" charset="0"/>
              </a:rPr>
              <a:t>ID: 24990).</a:t>
            </a:r>
          </a:p>
          <a:p>
            <a:endParaRPr lang="en-AU" dirty="0"/>
          </a:p>
        </p:txBody>
      </p:sp>
    </p:spTree>
    <p:extLst>
      <p:ext uri="{BB962C8B-B14F-4D97-AF65-F5344CB8AC3E}">
        <p14:creationId xmlns:p14="http://schemas.microsoft.com/office/powerpoint/2010/main" val="2276471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8231-AB5F-DB4C-9B4E-735A542D61AD}"/>
              </a:ext>
            </a:extLst>
          </p:cNvPr>
          <p:cNvSpPr>
            <a:spLocks noGrp="1"/>
          </p:cNvSpPr>
          <p:nvPr>
            <p:ph type="title"/>
          </p:nvPr>
        </p:nvSpPr>
        <p:spPr>
          <a:xfrm>
            <a:off x="1438800" y="459602"/>
            <a:ext cx="10753200" cy="470317"/>
          </a:xfrm>
        </p:spPr>
        <p:txBody>
          <a:bodyPr/>
          <a:lstStyle/>
          <a:p>
            <a:r>
              <a:rPr lang="en-US"/>
              <a:t>Evaluation</a:t>
            </a:r>
          </a:p>
        </p:txBody>
      </p:sp>
      <p:pic>
        <p:nvPicPr>
          <p:cNvPr id="10" name="Picture 9" descr="A picture containing text, vector graphics, sign&#10;&#10;Description automatically generated">
            <a:extLst>
              <a:ext uri="{FF2B5EF4-FFF2-40B4-BE49-F238E27FC236}">
                <a16:creationId xmlns:a16="http://schemas.microsoft.com/office/drawing/2014/main" id="{07817E35-2698-472E-8793-8E807039FE74}"/>
              </a:ext>
            </a:extLst>
          </p:cNvPr>
          <p:cNvPicPr>
            <a:picLocks noChangeAspect="1"/>
          </p:cNvPicPr>
          <p:nvPr/>
        </p:nvPicPr>
        <p:blipFill>
          <a:blip r:embed="rId3"/>
          <a:stretch>
            <a:fillRect/>
          </a:stretch>
        </p:blipFill>
        <p:spPr>
          <a:xfrm>
            <a:off x="719999" y="446438"/>
            <a:ext cx="470317" cy="470317"/>
          </a:xfrm>
          <a:prstGeom prst="rect">
            <a:avLst/>
          </a:prstGeom>
        </p:spPr>
      </p:pic>
      <p:sp>
        <p:nvSpPr>
          <p:cNvPr id="11" name="Content Placeholder 2">
            <a:hlinkClick r:id="rId4"/>
            <a:extLst>
              <a:ext uri="{FF2B5EF4-FFF2-40B4-BE49-F238E27FC236}">
                <a16:creationId xmlns:a16="http://schemas.microsoft.com/office/drawing/2014/main" id="{DE99905E-AB0F-4D92-B4E0-5D43BDFA6C1D}"/>
              </a:ext>
            </a:extLst>
          </p:cNvPr>
          <p:cNvSpPr txBox="1">
            <a:spLocks/>
          </p:cNvSpPr>
          <p:nvPr/>
        </p:nvSpPr>
        <p:spPr>
          <a:xfrm>
            <a:off x="689648" y="1136549"/>
            <a:ext cx="7411947" cy="1278178"/>
          </a:xfrm>
          <a:prstGeom prst="rect">
            <a:avLst/>
          </a:prstGeom>
        </p:spPr>
        <p:txBody>
          <a:bodyPr vert="horz" lIns="0" tIns="36000" rIns="0" bIns="3600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Raleway"/>
                <a:ea typeface="+mn-ea"/>
                <a:cs typeface="+mn-cs"/>
              </a:rPr>
              <a:t>Session evaluation</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aleway"/>
                <a:ea typeface="+mn-ea"/>
                <a:cs typeface="+mn-cs"/>
              </a:rPr>
              <a:t>Please take the time to evaluate this </a:t>
            </a:r>
            <a:r>
              <a:rPr kumimoji="0" lang="en-US" sz="2000" b="1" i="0" u="none" strike="noStrike" kern="1200" cap="none" spc="0" normalizeH="0" baseline="0" noProof="0" dirty="0">
                <a:ln>
                  <a:noFill/>
                </a:ln>
                <a:solidFill>
                  <a:prstClr val="black"/>
                </a:solidFill>
                <a:effectLst/>
                <a:uLnTx/>
                <a:uFillTx/>
                <a:latin typeface="Raleway"/>
                <a:ea typeface="+mn-ea"/>
                <a:cs typeface="+mn-cs"/>
              </a:rPr>
              <a:t>session</a:t>
            </a: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0000"/>
                </a:solidFill>
                <a:effectLst/>
                <a:uLnTx/>
                <a:uFillTx/>
                <a:latin typeface="Raleway"/>
                <a:ea typeface="+mn-ea"/>
                <a:cs typeface="+mn-cs"/>
                <a:hlinkClick r:id="rId5"/>
              </a:rPr>
              <a:t>Link</a:t>
            </a:r>
            <a:r>
              <a:rPr kumimoji="0" lang="en-US" sz="2000" b="0" i="0" u="none" strike="noStrike" kern="1200" cap="none" spc="0" normalizeH="0" baseline="0" noProof="0" dirty="0">
                <a:ln>
                  <a:noFill/>
                </a:ln>
                <a:solidFill>
                  <a:prstClr val="black"/>
                </a:solidFill>
                <a:effectLst/>
                <a:uLnTx/>
                <a:uFillTx/>
                <a:latin typeface="Raleway"/>
                <a:ea typeface="+mn-ea"/>
                <a:cs typeface="+mn-cs"/>
              </a:rPr>
              <a:t> pasted into the chat</a:t>
            </a: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Raleway"/>
              <a:ea typeface="+mn-ea"/>
              <a:cs typeface="+mn-cs"/>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Raleway"/>
              <a:ea typeface="+mn-ea"/>
              <a:cs typeface="+mn-cs"/>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Raleway"/>
              <a:ea typeface="+mn-ea"/>
              <a:cs typeface="+mn-cs"/>
            </a:endParaRPr>
          </a:p>
        </p:txBody>
      </p:sp>
      <p:sp>
        <p:nvSpPr>
          <p:cNvPr id="8" name="Title 1">
            <a:extLst>
              <a:ext uri="{FF2B5EF4-FFF2-40B4-BE49-F238E27FC236}">
                <a16:creationId xmlns:a16="http://schemas.microsoft.com/office/drawing/2014/main" id="{B996F17E-48F2-6F3F-B68A-7496C985568E}"/>
              </a:ext>
            </a:extLst>
          </p:cNvPr>
          <p:cNvSpPr txBox="1">
            <a:spLocks/>
          </p:cNvSpPr>
          <p:nvPr/>
        </p:nvSpPr>
        <p:spPr>
          <a:xfrm>
            <a:off x="1438800" y="3197350"/>
            <a:ext cx="10753200" cy="470317"/>
          </a:xfrm>
          <a:prstGeom prst="rect">
            <a:avLst/>
          </a:prstGeom>
        </p:spPr>
        <p:txBody>
          <a:bodyPr vert="horz" lIns="0" tIns="36000" rIns="0" bIns="36000" rtlCol="0" anchor="t" anchorCtr="0">
            <a:spAutoFit/>
          </a:bodyPr>
          <a:lstStyle>
            <a:lvl1pPr algn="l" defTabSz="914400" rtl="0" eaLnBrk="1" latinLnBrk="0" hangingPunct="1">
              <a:lnSpc>
                <a:spcPct val="90000"/>
              </a:lnSpc>
              <a:spcBef>
                <a:spcPct val="0"/>
              </a:spcBef>
              <a:buNone/>
              <a:defRPr sz="2800" b="1" i="0" kern="1200">
                <a:solidFill>
                  <a:srgbClr val="003D69"/>
                </a:solidFill>
                <a:latin typeface="Raleway" panose="020B0503030101060003"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3D69"/>
                </a:solidFill>
                <a:effectLst/>
                <a:uLnTx/>
                <a:uFillTx/>
                <a:latin typeface="Raleway" panose="020B0503030101060003" pitchFamily="34" charset="77"/>
                <a:ea typeface="+mj-ea"/>
                <a:cs typeface="+mj-cs"/>
              </a:rPr>
              <a:t>Upcoming Sessions</a:t>
            </a:r>
          </a:p>
        </p:txBody>
      </p:sp>
      <p:pic>
        <p:nvPicPr>
          <p:cNvPr id="13" name="Graphic 12" descr="Social network with solid fill">
            <a:extLst>
              <a:ext uri="{FF2B5EF4-FFF2-40B4-BE49-F238E27FC236}">
                <a16:creationId xmlns:a16="http://schemas.microsoft.com/office/drawing/2014/main" id="{99037F7B-F8E6-EFD5-2619-5412AC6487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9356" y="3076505"/>
            <a:ext cx="651601" cy="651601"/>
          </a:xfrm>
          <a:prstGeom prst="rect">
            <a:avLst/>
          </a:prstGeom>
        </p:spPr>
      </p:pic>
      <p:sp>
        <p:nvSpPr>
          <p:cNvPr id="14" name="Content Placeholder 2">
            <a:extLst>
              <a:ext uri="{FF2B5EF4-FFF2-40B4-BE49-F238E27FC236}">
                <a16:creationId xmlns:a16="http://schemas.microsoft.com/office/drawing/2014/main" id="{2A34B19A-A5C8-3A3E-2E81-A5579D3BFCB6}"/>
              </a:ext>
            </a:extLst>
          </p:cNvPr>
          <p:cNvSpPr txBox="1">
            <a:spLocks/>
          </p:cNvSpPr>
          <p:nvPr/>
        </p:nvSpPr>
        <p:spPr>
          <a:xfrm>
            <a:off x="1190316" y="3728106"/>
            <a:ext cx="4404451" cy="1644401"/>
          </a:xfrm>
          <a:prstGeom prst="rect">
            <a:avLst/>
          </a:prstGeom>
        </p:spPr>
        <p:txBody>
          <a:bodyPr vert="horz" lIns="0" tIns="36000" rIns="0" bIns="3600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Raleway"/>
                <a:ea typeface="+mn-ea"/>
                <a:cs typeface="+mn-cs"/>
              </a:rPr>
              <a:t>23 Ma</a:t>
            </a:r>
            <a:r>
              <a:rPr lang="en-US" sz="2000" err="1">
                <a:solidFill>
                  <a:prstClr val="black"/>
                </a:solidFill>
                <a:latin typeface="Raleway"/>
              </a:rPr>
              <a:t>rch</a:t>
            </a:r>
            <a:endParaRPr lang="en-US" sz="2000">
              <a:solidFill>
                <a:prstClr val="black"/>
              </a:solidFill>
              <a:latin typeface="Raleway"/>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Raleway"/>
                <a:ea typeface="+mn-ea"/>
                <a:cs typeface="+mn-cs"/>
              </a:rPr>
              <a:t>6 April</a:t>
            </a: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Raleway"/>
              <a:ea typeface="+mn-ea"/>
              <a:cs typeface="+mn-cs"/>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Raleway"/>
              <a:ea typeface="+mn-ea"/>
              <a:cs typeface="+mn-cs"/>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Raleway"/>
              <a:ea typeface="+mn-ea"/>
              <a:cs typeface="+mn-cs"/>
            </a:endParaRPr>
          </a:p>
        </p:txBody>
      </p:sp>
      <p:sp>
        <p:nvSpPr>
          <p:cNvPr id="15" name="Content Placeholder 2">
            <a:extLst>
              <a:ext uri="{FF2B5EF4-FFF2-40B4-BE49-F238E27FC236}">
                <a16:creationId xmlns:a16="http://schemas.microsoft.com/office/drawing/2014/main" id="{D15D5578-89C3-4B1A-2313-29CF838E7999}"/>
              </a:ext>
            </a:extLst>
          </p:cNvPr>
          <p:cNvSpPr txBox="1">
            <a:spLocks/>
          </p:cNvSpPr>
          <p:nvPr/>
        </p:nvSpPr>
        <p:spPr>
          <a:xfrm>
            <a:off x="4972668" y="4077050"/>
            <a:ext cx="7852501" cy="1644401"/>
          </a:xfrm>
          <a:prstGeom prst="rect">
            <a:avLst/>
          </a:prstGeom>
        </p:spPr>
        <p:txBody>
          <a:bodyPr vert="horz" lIns="0" tIns="36000" rIns="0" bIns="3600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Raleway"/>
                <a:ea typeface="+mn-ea"/>
                <a:cs typeface="+mn-cs"/>
              </a:rPr>
              <a:t>If you have a case, you would like to discuss with the group:</a:t>
            </a:r>
          </a:p>
          <a:p>
            <a:pPr>
              <a:lnSpc>
                <a:spcPct val="100000"/>
              </a:lnSpc>
              <a:defRPr/>
            </a:pPr>
            <a:r>
              <a:rPr lang="en-US" sz="2000" b="1">
                <a:solidFill>
                  <a:prstClr val="black"/>
                </a:solidFill>
                <a:latin typeface="Raleway"/>
              </a:rPr>
              <a:t>C</a:t>
            </a:r>
            <a:r>
              <a:rPr kumimoji="0" lang="en-US" sz="2000" b="1" i="0" u="none" strike="noStrike" kern="1200" cap="none" spc="0" normalizeH="0" baseline="0" noProof="0" err="1">
                <a:ln>
                  <a:noFill/>
                </a:ln>
                <a:solidFill>
                  <a:prstClr val="black"/>
                </a:solidFill>
                <a:effectLst/>
                <a:uLnTx/>
                <a:uFillTx/>
                <a:latin typeface="Raleway"/>
                <a:ea typeface="+mn-ea"/>
                <a:cs typeface="+mn-cs"/>
              </a:rPr>
              <a:t>ase</a:t>
            </a:r>
            <a:r>
              <a:rPr kumimoji="0" lang="en-US" sz="2000" b="1" i="0" u="none" strike="noStrike" kern="1200" cap="none" spc="0" normalizeH="0" baseline="0" noProof="0">
                <a:ln>
                  <a:noFill/>
                </a:ln>
                <a:solidFill>
                  <a:prstClr val="black"/>
                </a:solidFill>
                <a:effectLst/>
                <a:uLnTx/>
                <a:uFillTx/>
                <a:latin typeface="Raleway"/>
                <a:ea typeface="+mn-ea"/>
                <a:cs typeface="+mn-cs"/>
              </a:rPr>
              <a:t> template </a:t>
            </a:r>
            <a:r>
              <a:rPr kumimoji="0" lang="en-US" sz="2000" b="0" i="0" u="none" strike="noStrike" kern="1200" cap="none" spc="0" normalizeH="0" baseline="0" noProof="0">
                <a:ln>
                  <a:noFill/>
                </a:ln>
                <a:solidFill>
                  <a:prstClr val="black"/>
                </a:solidFill>
                <a:effectLst/>
                <a:uLnTx/>
                <a:uFillTx/>
                <a:latin typeface="Raleway"/>
                <a:ea typeface="+mn-ea"/>
                <a:cs typeface="+mn-cs"/>
                <a:hlinkClick r:id="rId8"/>
              </a:rPr>
              <a:t>here</a:t>
            </a:r>
            <a:endParaRPr kumimoji="0" lang="en-US" sz="2000" b="0" i="0" u="none" strike="noStrike" kern="1200" cap="none" spc="0" normalizeH="0" baseline="0" noProof="0">
              <a:ln>
                <a:noFill/>
              </a:ln>
              <a:solidFill>
                <a:prstClr val="black"/>
              </a:solidFill>
              <a:effectLst/>
              <a:uLnTx/>
              <a:uFillTx/>
              <a:latin typeface="Raleway"/>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Raleway"/>
                <a:ea typeface="+mn-ea"/>
                <a:cs typeface="+mn-cs"/>
              </a:rPr>
              <a:t>Email </a:t>
            </a:r>
            <a:r>
              <a:rPr kumimoji="0" lang="en-US" sz="2000" b="0" i="0" u="none" strike="noStrike" kern="1200" cap="none" spc="0" normalizeH="0" baseline="0" noProof="0">
                <a:ln>
                  <a:noFill/>
                </a:ln>
                <a:solidFill>
                  <a:prstClr val="black"/>
                </a:solidFill>
                <a:effectLst/>
                <a:uLnTx/>
                <a:uFillTx/>
                <a:latin typeface="Raleway"/>
                <a:ea typeface="+mn-ea"/>
                <a:cs typeface="+mn-cs"/>
                <a:hlinkClick r:id="rId9"/>
              </a:rPr>
              <a:t>projectechocovid19@westvicphn.com.au</a:t>
            </a:r>
            <a:endParaRPr kumimoji="0" lang="en-US" sz="2000" b="0" i="0" u="none" strike="noStrike" kern="1200" cap="none" spc="0" normalizeH="0" baseline="0" noProof="0">
              <a:ln>
                <a:noFill/>
              </a:ln>
              <a:solidFill>
                <a:prstClr val="black"/>
              </a:solidFill>
              <a:effectLst/>
              <a:uLnTx/>
              <a:uFillTx/>
              <a:latin typeface="Raleway"/>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Raleway"/>
                <a:ea typeface="+mn-ea"/>
                <a:cs typeface="+mn-cs"/>
              </a:rPr>
              <a:t>Use the comment box in the evaluation form</a:t>
            </a: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Raleway"/>
              <a:ea typeface="+mn-ea"/>
              <a:cs typeface="+mn-cs"/>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Raleway"/>
              <a:ea typeface="+mn-ea"/>
              <a:cs typeface="+mn-cs"/>
            </a:endParaRPr>
          </a:p>
        </p:txBody>
      </p:sp>
      <p:pic>
        <p:nvPicPr>
          <p:cNvPr id="4" name="Picture 3">
            <a:extLst>
              <a:ext uri="{FF2B5EF4-FFF2-40B4-BE49-F238E27FC236}">
                <a16:creationId xmlns:a16="http://schemas.microsoft.com/office/drawing/2014/main" id="{9C212505-2633-D12E-566D-2400E8054E29}"/>
              </a:ext>
            </a:extLst>
          </p:cNvPr>
          <p:cNvPicPr>
            <a:picLocks noChangeAspect="1"/>
          </p:cNvPicPr>
          <p:nvPr/>
        </p:nvPicPr>
        <p:blipFill>
          <a:blip r:embed="rId10"/>
          <a:stretch>
            <a:fillRect/>
          </a:stretch>
        </p:blipFill>
        <p:spPr>
          <a:xfrm>
            <a:off x="7915478" y="216993"/>
            <a:ext cx="3868027" cy="3655366"/>
          </a:xfrm>
          <a:prstGeom prst="rect">
            <a:avLst/>
          </a:prstGeom>
        </p:spPr>
      </p:pic>
    </p:spTree>
    <p:extLst>
      <p:ext uri="{BB962C8B-B14F-4D97-AF65-F5344CB8AC3E}">
        <p14:creationId xmlns:p14="http://schemas.microsoft.com/office/powerpoint/2010/main" val="147814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B1355-A21E-CA3A-B16B-A05A76ECE724}"/>
              </a:ext>
            </a:extLst>
          </p:cNvPr>
          <p:cNvSpPr>
            <a:spLocks noGrp="1"/>
          </p:cNvSpPr>
          <p:nvPr>
            <p:ph type="title"/>
          </p:nvPr>
        </p:nvSpPr>
        <p:spPr>
          <a:xfrm>
            <a:off x="262799" y="298460"/>
            <a:ext cx="11805555" cy="848300"/>
          </a:xfrm>
        </p:spPr>
        <p:txBody>
          <a:bodyPr/>
          <a:lstStyle/>
          <a:p>
            <a:r>
              <a:rPr lang="en-US"/>
              <a:t>POLAR data extraction Tool- Chlamydia “walkthrough” &amp; “bookmark”</a:t>
            </a:r>
            <a:br>
              <a:rPr lang="en-US"/>
            </a:br>
            <a:r>
              <a:rPr lang="en-US"/>
              <a:t>Data analysis specs</a:t>
            </a:r>
            <a:endParaRPr lang="en-AU"/>
          </a:p>
        </p:txBody>
      </p:sp>
      <p:sp>
        <p:nvSpPr>
          <p:cNvPr id="3" name="Content Placeholder 2">
            <a:extLst>
              <a:ext uri="{FF2B5EF4-FFF2-40B4-BE49-F238E27FC236}">
                <a16:creationId xmlns:a16="http://schemas.microsoft.com/office/drawing/2014/main" id="{B4095750-436F-A169-E36D-72BED6A5DCA6}"/>
              </a:ext>
            </a:extLst>
          </p:cNvPr>
          <p:cNvSpPr>
            <a:spLocks noGrp="1"/>
          </p:cNvSpPr>
          <p:nvPr>
            <p:ph idx="1"/>
          </p:nvPr>
        </p:nvSpPr>
        <p:spPr>
          <a:xfrm>
            <a:off x="719999" y="1439999"/>
            <a:ext cx="10753200" cy="4900415"/>
          </a:xfrm>
        </p:spPr>
        <p:txBody>
          <a:bodyPr>
            <a:normAutofit fontScale="85000" lnSpcReduction="20000"/>
          </a:bodyPr>
          <a:lstStyle/>
          <a:p>
            <a:pPr marL="0" indent="0">
              <a:buNone/>
            </a:pPr>
            <a:r>
              <a:rPr lang="en-US" b="1" i="1"/>
              <a:t>People at risk of STIs need to access to screening-</a:t>
            </a:r>
          </a:p>
          <a:p>
            <a:pPr marL="0" indent="0">
              <a:buNone/>
            </a:pPr>
            <a:r>
              <a:rPr lang="en-US" b="1"/>
              <a:t>Screening audit:</a:t>
            </a:r>
          </a:p>
          <a:p>
            <a:pPr marL="0" indent="0">
              <a:buNone/>
            </a:pPr>
            <a:r>
              <a:rPr lang="en-US" i="1"/>
              <a:t>How many patients in my practice have had a Chlamydia screen in the last 12 months? 6 months?</a:t>
            </a:r>
          </a:p>
          <a:p>
            <a:r>
              <a:rPr lang="en-US"/>
              <a:t>Regular patients or walk ins? </a:t>
            </a:r>
          </a:p>
          <a:p>
            <a:pPr lvl="1"/>
            <a:r>
              <a:rPr lang="en-US"/>
              <a:t>Regular patients: </a:t>
            </a:r>
            <a:r>
              <a:rPr lang="en-US" i="1"/>
              <a:t>RACGP active patients</a:t>
            </a:r>
          </a:p>
          <a:p>
            <a:r>
              <a:rPr lang="en-US"/>
              <a:t>Time frame: 6/12 or 12/12</a:t>
            </a:r>
          </a:p>
          <a:p>
            <a:r>
              <a:rPr lang="en-US"/>
              <a:t>Population group: 15-29 year olds</a:t>
            </a:r>
          </a:p>
          <a:p>
            <a:r>
              <a:rPr lang="en-US"/>
              <a:t>Test: </a:t>
            </a:r>
            <a:r>
              <a:rPr lang="en-US" i="1"/>
              <a:t>Chlamydia urine, throat, vaginal, rectum</a:t>
            </a:r>
          </a:p>
          <a:p>
            <a:endParaRPr lang="en-US" i="1"/>
          </a:p>
          <a:p>
            <a:pPr marL="0" indent="0">
              <a:buNone/>
            </a:pPr>
            <a:r>
              <a:rPr lang="en-US" b="1" i="1"/>
              <a:t>People at risk of STIs access timely diagnosis</a:t>
            </a:r>
          </a:p>
          <a:p>
            <a:pPr marL="0" indent="0">
              <a:buNone/>
            </a:pPr>
            <a:r>
              <a:rPr lang="en-US" b="1"/>
              <a:t>For a testing to diagnosis audit:</a:t>
            </a:r>
          </a:p>
          <a:p>
            <a:r>
              <a:rPr lang="en-US"/>
              <a:t>Of those who have tested, what percentage test positive?</a:t>
            </a:r>
          </a:p>
          <a:p>
            <a:r>
              <a:rPr lang="en-US" i="1">
                <a:solidFill>
                  <a:srgbClr val="C00000"/>
                </a:solidFill>
              </a:rPr>
              <a:t>Percentage positive?</a:t>
            </a:r>
          </a:p>
        </p:txBody>
      </p:sp>
      <p:sp>
        <p:nvSpPr>
          <p:cNvPr id="5" name="TextBox 4">
            <a:extLst>
              <a:ext uri="{FF2B5EF4-FFF2-40B4-BE49-F238E27FC236}">
                <a16:creationId xmlns:a16="http://schemas.microsoft.com/office/drawing/2014/main" id="{7FFC0456-057A-8CBD-665E-DA961678E3D7}"/>
              </a:ext>
            </a:extLst>
          </p:cNvPr>
          <p:cNvSpPr txBox="1"/>
          <p:nvPr/>
        </p:nvSpPr>
        <p:spPr>
          <a:xfrm>
            <a:off x="66606" y="32620"/>
            <a:ext cx="9511896" cy="307777"/>
          </a:xfrm>
          <a:prstGeom prst="rect">
            <a:avLst/>
          </a:prstGeom>
          <a:solidFill>
            <a:schemeClr val="accent6">
              <a:lumMod val="20000"/>
              <a:lumOff val="80000"/>
            </a:schemeClr>
          </a:solidFill>
          <a:ln>
            <a:solidFill>
              <a:schemeClr val="accent6">
                <a:lumMod val="75000"/>
              </a:schemeClr>
            </a:solidFill>
          </a:ln>
        </p:spPr>
        <p:txBody>
          <a:bodyPr wrap="square" lIns="91440" tIns="45720" rIns="91440" bIns="45720" rtlCol="0" anchor="t">
            <a:spAutoFit/>
          </a:bodyPr>
          <a:lstStyle/>
          <a:p>
            <a:r>
              <a:rPr lang="en-US" sz="1400" b="1"/>
              <a:t>CPD mini-audit Step 2: Method for data collection in practice, Audit criteria, data to be collected</a:t>
            </a:r>
            <a:endParaRPr lang="en-US"/>
          </a:p>
        </p:txBody>
      </p:sp>
    </p:spTree>
    <p:extLst>
      <p:ext uri="{BB962C8B-B14F-4D97-AF65-F5344CB8AC3E}">
        <p14:creationId xmlns:p14="http://schemas.microsoft.com/office/powerpoint/2010/main" val="2074548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sunburst chart&#10;&#10;Description automatically generated">
            <a:extLst>
              <a:ext uri="{FF2B5EF4-FFF2-40B4-BE49-F238E27FC236}">
                <a16:creationId xmlns:a16="http://schemas.microsoft.com/office/drawing/2014/main" id="{4F6EE894-BDEA-E898-ECE3-14A89F64C2B2}"/>
              </a:ext>
            </a:extLst>
          </p:cNvPr>
          <p:cNvPicPr>
            <a:picLocks noChangeAspect="1"/>
          </p:cNvPicPr>
          <p:nvPr/>
        </p:nvPicPr>
        <p:blipFill>
          <a:blip r:embed="rId2"/>
          <a:stretch>
            <a:fillRect/>
          </a:stretch>
        </p:blipFill>
        <p:spPr>
          <a:xfrm>
            <a:off x="7184820" y="1311708"/>
            <a:ext cx="3993749" cy="4500000"/>
          </a:xfrm>
          <a:prstGeom prst="rect">
            <a:avLst/>
          </a:prstGeom>
          <a:noFill/>
        </p:spPr>
      </p:pic>
      <p:sp>
        <p:nvSpPr>
          <p:cNvPr id="2" name="Title 1">
            <a:extLst>
              <a:ext uri="{FF2B5EF4-FFF2-40B4-BE49-F238E27FC236}">
                <a16:creationId xmlns:a16="http://schemas.microsoft.com/office/drawing/2014/main" id="{AE2CD2F5-4200-B24B-FED1-0F4EE8D9F142}"/>
              </a:ext>
            </a:extLst>
          </p:cNvPr>
          <p:cNvSpPr>
            <a:spLocks noGrp="1"/>
          </p:cNvSpPr>
          <p:nvPr>
            <p:ph type="title"/>
          </p:nvPr>
        </p:nvSpPr>
        <p:spPr>
          <a:xfrm>
            <a:off x="1588824" y="530443"/>
            <a:ext cx="5983828" cy="470317"/>
          </a:xfrm>
        </p:spPr>
        <p:txBody>
          <a:bodyPr/>
          <a:lstStyle/>
          <a:p>
            <a:r>
              <a:rPr lang="en-US"/>
              <a:t>WVPHN – Your CPD Centre</a:t>
            </a:r>
            <a:endParaRPr lang="en-AU"/>
          </a:p>
        </p:txBody>
      </p:sp>
      <p:sp>
        <p:nvSpPr>
          <p:cNvPr id="4" name="Content Placeholder 2">
            <a:extLst>
              <a:ext uri="{FF2B5EF4-FFF2-40B4-BE49-F238E27FC236}">
                <a16:creationId xmlns:a16="http://schemas.microsoft.com/office/drawing/2014/main" id="{F8EA477A-D086-014C-25C1-E3D445CE9205}"/>
              </a:ext>
            </a:extLst>
          </p:cNvPr>
          <p:cNvSpPr>
            <a:spLocks noGrp="1"/>
          </p:cNvSpPr>
          <p:nvPr>
            <p:ph idx="1"/>
          </p:nvPr>
        </p:nvSpPr>
        <p:spPr>
          <a:xfrm>
            <a:off x="775597" y="1187933"/>
            <a:ext cx="7116652" cy="4932210"/>
          </a:xfrm>
        </p:spPr>
        <p:txBody>
          <a:bodyPr>
            <a:noAutofit/>
          </a:bodyPr>
          <a:lstStyle/>
          <a:p>
            <a:pPr marL="0" indent="0">
              <a:lnSpc>
                <a:spcPct val="100000"/>
              </a:lnSpc>
              <a:spcBef>
                <a:spcPts val="600"/>
              </a:spcBef>
              <a:spcAft>
                <a:spcPts val="600"/>
              </a:spcAft>
              <a:buNone/>
            </a:pPr>
            <a:r>
              <a:rPr lang="en-US" sz="1800"/>
              <a:t>We are here to help you complete your CPD requirements for the 2023-25 Triennium</a:t>
            </a:r>
          </a:p>
          <a:p>
            <a:pPr marL="0" indent="0">
              <a:lnSpc>
                <a:spcPct val="100000"/>
              </a:lnSpc>
              <a:spcBef>
                <a:spcPts val="600"/>
              </a:spcBef>
              <a:spcAft>
                <a:spcPts val="300"/>
              </a:spcAft>
              <a:buNone/>
            </a:pPr>
            <a:r>
              <a:rPr lang="en-US" sz="1500" b="1"/>
              <a:t>Project ECHO </a:t>
            </a:r>
          </a:p>
          <a:p>
            <a:pPr>
              <a:lnSpc>
                <a:spcPct val="100000"/>
              </a:lnSpc>
              <a:spcBef>
                <a:spcPts val="600"/>
              </a:spcBef>
              <a:spcAft>
                <a:spcPts val="300"/>
              </a:spcAft>
            </a:pPr>
            <a:r>
              <a:rPr lang="en-US" sz="1500"/>
              <a:t>accredited as a Peer Group Learning (PGL) Activity with RACGP and ACRRM</a:t>
            </a:r>
          </a:p>
          <a:p>
            <a:pPr>
              <a:lnSpc>
                <a:spcPct val="100000"/>
              </a:lnSpc>
              <a:spcBef>
                <a:spcPts val="600"/>
              </a:spcBef>
              <a:spcAft>
                <a:spcPts val="1200"/>
              </a:spcAft>
            </a:pPr>
            <a:r>
              <a:rPr lang="en-US" sz="1500"/>
              <a:t>eligible for </a:t>
            </a:r>
            <a:r>
              <a:rPr lang="en-US" sz="1500" i="1"/>
              <a:t>Reviewing Performance </a:t>
            </a:r>
            <a:r>
              <a:rPr lang="en-US" sz="1500"/>
              <a:t>hours</a:t>
            </a:r>
          </a:p>
          <a:p>
            <a:pPr marL="0" indent="0">
              <a:lnSpc>
                <a:spcPct val="100000"/>
              </a:lnSpc>
              <a:spcBef>
                <a:spcPts val="600"/>
              </a:spcBef>
              <a:spcAft>
                <a:spcPts val="300"/>
              </a:spcAft>
              <a:buNone/>
            </a:pPr>
            <a:r>
              <a:rPr lang="en-US" sz="1500" b="1"/>
              <a:t>If a GP attends</a:t>
            </a:r>
          </a:p>
          <a:p>
            <a:pPr>
              <a:lnSpc>
                <a:spcPct val="100000"/>
              </a:lnSpc>
              <a:spcBef>
                <a:spcPts val="600"/>
              </a:spcBef>
              <a:spcAft>
                <a:spcPts val="300"/>
              </a:spcAft>
            </a:pPr>
            <a:r>
              <a:rPr lang="en-US" sz="1500"/>
              <a:t>Each of the 5 ECHO sessions in a series</a:t>
            </a:r>
          </a:p>
          <a:p>
            <a:pPr>
              <a:lnSpc>
                <a:spcPct val="100000"/>
              </a:lnSpc>
              <a:spcBef>
                <a:spcPts val="600"/>
              </a:spcBef>
              <a:spcAft>
                <a:spcPts val="1200"/>
              </a:spcAft>
            </a:pPr>
            <a:r>
              <a:rPr lang="en-US" sz="1500"/>
              <a:t>We upload 5 </a:t>
            </a:r>
            <a:r>
              <a:rPr lang="en-US" sz="1500" b="1"/>
              <a:t>Reviewing Performance </a:t>
            </a:r>
            <a:r>
              <a:rPr lang="en-US" sz="1500"/>
              <a:t>hours to your CPD Dashboard</a:t>
            </a:r>
          </a:p>
          <a:p>
            <a:pPr marL="0" indent="0">
              <a:lnSpc>
                <a:spcPct val="100000"/>
              </a:lnSpc>
              <a:spcBef>
                <a:spcPts val="600"/>
              </a:spcBef>
              <a:spcAft>
                <a:spcPts val="300"/>
              </a:spcAft>
              <a:buNone/>
            </a:pPr>
            <a:r>
              <a:rPr lang="en-US" sz="1500" b="1"/>
              <a:t>Add in a QI activity </a:t>
            </a:r>
          </a:p>
          <a:p>
            <a:pPr>
              <a:lnSpc>
                <a:spcPct val="100000"/>
              </a:lnSpc>
              <a:spcBef>
                <a:spcPts val="600"/>
              </a:spcBef>
              <a:spcAft>
                <a:spcPts val="300"/>
              </a:spcAft>
            </a:pPr>
            <a:r>
              <a:rPr lang="en-US" sz="1500"/>
              <a:t>Related to the ECHO series</a:t>
            </a:r>
          </a:p>
          <a:p>
            <a:pPr>
              <a:lnSpc>
                <a:spcPct val="100000"/>
              </a:lnSpc>
              <a:spcBef>
                <a:spcPts val="600"/>
              </a:spcBef>
              <a:spcAft>
                <a:spcPts val="300"/>
              </a:spcAft>
            </a:pPr>
            <a:r>
              <a:rPr lang="en-US" sz="1500"/>
              <a:t>Developed and supported by PFs</a:t>
            </a:r>
          </a:p>
          <a:p>
            <a:pPr>
              <a:lnSpc>
                <a:spcPct val="100000"/>
              </a:lnSpc>
              <a:spcBef>
                <a:spcPts val="600"/>
              </a:spcBef>
              <a:spcAft>
                <a:spcPts val="300"/>
              </a:spcAft>
            </a:pPr>
            <a:r>
              <a:rPr lang="en-US" sz="1500"/>
              <a:t>5 </a:t>
            </a:r>
            <a:r>
              <a:rPr lang="en-US" sz="1500" b="1"/>
              <a:t>Measuring Outcomes</a:t>
            </a:r>
            <a:r>
              <a:rPr lang="en-US" sz="1500"/>
              <a:t> hours </a:t>
            </a:r>
          </a:p>
        </p:txBody>
      </p:sp>
      <p:cxnSp>
        <p:nvCxnSpPr>
          <p:cNvPr id="6" name="Straight Connector 5">
            <a:extLst>
              <a:ext uri="{FF2B5EF4-FFF2-40B4-BE49-F238E27FC236}">
                <a16:creationId xmlns:a16="http://schemas.microsoft.com/office/drawing/2014/main" id="{9EDDF833-4A3C-0A26-C74F-A59ADD6A7151}"/>
              </a:ext>
            </a:extLst>
          </p:cNvPr>
          <p:cNvCxnSpPr>
            <a:cxnSpLocks/>
          </p:cNvCxnSpPr>
          <p:nvPr/>
        </p:nvCxnSpPr>
        <p:spPr>
          <a:xfrm>
            <a:off x="9200744" y="1783853"/>
            <a:ext cx="0" cy="3619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699DE30A-2CE2-9369-500B-35C47E3B4D01}"/>
              </a:ext>
            </a:extLst>
          </p:cNvPr>
          <p:cNvSpPr/>
          <p:nvPr/>
        </p:nvSpPr>
        <p:spPr>
          <a:xfrm rot="17817398">
            <a:off x="7272701" y="1807408"/>
            <a:ext cx="3856085" cy="3839014"/>
          </a:xfrm>
          <a:prstGeom prst="arc">
            <a:avLst>
              <a:gd name="adj1" fmla="val 19957056"/>
              <a:gd name="adj2" fmla="val 380406"/>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25D03D73-C010-EEE3-6912-291A80B22F74}"/>
              </a:ext>
            </a:extLst>
          </p:cNvPr>
          <p:cNvCxnSpPr>
            <a:cxnSpLocks/>
          </p:cNvCxnSpPr>
          <p:nvPr/>
        </p:nvCxnSpPr>
        <p:spPr>
          <a:xfrm flipH="1">
            <a:off x="10057051" y="2098971"/>
            <a:ext cx="193675" cy="2952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EBD9A95-51E9-DBD1-3D74-76878FD6E6BA}"/>
              </a:ext>
            </a:extLst>
          </p:cNvPr>
          <p:cNvCxnSpPr>
            <a:cxnSpLocks/>
          </p:cNvCxnSpPr>
          <p:nvPr/>
        </p:nvCxnSpPr>
        <p:spPr>
          <a:xfrm flipH="1">
            <a:off x="10705545" y="2872083"/>
            <a:ext cx="266849" cy="1619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865AABC-0114-AE91-DED2-7933FB152FD4}"/>
              </a:ext>
            </a:extLst>
          </p:cNvPr>
          <p:cNvCxnSpPr>
            <a:cxnSpLocks/>
          </p:cNvCxnSpPr>
          <p:nvPr/>
        </p:nvCxnSpPr>
        <p:spPr>
          <a:xfrm flipH="1">
            <a:off x="10732274" y="2002659"/>
            <a:ext cx="480705" cy="40399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A41A3BB-17DB-1738-8E04-5B422DDD05FF}"/>
              </a:ext>
            </a:extLst>
          </p:cNvPr>
          <p:cNvSpPr txBox="1"/>
          <p:nvPr/>
        </p:nvSpPr>
        <p:spPr>
          <a:xfrm>
            <a:off x="11240412" y="1668915"/>
            <a:ext cx="1083686" cy="738664"/>
          </a:xfrm>
          <a:prstGeom prst="rect">
            <a:avLst/>
          </a:prstGeom>
          <a:noFill/>
        </p:spPr>
        <p:txBody>
          <a:bodyPr wrap="square" rtlCol="0">
            <a:spAutoFit/>
          </a:bodyPr>
          <a:lstStyle/>
          <a:p>
            <a:r>
              <a:rPr lang="en-US" sz="1400">
                <a:latin typeface="Raleway" panose="020B0503030101060003" pitchFamily="34" charset="0"/>
              </a:rPr>
              <a:t>Add in a 5hr QI activity</a:t>
            </a:r>
            <a:endParaRPr lang="en-AU" sz="1400">
              <a:latin typeface="Raleway" panose="020B0503030101060003" pitchFamily="34" charset="0"/>
            </a:endParaRPr>
          </a:p>
        </p:txBody>
      </p:sp>
      <p:sp>
        <p:nvSpPr>
          <p:cNvPr id="14" name="Arc 13">
            <a:extLst>
              <a:ext uri="{FF2B5EF4-FFF2-40B4-BE49-F238E27FC236}">
                <a16:creationId xmlns:a16="http://schemas.microsoft.com/office/drawing/2014/main" id="{10CE3909-5DB7-C35E-EA61-7BF94E3D86CB}"/>
              </a:ext>
            </a:extLst>
          </p:cNvPr>
          <p:cNvSpPr/>
          <p:nvPr/>
        </p:nvSpPr>
        <p:spPr>
          <a:xfrm rot="19794883">
            <a:off x="7341187" y="1880967"/>
            <a:ext cx="3808233" cy="3652304"/>
          </a:xfrm>
          <a:prstGeom prst="arc">
            <a:avLst>
              <a:gd name="adj1" fmla="val 19957056"/>
              <a:gd name="adj2" fmla="val 2867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15" name="Straight Arrow Connector 14">
            <a:extLst>
              <a:ext uri="{FF2B5EF4-FFF2-40B4-BE49-F238E27FC236}">
                <a16:creationId xmlns:a16="http://schemas.microsoft.com/office/drawing/2014/main" id="{91EA481C-AC28-622D-0618-C81CB5253FDD}"/>
              </a:ext>
            </a:extLst>
          </p:cNvPr>
          <p:cNvCxnSpPr>
            <a:cxnSpLocks/>
          </p:cNvCxnSpPr>
          <p:nvPr/>
        </p:nvCxnSpPr>
        <p:spPr>
          <a:xfrm flipH="1">
            <a:off x="10057051" y="1466916"/>
            <a:ext cx="343699" cy="43290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57B091A-079E-039C-56B4-87D4A36255EC}"/>
              </a:ext>
            </a:extLst>
          </p:cNvPr>
          <p:cNvSpPr txBox="1"/>
          <p:nvPr/>
        </p:nvSpPr>
        <p:spPr>
          <a:xfrm>
            <a:off x="10400750" y="1003590"/>
            <a:ext cx="1941274" cy="584775"/>
          </a:xfrm>
          <a:prstGeom prst="rect">
            <a:avLst/>
          </a:prstGeom>
          <a:noFill/>
        </p:spPr>
        <p:txBody>
          <a:bodyPr wrap="square" rtlCol="0">
            <a:spAutoFit/>
          </a:bodyPr>
          <a:lstStyle/>
          <a:p>
            <a:r>
              <a:rPr lang="en-US" sz="1600">
                <a:latin typeface="Raleway" panose="020B0503030101060003" pitchFamily="34" charset="0"/>
              </a:rPr>
              <a:t>Attend all 5 sessions in series</a:t>
            </a:r>
            <a:endParaRPr lang="en-AU" sz="1600">
              <a:latin typeface="Raleway" panose="020B0503030101060003" pitchFamily="34" charset="0"/>
            </a:endParaRPr>
          </a:p>
        </p:txBody>
      </p:sp>
      <p:pic>
        <p:nvPicPr>
          <p:cNvPr id="18" name="Graphic 17" descr="Idea with solid fill">
            <a:extLst>
              <a:ext uri="{FF2B5EF4-FFF2-40B4-BE49-F238E27FC236}">
                <a16:creationId xmlns:a16="http://schemas.microsoft.com/office/drawing/2014/main" id="{82C223F9-CD30-813F-C933-B49ACEF8B5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019" y="237030"/>
            <a:ext cx="914400" cy="914400"/>
          </a:xfrm>
          <a:prstGeom prst="rect">
            <a:avLst/>
          </a:prstGeom>
        </p:spPr>
      </p:pic>
      <p:sp>
        <p:nvSpPr>
          <p:cNvPr id="24" name="TextBox 23">
            <a:extLst>
              <a:ext uri="{FF2B5EF4-FFF2-40B4-BE49-F238E27FC236}">
                <a16:creationId xmlns:a16="http://schemas.microsoft.com/office/drawing/2014/main" id="{2FA59702-0E31-9622-698A-0538D86FAACA}"/>
              </a:ext>
            </a:extLst>
          </p:cNvPr>
          <p:cNvSpPr txBox="1"/>
          <p:nvPr/>
        </p:nvSpPr>
        <p:spPr>
          <a:xfrm>
            <a:off x="8166226" y="1172474"/>
            <a:ext cx="1941273" cy="584775"/>
          </a:xfrm>
          <a:prstGeom prst="rect">
            <a:avLst/>
          </a:prstGeom>
          <a:solidFill>
            <a:schemeClr val="bg1"/>
          </a:solidFill>
        </p:spPr>
        <p:txBody>
          <a:bodyPr wrap="square" rtlCol="0">
            <a:spAutoFit/>
          </a:bodyPr>
          <a:lstStyle/>
          <a:p>
            <a:pPr algn="ctr"/>
            <a:r>
              <a:rPr lang="en-US" sz="1600">
                <a:solidFill>
                  <a:srgbClr val="003D69"/>
                </a:solidFill>
              </a:rPr>
              <a:t>Minimum Annual Requirements</a:t>
            </a:r>
            <a:endParaRPr lang="en-AU" sz="1600">
              <a:solidFill>
                <a:srgbClr val="003D69"/>
              </a:solidFill>
            </a:endParaRPr>
          </a:p>
        </p:txBody>
      </p:sp>
    </p:spTree>
    <p:extLst>
      <p:ext uri="{BB962C8B-B14F-4D97-AF65-F5344CB8AC3E}">
        <p14:creationId xmlns:p14="http://schemas.microsoft.com/office/powerpoint/2010/main" val="1462248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CF5A53-59DB-1157-6757-4265109EF901}"/>
              </a:ext>
            </a:extLst>
          </p:cNvPr>
          <p:cNvSpPr>
            <a:spLocks noGrp="1"/>
          </p:cNvSpPr>
          <p:nvPr>
            <p:ph type="title"/>
          </p:nvPr>
        </p:nvSpPr>
        <p:spPr/>
        <p:txBody>
          <a:bodyPr/>
          <a:lstStyle/>
          <a:p>
            <a:r>
              <a:rPr lang="en-US" err="1"/>
              <a:t>LeLearning</a:t>
            </a:r>
            <a:r>
              <a:rPr lang="en-US"/>
              <a:t> outcomes</a:t>
            </a:r>
            <a:endParaRPr lang="en-AU"/>
          </a:p>
        </p:txBody>
      </p:sp>
      <p:sp>
        <p:nvSpPr>
          <p:cNvPr id="5" name="Content Placeholder 4">
            <a:extLst>
              <a:ext uri="{FF2B5EF4-FFF2-40B4-BE49-F238E27FC236}">
                <a16:creationId xmlns:a16="http://schemas.microsoft.com/office/drawing/2014/main" id="{D5EB6FEA-F886-3E70-350D-C5FC0B08828B}"/>
              </a:ext>
            </a:extLst>
          </p:cNvPr>
          <p:cNvSpPr>
            <a:spLocks noGrp="1"/>
          </p:cNvSpPr>
          <p:nvPr>
            <p:ph idx="1"/>
          </p:nvPr>
        </p:nvSpPr>
        <p:spPr>
          <a:xfrm>
            <a:off x="719999" y="1440000"/>
            <a:ext cx="5841057" cy="4500000"/>
          </a:xfrm>
        </p:spPr>
        <p:txBody>
          <a:bodyPr>
            <a:normAutofit/>
          </a:bodyPr>
          <a:lstStyle/>
          <a:p>
            <a:pPr marL="0" indent="0">
              <a:lnSpc>
                <a:spcPct val="120000"/>
              </a:lnSpc>
              <a:spcBef>
                <a:spcPts val="0"/>
              </a:spcBef>
              <a:spcAft>
                <a:spcPts val="600"/>
              </a:spcAft>
              <a:buNone/>
            </a:pPr>
            <a:r>
              <a:rPr lang="en-AU" sz="1600" b="1" dirty="0">
                <a:latin typeface="Raleway" panose="020B0503030101060003" pitchFamily="34" charset="0"/>
              </a:rPr>
              <a:t>Series learning outcomes</a:t>
            </a:r>
          </a:p>
          <a:p>
            <a:pPr marL="342900" lvl="0" indent="-342900">
              <a:buFont typeface="Symbol" panose="05050102010706020507" pitchFamily="18" charset="2"/>
              <a:buChar char=""/>
            </a:pPr>
            <a:r>
              <a:rPr lang="en-GB" sz="1600" dirty="0">
                <a:effectLst/>
                <a:latin typeface="Raleway" panose="020B0503030101060003" pitchFamily="34" charset="0"/>
                <a:ea typeface="Times New Roman" panose="02020603050405020304" pitchFamily="18" charset="0"/>
              </a:rPr>
              <a:t>Describe the prevalence of STIs in the Western Victoria region and the needs of people at risk of and living with STIs along the continuum</a:t>
            </a:r>
            <a:endParaRPr lang="en-AU" sz="1600" dirty="0">
              <a:effectLst/>
              <a:latin typeface="Raleway" panose="020B0503030101060003" pitchFamily="34" charset="0"/>
              <a:ea typeface="Calibri" panose="020F0502020204030204" pitchFamily="34" charset="0"/>
            </a:endParaRPr>
          </a:p>
          <a:p>
            <a:pPr marL="342900" lvl="0" indent="-342900">
              <a:buFont typeface="Symbol" panose="05050102010706020507" pitchFamily="18" charset="2"/>
              <a:buChar char=""/>
            </a:pPr>
            <a:r>
              <a:rPr lang="en-GB" sz="1600" dirty="0">
                <a:effectLst/>
                <a:latin typeface="Raleway" panose="020B0503030101060003" pitchFamily="34" charset="0"/>
                <a:ea typeface="Times New Roman" panose="02020603050405020304" pitchFamily="18" charset="0"/>
              </a:rPr>
              <a:t>Describe the role of primary care in STI policy implementation and discuss service barriers and enablers in regional Victoria</a:t>
            </a:r>
            <a:endParaRPr lang="en-AU" sz="1600" dirty="0">
              <a:effectLst/>
              <a:latin typeface="Raleway" panose="020B0503030101060003" pitchFamily="34" charset="0"/>
              <a:ea typeface="Calibri" panose="020F0502020204030204" pitchFamily="34" charset="0"/>
            </a:endParaRPr>
          </a:p>
          <a:p>
            <a:pPr marL="342900" lvl="0" indent="-342900">
              <a:buFont typeface="Symbol" panose="05050102010706020507" pitchFamily="18" charset="2"/>
              <a:buChar char=""/>
            </a:pPr>
            <a:r>
              <a:rPr lang="en-GB" sz="1600" dirty="0">
                <a:effectLst/>
                <a:latin typeface="Raleway" panose="020B0503030101060003" pitchFamily="34" charset="0"/>
                <a:ea typeface="Times New Roman" panose="02020603050405020304" pitchFamily="18" charset="0"/>
              </a:rPr>
              <a:t>Describe how to use the Polar GP data extraction tool to analyse routinely collected patient data</a:t>
            </a:r>
            <a:endParaRPr lang="en-AU" sz="1600" dirty="0">
              <a:effectLst/>
              <a:latin typeface="Raleway" panose="020B0503030101060003" pitchFamily="34" charset="0"/>
              <a:ea typeface="Calibri" panose="020F0502020204030204" pitchFamily="34" charset="0"/>
            </a:endParaRPr>
          </a:p>
          <a:p>
            <a:pPr marL="342900" lvl="0" indent="-342900">
              <a:buFont typeface="Symbol" panose="05050102010706020507" pitchFamily="18" charset="2"/>
              <a:buChar char=""/>
            </a:pPr>
            <a:r>
              <a:rPr lang="en-GB" sz="1600" dirty="0">
                <a:effectLst/>
                <a:latin typeface="Raleway" panose="020B0503030101060003" pitchFamily="34" charset="0"/>
                <a:ea typeface="Times New Roman" panose="02020603050405020304" pitchFamily="18" charset="0"/>
              </a:rPr>
              <a:t>Contribute to the development of a quality improvement plan that could be used in primary care to bridge care gaps for people living with STIs</a:t>
            </a:r>
            <a:endParaRPr lang="en-AU" sz="1600" dirty="0">
              <a:effectLst/>
              <a:latin typeface="Raleway" panose="020B0503030101060003" pitchFamily="34" charset="0"/>
              <a:ea typeface="Calibri" panose="020F0502020204030204" pitchFamily="34" charset="0"/>
            </a:endParaRPr>
          </a:p>
          <a:p>
            <a:pPr marL="342900" lvl="0" indent="-342900">
              <a:buFont typeface="Symbol" panose="05050102010706020507" pitchFamily="18" charset="2"/>
              <a:buChar char=""/>
            </a:pPr>
            <a:r>
              <a:rPr lang="en-AU" sz="1600" dirty="0">
                <a:effectLst/>
                <a:latin typeface="Raleway" panose="020B0503030101060003" pitchFamily="34" charset="0"/>
                <a:ea typeface="Times New Roman" panose="02020603050405020304" pitchFamily="18" charset="0"/>
              </a:rPr>
              <a:t>Opportunity to review and discuss emerging COVID-19 pandemic information relevant to general practice </a:t>
            </a:r>
            <a:endParaRPr lang="en-AU" sz="1600" dirty="0">
              <a:effectLst/>
              <a:latin typeface="Raleway" panose="020B0503030101060003" pitchFamily="34" charset="0"/>
              <a:ea typeface="Calibri" panose="020F0502020204030204" pitchFamily="34" charset="0"/>
            </a:endParaRPr>
          </a:p>
        </p:txBody>
      </p:sp>
      <p:sp>
        <p:nvSpPr>
          <p:cNvPr id="6" name="Content Placeholder 5">
            <a:extLst>
              <a:ext uri="{FF2B5EF4-FFF2-40B4-BE49-F238E27FC236}">
                <a16:creationId xmlns:a16="http://schemas.microsoft.com/office/drawing/2014/main" id="{8126AA9F-73C5-6279-BF3E-9E27549CA9F4}"/>
              </a:ext>
            </a:extLst>
          </p:cNvPr>
          <p:cNvSpPr>
            <a:spLocks noGrp="1"/>
          </p:cNvSpPr>
          <p:nvPr>
            <p:ph idx="4294967295"/>
          </p:nvPr>
        </p:nvSpPr>
        <p:spPr>
          <a:xfrm>
            <a:off x="6862714" y="1440000"/>
            <a:ext cx="5244446" cy="3719142"/>
          </a:xfrm>
          <a:solidFill>
            <a:schemeClr val="accent6">
              <a:lumMod val="20000"/>
              <a:lumOff val="80000"/>
            </a:schemeClr>
          </a:solidFill>
        </p:spPr>
        <p:txBody>
          <a:bodyPr vert="horz" lIns="91440" tIns="45720" rIns="91440" bIns="45720" rtlCol="0" anchor="t">
            <a:normAutofit/>
          </a:bodyPr>
          <a:lstStyle/>
          <a:p>
            <a:pPr marL="0" indent="0" algn="just">
              <a:buNone/>
            </a:pPr>
            <a:r>
              <a:rPr lang="en-US" sz="1800" b="1" dirty="0">
                <a:latin typeface="Raleway" panose="020B0503030101060003" pitchFamily="34" charset="0"/>
              </a:rPr>
              <a:t>Session 3 </a:t>
            </a:r>
            <a:r>
              <a:rPr lang="en-US" sz="1600" b="1" dirty="0">
                <a:latin typeface="Raleway" panose="020B0503030101060003" pitchFamily="34" charset="0"/>
                <a:cs typeface="Calibri"/>
              </a:rPr>
              <a:t>Learning</a:t>
            </a:r>
            <a:r>
              <a:rPr lang="en-US" sz="1600" b="1" dirty="0">
                <a:latin typeface="Raleway" panose="020B0503030101060003" pitchFamily="34" charset="0"/>
                <a:ea typeface="Calibri" panose="020F0502020204030204" pitchFamily="34" charset="0"/>
                <a:cs typeface="Calibri"/>
              </a:rPr>
              <a:t> outcomes</a:t>
            </a:r>
          </a:p>
          <a:p>
            <a:pPr marL="342900" lvl="0" indent="-342900">
              <a:buFont typeface="Symbol"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Discuss potential barriers that people living with or at risk of STIs face in accessing prevention, testing, treatment and care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Locate best practice resources, guidelines and decision support tools relevant to STI prevention, screening, treatment and care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Describe </a:t>
            </a:r>
            <a:r>
              <a:rPr lang="en-AU" sz="1800" dirty="0">
                <a:effectLst/>
                <a:latin typeface="Calibri" panose="020F0502020204030204" pitchFamily="34" charset="0"/>
                <a:ea typeface="Calibri" panose="020F0502020204030204" pitchFamily="34" charset="0"/>
                <a:cs typeface="Times New Roman" panose="02020603050405020304" pitchFamily="18" charset="0"/>
              </a:rPr>
              <a:t>management for complicated STI infection in the setting of an IUD</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Apply best practice approaches to a case based discussion </a:t>
            </a:r>
            <a:endParaRPr lang="en-US" sz="1600" dirty="0">
              <a:highlight>
                <a:srgbClr val="FFFF00"/>
              </a:highlight>
              <a:latin typeface="Raleway" panose="020B0503030101060003" pitchFamily="34" charset="0"/>
            </a:endParaRPr>
          </a:p>
        </p:txBody>
      </p:sp>
      <p:pic>
        <p:nvPicPr>
          <p:cNvPr id="7" name="Picture 6">
            <a:extLst>
              <a:ext uri="{FF2B5EF4-FFF2-40B4-BE49-F238E27FC236}">
                <a16:creationId xmlns:a16="http://schemas.microsoft.com/office/drawing/2014/main" id="{56C91C13-77F0-91AE-A039-83647A692FF9}"/>
              </a:ext>
            </a:extLst>
          </p:cNvPr>
          <p:cNvPicPr>
            <a:picLocks noChangeAspect="1"/>
          </p:cNvPicPr>
          <p:nvPr/>
        </p:nvPicPr>
        <p:blipFill>
          <a:blip r:embed="rId2"/>
          <a:stretch>
            <a:fillRect/>
          </a:stretch>
        </p:blipFill>
        <p:spPr>
          <a:xfrm>
            <a:off x="278001" y="363953"/>
            <a:ext cx="883997" cy="883997"/>
          </a:xfrm>
          <a:prstGeom prst="rect">
            <a:avLst/>
          </a:prstGeom>
        </p:spPr>
      </p:pic>
      <p:pic>
        <p:nvPicPr>
          <p:cNvPr id="8" name="Picture 7">
            <a:extLst>
              <a:ext uri="{FF2B5EF4-FFF2-40B4-BE49-F238E27FC236}">
                <a16:creationId xmlns:a16="http://schemas.microsoft.com/office/drawing/2014/main" id="{8F4C569F-845B-674D-EBF2-D3F01F5C3C97}"/>
              </a:ext>
            </a:extLst>
          </p:cNvPr>
          <p:cNvPicPr>
            <a:picLocks noChangeAspect="1"/>
          </p:cNvPicPr>
          <p:nvPr/>
        </p:nvPicPr>
        <p:blipFill>
          <a:blip r:embed="rId3"/>
          <a:stretch>
            <a:fillRect/>
          </a:stretch>
        </p:blipFill>
        <p:spPr>
          <a:xfrm>
            <a:off x="446621" y="6237993"/>
            <a:ext cx="8327858" cy="512108"/>
          </a:xfrm>
          <a:prstGeom prst="rect">
            <a:avLst/>
          </a:prstGeom>
        </p:spPr>
      </p:pic>
    </p:spTree>
    <p:extLst>
      <p:ext uri="{BB962C8B-B14F-4D97-AF65-F5344CB8AC3E}">
        <p14:creationId xmlns:p14="http://schemas.microsoft.com/office/powerpoint/2010/main" val="3085205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381F4-BBBD-4283-43A9-23C791393E26}"/>
              </a:ext>
            </a:extLst>
          </p:cNvPr>
          <p:cNvSpPr>
            <a:spLocks noGrp="1"/>
          </p:cNvSpPr>
          <p:nvPr>
            <p:ph type="title"/>
          </p:nvPr>
        </p:nvSpPr>
        <p:spPr>
          <a:xfrm>
            <a:off x="415200" y="240876"/>
            <a:ext cx="10753200" cy="848300"/>
          </a:xfrm>
        </p:spPr>
        <p:txBody>
          <a:bodyPr/>
          <a:lstStyle/>
          <a:p>
            <a:r>
              <a:rPr lang="en-US"/>
              <a:t>Learning Health System  Improvement cycle</a:t>
            </a:r>
            <a:br>
              <a:rPr lang="en-US"/>
            </a:br>
            <a:r>
              <a:rPr lang="en-US" i="1"/>
              <a:t>-A community of learning and change</a:t>
            </a:r>
          </a:p>
        </p:txBody>
      </p:sp>
      <p:graphicFrame>
        <p:nvGraphicFramePr>
          <p:cNvPr id="4" name="Content Placeholder 3">
            <a:extLst>
              <a:ext uri="{FF2B5EF4-FFF2-40B4-BE49-F238E27FC236}">
                <a16:creationId xmlns:a16="http://schemas.microsoft.com/office/drawing/2014/main" id="{EA2A59CD-5844-C40D-97E0-7A0BFF2B18EA}"/>
              </a:ext>
            </a:extLst>
          </p:cNvPr>
          <p:cNvGraphicFramePr>
            <a:graphicFrameLocks noGrp="1"/>
          </p:cNvGraphicFramePr>
          <p:nvPr>
            <p:ph idx="1"/>
          </p:nvPr>
        </p:nvGraphicFramePr>
        <p:xfrm>
          <a:off x="721062" y="1692412"/>
          <a:ext cx="10752138" cy="4500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a:extLst>
              <a:ext uri="{FF2B5EF4-FFF2-40B4-BE49-F238E27FC236}">
                <a16:creationId xmlns:a16="http://schemas.microsoft.com/office/drawing/2014/main" id="{077477C6-4724-BC53-9593-9424A42463CF}"/>
              </a:ext>
            </a:extLst>
          </p:cNvPr>
          <p:cNvSpPr/>
          <p:nvPr/>
        </p:nvSpPr>
        <p:spPr>
          <a:xfrm>
            <a:off x="178278" y="4694671"/>
            <a:ext cx="4376429" cy="1612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Community comes together in pursuit of a Health Problem of interest</a:t>
            </a:r>
          </a:p>
          <a:p>
            <a:pPr algn="ctr"/>
            <a:r>
              <a:rPr lang="en-US" sz="1400" i="1"/>
              <a:t>Sexually transmissible infections</a:t>
            </a:r>
          </a:p>
        </p:txBody>
      </p:sp>
      <p:sp>
        <p:nvSpPr>
          <p:cNvPr id="6" name="TextBox 5">
            <a:extLst>
              <a:ext uri="{FF2B5EF4-FFF2-40B4-BE49-F238E27FC236}">
                <a16:creationId xmlns:a16="http://schemas.microsoft.com/office/drawing/2014/main" id="{1A03E37F-0EC8-79E5-69A5-4B680291D247}"/>
              </a:ext>
            </a:extLst>
          </p:cNvPr>
          <p:cNvSpPr txBox="1"/>
          <p:nvPr/>
        </p:nvSpPr>
        <p:spPr>
          <a:xfrm>
            <a:off x="2940248" y="1162686"/>
            <a:ext cx="1726755" cy="307777"/>
          </a:xfrm>
          <a:prstGeom prst="rect">
            <a:avLst/>
          </a:prstGeom>
          <a:noFill/>
        </p:spPr>
        <p:txBody>
          <a:bodyPr wrap="none" rtlCol="0">
            <a:spAutoFit/>
          </a:bodyPr>
          <a:lstStyle/>
          <a:p>
            <a:r>
              <a:rPr lang="en-US" sz="1400" b="1"/>
              <a:t>External Evidence</a:t>
            </a:r>
          </a:p>
        </p:txBody>
      </p:sp>
      <p:cxnSp>
        <p:nvCxnSpPr>
          <p:cNvPr id="8" name="Straight Arrow Connector 7">
            <a:extLst>
              <a:ext uri="{FF2B5EF4-FFF2-40B4-BE49-F238E27FC236}">
                <a16:creationId xmlns:a16="http://schemas.microsoft.com/office/drawing/2014/main" id="{33E31334-B3B9-EBCF-F93D-0DFECC9A47A0}"/>
              </a:ext>
            </a:extLst>
          </p:cNvPr>
          <p:cNvCxnSpPr>
            <a:cxnSpLocks/>
          </p:cNvCxnSpPr>
          <p:nvPr/>
        </p:nvCxnSpPr>
        <p:spPr>
          <a:xfrm>
            <a:off x="4554708" y="1470463"/>
            <a:ext cx="1087486" cy="27699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3A5BFAB-0BC9-890B-A9E8-C5C389FC889A}"/>
              </a:ext>
            </a:extLst>
          </p:cNvPr>
          <p:cNvSpPr txBox="1"/>
          <p:nvPr/>
        </p:nvSpPr>
        <p:spPr>
          <a:xfrm>
            <a:off x="8595361" y="2073499"/>
            <a:ext cx="3213463" cy="954107"/>
          </a:xfrm>
          <a:prstGeom prst="rect">
            <a:avLst/>
          </a:prstGeom>
          <a:solidFill>
            <a:schemeClr val="accent5">
              <a:lumMod val="20000"/>
              <a:lumOff val="80000"/>
            </a:schemeClr>
          </a:solidFill>
          <a:ln>
            <a:solidFill>
              <a:schemeClr val="accent1">
                <a:lumMod val="20000"/>
                <a:lumOff val="80000"/>
              </a:schemeClr>
            </a:solidFill>
          </a:ln>
        </p:spPr>
        <p:txBody>
          <a:bodyPr wrap="square" rtlCol="0">
            <a:spAutoFit/>
          </a:bodyPr>
          <a:lstStyle/>
          <a:p>
            <a:r>
              <a:rPr lang="en-US" sz="1400" i="1">
                <a:solidFill>
                  <a:schemeClr val="accent2">
                    <a:lumMod val="75000"/>
                  </a:schemeClr>
                </a:solidFill>
              </a:rPr>
              <a:t>If </a:t>
            </a:r>
            <a:r>
              <a:rPr lang="en-US" sz="1400"/>
              <a:t>community decides that something of importance has been learned that points towards something that could be improved, </a:t>
            </a:r>
            <a:r>
              <a:rPr lang="en-US" sz="1400" i="1">
                <a:solidFill>
                  <a:schemeClr val="accent2">
                    <a:lumMod val="75000"/>
                  </a:schemeClr>
                </a:solidFill>
              </a:rPr>
              <a:t>then…..</a:t>
            </a:r>
          </a:p>
        </p:txBody>
      </p:sp>
      <p:sp>
        <p:nvSpPr>
          <p:cNvPr id="11" name="Rectangle 10">
            <a:extLst>
              <a:ext uri="{FF2B5EF4-FFF2-40B4-BE49-F238E27FC236}">
                <a16:creationId xmlns:a16="http://schemas.microsoft.com/office/drawing/2014/main" id="{49877CB7-8306-AA30-753F-5F5670933558}"/>
              </a:ext>
            </a:extLst>
          </p:cNvPr>
          <p:cNvSpPr/>
          <p:nvPr/>
        </p:nvSpPr>
        <p:spPr>
          <a:xfrm>
            <a:off x="178278" y="2330979"/>
            <a:ext cx="1350538" cy="914400"/>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“Polar walkthrough”</a:t>
            </a:r>
          </a:p>
        </p:txBody>
      </p:sp>
      <p:sp>
        <p:nvSpPr>
          <p:cNvPr id="17" name="TextBox 16">
            <a:extLst>
              <a:ext uri="{FF2B5EF4-FFF2-40B4-BE49-F238E27FC236}">
                <a16:creationId xmlns:a16="http://schemas.microsoft.com/office/drawing/2014/main" id="{0D3F70FB-33FC-4AC2-256C-EC05FEDEC566}"/>
              </a:ext>
            </a:extLst>
          </p:cNvPr>
          <p:cNvSpPr txBox="1"/>
          <p:nvPr/>
        </p:nvSpPr>
        <p:spPr>
          <a:xfrm>
            <a:off x="178278" y="1661723"/>
            <a:ext cx="3317362" cy="523220"/>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r>
              <a:rPr lang="en-US" sz="1400"/>
              <a:t>CPD mini-audit Step 2</a:t>
            </a:r>
          </a:p>
          <a:p>
            <a:r>
              <a:rPr lang="en-US" sz="1400"/>
              <a:t>Audit criteria, data to be collected</a:t>
            </a:r>
          </a:p>
        </p:txBody>
      </p:sp>
      <p:sp>
        <p:nvSpPr>
          <p:cNvPr id="13" name="TextBox 12">
            <a:extLst>
              <a:ext uri="{FF2B5EF4-FFF2-40B4-BE49-F238E27FC236}">
                <a16:creationId xmlns:a16="http://schemas.microsoft.com/office/drawing/2014/main" id="{483B5B5E-D832-6E6D-67F2-241AAFE6304B}"/>
              </a:ext>
            </a:extLst>
          </p:cNvPr>
          <p:cNvSpPr txBox="1"/>
          <p:nvPr/>
        </p:nvSpPr>
        <p:spPr>
          <a:xfrm>
            <a:off x="1629357" y="2350556"/>
            <a:ext cx="1866283" cy="523220"/>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r>
              <a:rPr lang="en-US" sz="1400"/>
              <a:t>Step 3: </a:t>
            </a:r>
          </a:p>
          <a:p>
            <a:r>
              <a:rPr lang="en-US" sz="1400"/>
              <a:t>Data Collection</a:t>
            </a:r>
          </a:p>
        </p:txBody>
      </p:sp>
      <p:sp>
        <p:nvSpPr>
          <p:cNvPr id="18" name="TextBox 17">
            <a:extLst>
              <a:ext uri="{FF2B5EF4-FFF2-40B4-BE49-F238E27FC236}">
                <a16:creationId xmlns:a16="http://schemas.microsoft.com/office/drawing/2014/main" id="{42E89324-6BA0-A52C-C42E-6207D5ACF9C1}"/>
              </a:ext>
            </a:extLst>
          </p:cNvPr>
          <p:cNvSpPr txBox="1"/>
          <p:nvPr/>
        </p:nvSpPr>
        <p:spPr>
          <a:xfrm>
            <a:off x="8595361" y="1439305"/>
            <a:ext cx="2382383" cy="523220"/>
          </a:xfrm>
          <a:prstGeom prst="rect">
            <a:avLst/>
          </a:prstGeom>
          <a:solidFill>
            <a:schemeClr val="accent6">
              <a:lumMod val="20000"/>
              <a:lumOff val="80000"/>
            </a:schemeClr>
          </a:solidFill>
          <a:ln>
            <a:solidFill>
              <a:schemeClr val="accent6">
                <a:lumMod val="75000"/>
              </a:schemeClr>
            </a:solidFill>
          </a:ln>
        </p:spPr>
        <p:txBody>
          <a:bodyPr wrap="none" rtlCol="0">
            <a:spAutoFit/>
          </a:bodyPr>
          <a:lstStyle/>
          <a:p>
            <a:r>
              <a:rPr lang="en-US" sz="1400"/>
              <a:t>Step 4: Data Analysis </a:t>
            </a:r>
          </a:p>
          <a:p>
            <a:r>
              <a:rPr lang="en-US" sz="1400"/>
              <a:t>and change implementation</a:t>
            </a:r>
          </a:p>
        </p:txBody>
      </p:sp>
      <p:pic>
        <p:nvPicPr>
          <p:cNvPr id="19" name="Picture 18" descr="Graphical user interface, text&#10;&#10;Description automatically generated with medium confidence">
            <a:extLst>
              <a:ext uri="{FF2B5EF4-FFF2-40B4-BE49-F238E27FC236}">
                <a16:creationId xmlns:a16="http://schemas.microsoft.com/office/drawing/2014/main" id="{1F90A013-3182-DECE-2733-1DC7D308EC5A}"/>
              </a:ext>
            </a:extLst>
          </p:cNvPr>
          <p:cNvPicPr>
            <a:picLocks noChangeAspect="1"/>
          </p:cNvPicPr>
          <p:nvPr/>
        </p:nvPicPr>
        <p:blipFill>
          <a:blip r:embed="rId7"/>
          <a:stretch>
            <a:fillRect/>
          </a:stretch>
        </p:blipFill>
        <p:spPr>
          <a:xfrm>
            <a:off x="8918806" y="83839"/>
            <a:ext cx="3184415" cy="1180401"/>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F3123165-E53B-4D8F-927C-C6794823EB0C}"/>
              </a:ext>
            </a:extLst>
          </p:cNvPr>
          <p:cNvSpPr txBox="1"/>
          <p:nvPr/>
        </p:nvSpPr>
        <p:spPr>
          <a:xfrm>
            <a:off x="5255172" y="2403991"/>
            <a:ext cx="1866283" cy="1815882"/>
          </a:xfrm>
          <a:prstGeom prst="rect">
            <a:avLst/>
          </a:prstGeom>
          <a:solidFill>
            <a:schemeClr val="accent2">
              <a:lumMod val="40000"/>
              <a:lumOff val="60000"/>
            </a:schemeClr>
          </a:solidFill>
          <a:ln>
            <a:solidFill>
              <a:schemeClr val="accent2">
                <a:lumMod val="75000"/>
              </a:schemeClr>
            </a:solidFill>
          </a:ln>
        </p:spPr>
        <p:txBody>
          <a:bodyPr wrap="square" rtlCol="0">
            <a:spAutoFit/>
          </a:bodyPr>
          <a:lstStyle/>
          <a:p>
            <a:r>
              <a:rPr lang="en-US" sz="1400" b="1"/>
              <a:t>Knowledge gap analysis</a:t>
            </a:r>
          </a:p>
          <a:p>
            <a:r>
              <a:rPr lang="en-US" sz="1400" b="1"/>
              <a:t>Service gap analysis</a:t>
            </a:r>
          </a:p>
          <a:p>
            <a:endParaRPr lang="en-US" sz="1400" b="1"/>
          </a:p>
          <a:p>
            <a:r>
              <a:rPr lang="en-US" sz="1400" b="1"/>
              <a:t>Generate tailored messages for decision making</a:t>
            </a:r>
          </a:p>
        </p:txBody>
      </p:sp>
    </p:spTree>
    <p:extLst>
      <p:ext uri="{BB962C8B-B14F-4D97-AF65-F5344CB8AC3E}">
        <p14:creationId xmlns:p14="http://schemas.microsoft.com/office/powerpoint/2010/main" val="1166765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D8F8-26C0-5231-065E-6FAD9812ECDC}"/>
              </a:ext>
            </a:extLst>
          </p:cNvPr>
          <p:cNvSpPr>
            <a:spLocks noGrp="1"/>
          </p:cNvSpPr>
          <p:nvPr>
            <p:ph type="title"/>
          </p:nvPr>
        </p:nvSpPr>
        <p:spPr>
          <a:xfrm>
            <a:off x="214903" y="243909"/>
            <a:ext cx="10753200" cy="709801"/>
          </a:xfrm>
        </p:spPr>
        <p:txBody>
          <a:bodyPr/>
          <a:lstStyle/>
          <a:p>
            <a:br>
              <a:rPr lang="en-AU" sz="1800" b="1">
                <a:solidFill>
                  <a:srgbClr val="11364D"/>
                </a:solidFill>
                <a:effectLst/>
                <a:latin typeface="Arial" panose="020B0604020202020204" pitchFamily="34" charset="0"/>
                <a:ea typeface="Arial" panose="020B0604020202020204" pitchFamily="34" charset="0"/>
              </a:rPr>
            </a:br>
            <a:r>
              <a:rPr lang="en-US"/>
              <a:t>Refine the problem statement</a:t>
            </a:r>
            <a:endParaRPr lang="en-US" i="1"/>
          </a:p>
        </p:txBody>
      </p:sp>
      <p:sp>
        <p:nvSpPr>
          <p:cNvPr id="3" name="Content Placeholder 2">
            <a:extLst>
              <a:ext uri="{FF2B5EF4-FFF2-40B4-BE49-F238E27FC236}">
                <a16:creationId xmlns:a16="http://schemas.microsoft.com/office/drawing/2014/main" id="{0513201B-9F64-B7A7-A8B3-0032207089A7}"/>
              </a:ext>
            </a:extLst>
          </p:cNvPr>
          <p:cNvSpPr>
            <a:spLocks noGrp="1"/>
          </p:cNvSpPr>
          <p:nvPr>
            <p:ph idx="1"/>
          </p:nvPr>
        </p:nvSpPr>
        <p:spPr/>
        <p:txBody>
          <a:bodyPr vert="horz" lIns="0" tIns="36000" rIns="0" bIns="36000" rtlCol="0" anchor="t">
            <a:normAutofit fontScale="62500" lnSpcReduction="20000"/>
          </a:bodyPr>
          <a:lstStyle/>
          <a:p>
            <a:pPr marL="0" indent="0">
              <a:buNone/>
            </a:pPr>
            <a:r>
              <a:rPr lang="en-AU" sz="2400" i="1" dirty="0">
                <a:effectLst/>
                <a:latin typeface="Arial" panose="020B0604020202020204" pitchFamily="34" charset="0"/>
                <a:ea typeface="Calibri" panose="020F0502020204030204" pitchFamily="34" charset="0"/>
                <a:cs typeface="Times New Roman" panose="02020603050405020304" pitchFamily="18" charset="0"/>
              </a:rPr>
              <a:t>People at risk of and living with STIs need access to prevention, testing, treatment and care</a:t>
            </a:r>
          </a:p>
          <a:p>
            <a:pPr marL="0" indent="0">
              <a:buNone/>
            </a:pPr>
            <a:r>
              <a:rPr lang="en-AU" sz="2400" i="1" dirty="0">
                <a:effectLst/>
                <a:latin typeface="Arial" panose="020B0604020202020204" pitchFamily="34" charset="0"/>
                <a:ea typeface="Calibri" panose="020F0502020204030204" pitchFamily="34" charset="0"/>
                <a:cs typeface="Times New Roman" panose="02020603050405020304" pitchFamily="18" charset="0"/>
              </a:rPr>
              <a:t>…but they cannot do it, or they face a challenge</a:t>
            </a:r>
          </a:p>
          <a:p>
            <a:pPr marL="0" indent="0">
              <a:buNone/>
            </a:pPr>
            <a:endParaRPr lang="en-AU" sz="24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2400" i="1" dirty="0">
                <a:effectLst/>
                <a:latin typeface="Arial" panose="020B0604020202020204" pitchFamily="34" charset="0"/>
                <a:ea typeface="Calibri" panose="020F0502020204030204" pitchFamily="34" charset="0"/>
                <a:cs typeface="Times New Roman" panose="02020603050405020304" pitchFamily="18" charset="0"/>
              </a:rPr>
              <a:t>The problem is happening because </a:t>
            </a:r>
            <a:r>
              <a:rPr lang="en-AU" sz="2400" i="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[explain the cause of the problem that you identified in your needs analysis] </a:t>
            </a:r>
          </a:p>
          <a:p>
            <a:r>
              <a:rPr lang="en-AU" i="1" dirty="0">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Access issues, patients at risk but not requesting service</a:t>
            </a:r>
          </a:p>
          <a:p>
            <a:r>
              <a:rPr lang="en-AU" i="1" dirty="0">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Notification data not linked to service utilisation data (</a:t>
            </a:r>
            <a:r>
              <a:rPr lang="en-AU" i="1" dirty="0" err="1">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ie</a:t>
            </a:r>
            <a:r>
              <a:rPr lang="en-AU" i="1" dirty="0">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 notification data and EMR data not linked)</a:t>
            </a:r>
          </a:p>
          <a:p>
            <a:r>
              <a:rPr lang="en-AU" i="1" dirty="0">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Data gaps that could potentially be filled by looking at EMR data</a:t>
            </a:r>
          </a:p>
          <a:p>
            <a:endParaRPr lang="en-AU" sz="2400" i="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AU" sz="2400" i="1" dirty="0">
                <a:effectLst/>
                <a:latin typeface="Arial" panose="020B0604020202020204" pitchFamily="34" charset="0"/>
                <a:ea typeface="Calibri" panose="020F0502020204030204" pitchFamily="34" charset="0"/>
                <a:cs typeface="Times New Roman" panose="02020603050405020304" pitchFamily="18" charset="0"/>
              </a:rPr>
              <a:t>and </a:t>
            </a:r>
            <a:r>
              <a:rPr lang="en-AU" sz="2400" i="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with the move towards LARCs and later cervical screening, young women and people with uteruses, opportunities for opportunistic screening have decreased.</a:t>
            </a:r>
          </a:p>
          <a:p>
            <a:pPr marL="0" indent="0">
              <a:buNone/>
            </a:pPr>
            <a:endParaRPr lang="en-AU" sz="2400" i="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2400" i="1" dirty="0">
                <a:effectLst/>
                <a:latin typeface="Arial" panose="020B0604020202020204" pitchFamily="34" charset="0"/>
                <a:ea typeface="Calibri" panose="020F0502020204030204" pitchFamily="34" charset="0"/>
                <a:cs typeface="Times New Roman" panose="02020603050405020304" pitchFamily="18" charset="0"/>
              </a:rPr>
              <a:t>Based on </a:t>
            </a:r>
            <a:r>
              <a:rPr lang="en-AU" sz="2400" i="1" dirty="0">
                <a:solidFill>
                  <a:schemeClr val="accent5">
                    <a:lumMod val="75000"/>
                  </a:schemeClr>
                </a:solidFill>
                <a:effectLst/>
                <a:latin typeface="Arial" panose="020B0604020202020204" pitchFamily="34" charset="0"/>
                <a:ea typeface="Calibri" panose="020F0502020204030204" pitchFamily="34" charset="0"/>
                <a:cs typeface="Times New Roman" panose="02020603050405020304" pitchFamily="18" charset="0"/>
              </a:rPr>
              <a:t>[quantitative data] </a:t>
            </a:r>
            <a:r>
              <a:rPr lang="en-AU" sz="2400" i="1" dirty="0">
                <a:effectLst/>
                <a:latin typeface="Arial" panose="020B0604020202020204" pitchFamily="34" charset="0"/>
                <a:ea typeface="Calibri" panose="020F0502020204030204" pitchFamily="34" charset="0"/>
                <a:cs typeface="Times New Roman" panose="02020603050405020304" pitchFamily="18" charset="0"/>
              </a:rPr>
              <a:t>and </a:t>
            </a:r>
            <a:r>
              <a:rPr lang="en-AU" sz="2400" i="1" dirty="0">
                <a:solidFill>
                  <a:schemeClr val="accent2">
                    <a:lumMod val="75000"/>
                  </a:schemeClr>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[qualitative data collected]</a:t>
            </a:r>
          </a:p>
          <a:p>
            <a:r>
              <a:rPr lang="en-AU" sz="2400" i="1">
                <a:solidFill>
                  <a:schemeClr val="accent2">
                    <a:lumMod val="75000"/>
                  </a:schemeClr>
                </a:solidFill>
                <a:effectLst/>
                <a:latin typeface="Calibri"/>
                <a:ea typeface="Calibri" panose="020F0502020204030204" pitchFamily="34" charset="0"/>
                <a:cs typeface="Times New Roman"/>
              </a:rPr>
              <a:t>Health literacy issues, health access issues, re-infection from untreated partner</a:t>
            </a:r>
          </a:p>
          <a:p>
            <a:endParaRPr lang="en-AU" sz="2400" i="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AU" i="1">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2400" i="1" dirty="0">
                <a:solidFill>
                  <a:schemeClr val="tx2">
                    <a:lumMod val="75000"/>
                  </a:schemeClr>
                </a:solidFill>
                <a:effectLst/>
                <a:latin typeface="Arial" panose="020B0604020202020204" pitchFamily="34" charset="0"/>
                <a:ea typeface="Calibri" panose="020F0502020204030204" pitchFamily="34" charset="0"/>
                <a:cs typeface="Times New Roman" panose="02020603050405020304" pitchFamily="18" charset="0"/>
              </a:rPr>
              <a:t>We (as a community of interest) think that [your insights] and [design needs] can solve the problem.</a:t>
            </a:r>
            <a:endParaRPr lang="en-AU" sz="2400" i="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5A478BD4-EA9A-E610-572D-9DDE1967582B}"/>
              </a:ext>
            </a:extLst>
          </p:cNvPr>
          <p:cNvSpPr txBox="1"/>
          <p:nvPr/>
        </p:nvSpPr>
        <p:spPr>
          <a:xfrm>
            <a:off x="84083" y="90020"/>
            <a:ext cx="6828857" cy="307777"/>
          </a:xfrm>
          <a:prstGeom prst="rect">
            <a:avLst/>
          </a:prstGeom>
          <a:solidFill>
            <a:schemeClr val="accent6">
              <a:lumMod val="20000"/>
              <a:lumOff val="80000"/>
            </a:schemeClr>
          </a:solidFill>
          <a:ln>
            <a:solidFill>
              <a:schemeClr val="accent6">
                <a:lumMod val="75000"/>
              </a:schemeClr>
            </a:solidFill>
          </a:ln>
        </p:spPr>
        <p:txBody>
          <a:bodyPr wrap="none" rtlCol="0">
            <a:spAutoFit/>
          </a:bodyPr>
          <a:lstStyle/>
          <a:p>
            <a:r>
              <a:rPr lang="en-AU" sz="1400" b="1">
                <a:effectLst/>
                <a:latin typeface="Arial" panose="020B0604020202020204" pitchFamily="34" charset="0"/>
                <a:ea typeface="Arial" panose="020B0604020202020204" pitchFamily="34" charset="0"/>
              </a:rPr>
              <a:t>CPD Mini-audit Step 1: Identification of need (what’s the subject of the study?)</a:t>
            </a:r>
            <a:endParaRPr lang="en-US" sz="1400"/>
          </a:p>
        </p:txBody>
      </p:sp>
      <p:pic>
        <p:nvPicPr>
          <p:cNvPr id="6" name="Picture 5" descr="Graphical user interface, text&#10;&#10;Description automatically generated with medium confidence">
            <a:extLst>
              <a:ext uri="{FF2B5EF4-FFF2-40B4-BE49-F238E27FC236}">
                <a16:creationId xmlns:a16="http://schemas.microsoft.com/office/drawing/2014/main" id="{2097F7B0-9AAF-F1EA-DB4F-A77FCA955AD8}"/>
              </a:ext>
            </a:extLst>
          </p:cNvPr>
          <p:cNvPicPr>
            <a:picLocks noChangeAspect="1"/>
          </p:cNvPicPr>
          <p:nvPr/>
        </p:nvPicPr>
        <p:blipFill>
          <a:blip r:embed="rId3"/>
          <a:stretch>
            <a:fillRect/>
          </a:stretch>
        </p:blipFill>
        <p:spPr>
          <a:xfrm>
            <a:off x="8792682" y="90020"/>
            <a:ext cx="3184415" cy="11804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9168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3224E-142C-A410-E768-81DA5D7B0866}"/>
              </a:ext>
            </a:extLst>
          </p:cNvPr>
          <p:cNvSpPr>
            <a:spLocks noGrp="1"/>
          </p:cNvSpPr>
          <p:nvPr>
            <p:ph type="title"/>
          </p:nvPr>
        </p:nvSpPr>
        <p:spPr>
          <a:xfrm>
            <a:off x="91986" y="0"/>
            <a:ext cx="12008028" cy="1236099"/>
          </a:xfrm>
        </p:spPr>
        <p:txBody>
          <a:bodyPr/>
          <a:lstStyle/>
          <a:p>
            <a:r>
              <a:rPr lang="en-US"/>
              <a:t>Data to knowledge (D2K Phase)</a:t>
            </a:r>
            <a:br>
              <a:rPr lang="en-US"/>
            </a:br>
            <a:r>
              <a:rPr lang="en-US" i="1"/>
              <a:t>Make knowledge actionable and shareable</a:t>
            </a:r>
            <a:br>
              <a:rPr lang="en-US" i="1"/>
            </a:br>
            <a:r>
              <a:rPr lang="en-US" i="1"/>
              <a:t>Generate tailored messages for decision making</a:t>
            </a:r>
          </a:p>
        </p:txBody>
      </p:sp>
      <p:graphicFrame>
        <p:nvGraphicFramePr>
          <p:cNvPr id="6" name="Content Placeholder 5">
            <a:extLst>
              <a:ext uri="{FF2B5EF4-FFF2-40B4-BE49-F238E27FC236}">
                <a16:creationId xmlns:a16="http://schemas.microsoft.com/office/drawing/2014/main" id="{E1D77932-7560-6EA5-19CB-5587E5B061FD}"/>
              </a:ext>
            </a:extLst>
          </p:cNvPr>
          <p:cNvGraphicFramePr>
            <a:graphicFrameLocks noGrp="1"/>
          </p:cNvGraphicFramePr>
          <p:nvPr>
            <p:ph idx="1"/>
            <p:extLst>
              <p:ext uri="{D42A27DB-BD31-4B8C-83A1-F6EECF244321}">
                <p14:modId xmlns:p14="http://schemas.microsoft.com/office/powerpoint/2010/main" val="608019024"/>
              </p:ext>
            </p:extLst>
          </p:nvPr>
        </p:nvGraphicFramePr>
        <p:xfrm>
          <a:off x="720725" y="1439863"/>
          <a:ext cx="10752138" cy="4500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2CAB0B4-956B-7AD4-222A-741B29F524F0}"/>
              </a:ext>
            </a:extLst>
          </p:cNvPr>
          <p:cNvSpPr txBox="1"/>
          <p:nvPr/>
        </p:nvSpPr>
        <p:spPr>
          <a:xfrm>
            <a:off x="7963520" y="1812309"/>
            <a:ext cx="1649288" cy="461665"/>
          </a:xfrm>
          <a:prstGeom prst="rect">
            <a:avLst/>
          </a:prstGeom>
          <a:solidFill>
            <a:schemeClr val="accent2">
              <a:lumMod val="20000"/>
              <a:lumOff val="80000"/>
            </a:schemeClr>
          </a:solidFill>
        </p:spPr>
        <p:txBody>
          <a:bodyPr wrap="square" rtlCol="0">
            <a:spAutoFit/>
          </a:bodyPr>
          <a:lstStyle/>
          <a:p>
            <a:pPr marL="285750" indent="-285750">
              <a:buFont typeface="Arial" panose="020B0604020202020204" pitchFamily="34" charset="0"/>
              <a:buChar char="•"/>
            </a:pPr>
            <a:r>
              <a:rPr lang="en-US" sz="1200"/>
              <a:t>Consumers</a:t>
            </a:r>
          </a:p>
          <a:p>
            <a:pPr marL="285750" indent="-285750">
              <a:buFont typeface="Arial" panose="020B0604020202020204" pitchFamily="34" charset="0"/>
              <a:buChar char="•"/>
            </a:pPr>
            <a:r>
              <a:rPr lang="en-US" sz="1200"/>
              <a:t>Their families</a:t>
            </a:r>
          </a:p>
        </p:txBody>
      </p:sp>
      <p:sp>
        <p:nvSpPr>
          <p:cNvPr id="9" name="TextBox 8">
            <a:extLst>
              <a:ext uri="{FF2B5EF4-FFF2-40B4-BE49-F238E27FC236}">
                <a16:creationId xmlns:a16="http://schemas.microsoft.com/office/drawing/2014/main" id="{4F485505-B867-5101-9967-C923FEE169B6}"/>
              </a:ext>
            </a:extLst>
          </p:cNvPr>
          <p:cNvSpPr txBox="1"/>
          <p:nvPr/>
        </p:nvSpPr>
        <p:spPr>
          <a:xfrm>
            <a:off x="8311041" y="2646419"/>
            <a:ext cx="1924594" cy="276999"/>
          </a:xfrm>
          <a:prstGeom prst="rect">
            <a:avLst/>
          </a:prstGeom>
          <a:solidFill>
            <a:schemeClr val="accent2">
              <a:lumMod val="20000"/>
              <a:lumOff val="80000"/>
            </a:schemeClr>
          </a:solidFill>
        </p:spPr>
        <p:txBody>
          <a:bodyPr wrap="square">
            <a:spAutoFit/>
          </a:bodyPr>
          <a:lstStyle/>
          <a:p>
            <a:pPr marL="285750" indent="-285750">
              <a:buFont typeface="Arial" panose="020B0604020202020204" pitchFamily="34" charset="0"/>
              <a:buChar char="•"/>
            </a:pPr>
            <a:r>
              <a:rPr lang="en-US" sz="1200"/>
              <a:t>Community Providers</a:t>
            </a:r>
          </a:p>
        </p:txBody>
      </p:sp>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DAFB2B47-192C-D1A6-F8F8-D84658172974}"/>
                  </a:ext>
                </a:extLst>
              </p14:cNvPr>
              <p14:cNvContentPartPr/>
              <p14:nvPr/>
            </p14:nvContentPartPr>
            <p14:xfrm>
              <a:off x="6250304" y="3836781"/>
              <a:ext cx="1382760" cy="1258560"/>
            </p14:xfrm>
          </p:contentPart>
        </mc:Choice>
        <mc:Fallback xmlns="">
          <p:pic>
            <p:nvPicPr>
              <p:cNvPr id="4" name="Ink 3">
                <a:extLst>
                  <a:ext uri="{FF2B5EF4-FFF2-40B4-BE49-F238E27FC236}">
                    <a16:creationId xmlns:a16="http://schemas.microsoft.com/office/drawing/2014/main" id="{DAFB2B47-192C-D1A6-F8F8-D84658172974}"/>
                  </a:ext>
                </a:extLst>
              </p:cNvPr>
              <p:cNvPicPr/>
              <p:nvPr/>
            </p:nvPicPr>
            <p:blipFill>
              <a:blip r:embed="rId8"/>
              <a:stretch>
                <a:fillRect/>
              </a:stretch>
            </p:blipFill>
            <p:spPr>
              <a:xfrm>
                <a:off x="6241302" y="3827778"/>
                <a:ext cx="1400405" cy="1276205"/>
              </a:xfrm>
              <a:prstGeom prst="rect">
                <a:avLst/>
              </a:prstGeom>
            </p:spPr>
          </p:pic>
        </mc:Fallback>
      </mc:AlternateContent>
      <p:sp>
        <p:nvSpPr>
          <p:cNvPr id="5" name="TextBox 4">
            <a:extLst>
              <a:ext uri="{FF2B5EF4-FFF2-40B4-BE49-F238E27FC236}">
                <a16:creationId xmlns:a16="http://schemas.microsoft.com/office/drawing/2014/main" id="{47416409-CB10-2E9A-EC80-1B7C9FD99D8A}"/>
              </a:ext>
            </a:extLst>
          </p:cNvPr>
          <p:cNvSpPr txBox="1"/>
          <p:nvPr/>
        </p:nvSpPr>
        <p:spPr>
          <a:xfrm>
            <a:off x="4929352" y="5755759"/>
            <a:ext cx="2813591" cy="369332"/>
          </a:xfrm>
          <a:prstGeom prst="rect">
            <a:avLst/>
          </a:prstGeom>
          <a:noFill/>
        </p:spPr>
        <p:txBody>
          <a:bodyPr wrap="none" rtlCol="0">
            <a:spAutoFit/>
          </a:bodyPr>
          <a:lstStyle/>
          <a:p>
            <a:r>
              <a:rPr lang="en-US" i="1"/>
              <a:t>Four types of evidence….</a:t>
            </a:r>
          </a:p>
        </p:txBody>
      </p:sp>
      <p:sp>
        <p:nvSpPr>
          <p:cNvPr id="8" name="TextBox 7">
            <a:extLst>
              <a:ext uri="{FF2B5EF4-FFF2-40B4-BE49-F238E27FC236}">
                <a16:creationId xmlns:a16="http://schemas.microsoft.com/office/drawing/2014/main" id="{F24A8BB9-B392-1E41-5251-C5D75B0B8C3F}"/>
              </a:ext>
            </a:extLst>
          </p:cNvPr>
          <p:cNvSpPr txBox="1"/>
          <p:nvPr/>
        </p:nvSpPr>
        <p:spPr>
          <a:xfrm>
            <a:off x="8582685" y="3480530"/>
            <a:ext cx="1965603" cy="461665"/>
          </a:xfrm>
          <a:prstGeom prst="rect">
            <a:avLst/>
          </a:prstGeom>
          <a:solidFill>
            <a:schemeClr val="accent6">
              <a:lumMod val="20000"/>
              <a:lumOff val="80000"/>
            </a:schemeClr>
          </a:solidFill>
          <a:ln>
            <a:solidFill>
              <a:schemeClr val="accent6">
                <a:lumMod val="75000"/>
              </a:schemeClr>
            </a:solidFill>
          </a:ln>
        </p:spPr>
        <p:txBody>
          <a:bodyPr wrap="none" rtlCol="0">
            <a:spAutoFit/>
          </a:bodyPr>
          <a:lstStyle/>
          <a:p>
            <a:r>
              <a:rPr lang="en-US" sz="2400"/>
              <a:t>Case studies</a:t>
            </a:r>
          </a:p>
        </p:txBody>
      </p:sp>
    </p:spTree>
    <p:extLst>
      <p:ext uri="{BB962C8B-B14F-4D97-AF65-F5344CB8AC3E}">
        <p14:creationId xmlns:p14="http://schemas.microsoft.com/office/powerpoint/2010/main" val="1452648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C8A43-4182-4FDD-8982-91CE0C580E5E}"/>
              </a:ext>
            </a:extLst>
          </p:cNvPr>
          <p:cNvSpPr>
            <a:spLocks noGrp="1"/>
          </p:cNvSpPr>
          <p:nvPr>
            <p:ph type="title"/>
          </p:nvPr>
        </p:nvSpPr>
        <p:spPr>
          <a:xfrm>
            <a:off x="450358" y="281233"/>
            <a:ext cx="11646926" cy="5535737"/>
          </a:xfrm>
        </p:spPr>
        <p:txBody>
          <a:bodyPr/>
          <a:lstStyle/>
          <a:p>
            <a:r>
              <a:rPr lang="en-US" sz="2400" dirty="0">
                <a:latin typeface="Raleway"/>
              </a:rPr>
              <a:t>Agenda for </a:t>
            </a:r>
            <a:r>
              <a:rPr lang="en-AU" sz="2400" b="1" kern="1800" dirty="0">
                <a:solidFill>
                  <a:srgbClr val="003E6A"/>
                </a:solidFill>
                <a:effectLst/>
                <a:latin typeface="Trebuchet MS" panose="020B0603020202020204" pitchFamily="34" charset="0"/>
                <a:ea typeface="Times New Roman" panose="02020603050405020304" pitchFamily="18" charset="0"/>
                <a:cs typeface="Calibri" panose="020F0502020204030204" pitchFamily="34" charset="0"/>
              </a:rPr>
              <a:t>COVID and Communicable Diseases Network </a:t>
            </a:r>
            <a:r>
              <a:rPr lang="en-US" sz="2400" dirty="0">
                <a:latin typeface="Raleway"/>
              </a:rPr>
              <a:t>Series 12: Session 3</a:t>
            </a:r>
            <a:br>
              <a:rPr lang="en-US" sz="2400" dirty="0">
                <a:latin typeface="Raleway"/>
              </a:rPr>
            </a:br>
            <a:r>
              <a:rPr lang="en-US" sz="2400" b="1" i="1" dirty="0">
                <a:latin typeface="Raleway"/>
              </a:rPr>
              <a:t>Tailoring knowledge to practical challenges: Management of infected IUDs</a:t>
            </a:r>
            <a:br>
              <a:rPr lang="en-US" sz="2400" b="1" i="1" dirty="0">
                <a:latin typeface="Raleway"/>
              </a:rPr>
            </a:br>
            <a:br>
              <a:rPr lang="en-US" sz="2400" dirty="0">
                <a:latin typeface="Raleway"/>
              </a:rPr>
            </a:br>
            <a:br>
              <a:rPr lang="en-AU" sz="2400" b="1" dirty="0">
                <a:effectLst/>
                <a:latin typeface="Raleway" panose="020B0503030101060003" pitchFamily="34" charset="0"/>
                <a:ea typeface="Calibri" panose="020F0502020204030204" pitchFamily="34" charset="0"/>
                <a:cs typeface="Arial" panose="020B0604020202020204" pitchFamily="34" charset="0"/>
              </a:rPr>
            </a:br>
            <a:br>
              <a:rPr lang="en-AU" sz="2000" b="1" dirty="0">
                <a:effectLst/>
                <a:latin typeface="Raleway" pitchFamily="2" charset="0"/>
                <a:ea typeface="Calibri" panose="020F0502020204030204" pitchFamily="34" charset="0"/>
                <a:cs typeface="Arial" panose="020B0604020202020204" pitchFamily="34" charset="0"/>
              </a:rPr>
            </a:br>
            <a:br>
              <a:rPr lang="en-AU" sz="2000" b="1" dirty="0">
                <a:effectLst/>
                <a:latin typeface="Raleway" pitchFamily="2" charset="0"/>
                <a:ea typeface="Calibri" panose="020F0502020204030204" pitchFamily="34" charset="0"/>
                <a:cs typeface="Arial" panose="020B0604020202020204" pitchFamily="34" charset="0"/>
              </a:rPr>
            </a:br>
            <a:br>
              <a:rPr lang="en-AU" sz="2400" b="1" dirty="0">
                <a:effectLst/>
                <a:latin typeface="Raleway" pitchFamily="2" charset="0"/>
                <a:ea typeface="Calibri" panose="020F0502020204030204" pitchFamily="34" charset="0"/>
                <a:cs typeface="Arial" panose="020B0604020202020204" pitchFamily="34" charset="0"/>
              </a:rPr>
            </a:br>
            <a:br>
              <a:rPr lang="en-US" sz="2400" dirty="0">
                <a:solidFill>
                  <a:srgbClr val="203864"/>
                </a:solidFill>
                <a:effectLst/>
                <a:latin typeface="Calibri" panose="020F0502020204030204" pitchFamily="34" charset="0"/>
                <a:ea typeface="Calibri" panose="020F0502020204030204" pitchFamily="34" charset="0"/>
              </a:rPr>
            </a:br>
            <a:br>
              <a:rPr lang="en-US" sz="2400" dirty="0">
                <a:solidFill>
                  <a:srgbClr val="203864"/>
                </a:solidFill>
                <a:effectLst/>
                <a:latin typeface="Calibri" panose="020F0502020204030204" pitchFamily="34" charset="0"/>
                <a:ea typeface="Calibri" panose="020F0502020204030204" pitchFamily="34" charset="0"/>
              </a:rPr>
            </a:br>
            <a:br>
              <a:rPr lang="en-AU" sz="1600" dirty="0"/>
            </a:br>
            <a:br>
              <a:rPr lang="en-AU" sz="2400" dirty="0">
                <a:latin typeface="Raleway"/>
              </a:rPr>
            </a:br>
            <a:br>
              <a:rPr lang="en-US" sz="2400" b="1" dirty="0">
                <a:latin typeface="Raleway"/>
              </a:rPr>
            </a:br>
            <a:br>
              <a:rPr lang="en-US" sz="2400" b="0" dirty="0">
                <a:latin typeface="Raleway"/>
              </a:rPr>
            </a:br>
            <a:endParaRPr lang="en-US" sz="2400" b="0" dirty="0">
              <a:latin typeface="Raleway"/>
            </a:endParaRPr>
          </a:p>
          <a:p>
            <a:pPr>
              <a:lnSpc>
                <a:spcPct val="100000"/>
              </a:lnSpc>
              <a:spcBef>
                <a:spcPts val="600"/>
              </a:spcBef>
              <a:spcAft>
                <a:spcPts val="600"/>
              </a:spcAft>
            </a:pPr>
            <a:br>
              <a:rPr lang="en-US" sz="2400" dirty="0"/>
            </a:br>
            <a:br>
              <a:rPr lang="en-US" sz="1800" dirty="0">
                <a:latin typeface="Raleway"/>
              </a:rPr>
            </a:br>
            <a:endParaRPr lang="en-US" sz="2000" b="0" dirty="0">
              <a:latin typeface="Raleway"/>
            </a:endParaRPr>
          </a:p>
        </p:txBody>
      </p:sp>
      <p:sp>
        <p:nvSpPr>
          <p:cNvPr id="3" name="Content Placeholder 2">
            <a:extLst>
              <a:ext uri="{FF2B5EF4-FFF2-40B4-BE49-F238E27FC236}">
                <a16:creationId xmlns:a16="http://schemas.microsoft.com/office/drawing/2014/main" id="{A01350F2-48A3-4BFC-9894-639AEE9B1631}"/>
              </a:ext>
            </a:extLst>
          </p:cNvPr>
          <p:cNvSpPr>
            <a:spLocks noGrp="1"/>
          </p:cNvSpPr>
          <p:nvPr>
            <p:ph idx="1"/>
          </p:nvPr>
        </p:nvSpPr>
        <p:spPr>
          <a:xfrm>
            <a:off x="450358" y="1250165"/>
            <a:ext cx="10489431" cy="5326602"/>
          </a:xfrm>
        </p:spPr>
        <p:txBody>
          <a:bodyPr vert="horz" lIns="0" tIns="36000" rIns="0" bIns="36000" rtlCol="0" anchor="t">
            <a:noAutofit/>
          </a:bodyPr>
          <a:lstStyle/>
          <a:p>
            <a:pPr marL="0" indent="0" fontAlgn="base">
              <a:buNone/>
            </a:pPr>
            <a:r>
              <a:rPr lang="en-US" sz="1600" b="1" dirty="0">
                <a:solidFill>
                  <a:srgbClr val="000000"/>
                </a:solidFill>
                <a:latin typeface="Raleway"/>
              </a:rPr>
              <a:t>Facilitator</a:t>
            </a:r>
            <a:r>
              <a:rPr lang="en-US" sz="1600" b="1" dirty="0">
                <a:latin typeface="Raleway"/>
              </a:rPr>
              <a:t>: Dr Bianca Forrester, </a:t>
            </a:r>
            <a:r>
              <a:rPr lang="en-US" sz="1600" dirty="0">
                <a:latin typeface="Raleway"/>
              </a:rPr>
              <a:t>Clinical Lead of Innovation and Learning, Western Victoria PHN</a:t>
            </a:r>
            <a:br>
              <a:rPr lang="en-US" sz="1600" dirty="0">
                <a:latin typeface="Raleway"/>
              </a:rPr>
            </a:br>
            <a:endParaRPr lang="en-US" sz="1600" dirty="0">
              <a:latin typeface="Raleway"/>
            </a:endParaRPr>
          </a:p>
          <a:p>
            <a:pPr>
              <a:buNone/>
            </a:pPr>
            <a:r>
              <a:rPr lang="en-US" sz="1600" b="1" dirty="0">
                <a:latin typeface="Raleway"/>
              </a:rPr>
              <a:t>Naomi White,</a:t>
            </a:r>
            <a:r>
              <a:rPr lang="en-US" sz="1600" dirty="0">
                <a:latin typeface="Raleway"/>
              </a:rPr>
              <a:t> Senior Manager Regional Partnerships and Public Health, Western Victoria PHN</a:t>
            </a:r>
          </a:p>
          <a:p>
            <a:pPr marL="971550" lvl="1" indent="-285750"/>
            <a:r>
              <a:rPr lang="en-US" sz="1600" dirty="0">
                <a:latin typeface="Raleway"/>
              </a:rPr>
              <a:t>New announcements</a:t>
            </a:r>
            <a:br>
              <a:rPr lang="en-US" sz="1600" dirty="0">
                <a:latin typeface="Raleway"/>
              </a:rPr>
            </a:br>
            <a:endParaRPr lang="en-US" sz="1600" dirty="0"/>
          </a:p>
          <a:p>
            <a:pPr>
              <a:buNone/>
            </a:pPr>
            <a:r>
              <a:rPr lang="en-AU" sz="1600" b="1" dirty="0">
                <a:latin typeface="Raleway"/>
                <a:ea typeface="Arial" panose="020B0604020202020204" pitchFamily="34" charset="0"/>
              </a:rPr>
              <a:t>Dr Jasmine Schuijers, </a:t>
            </a:r>
            <a:r>
              <a:rPr lang="en-AU" sz="1600" dirty="0">
                <a:latin typeface="Raleway"/>
                <a:ea typeface="Arial" panose="020B0604020202020204" pitchFamily="34" charset="0"/>
              </a:rPr>
              <a:t>O &amp; G</a:t>
            </a:r>
            <a:r>
              <a:rPr lang="en-AU" sz="1600" b="1" dirty="0">
                <a:latin typeface="Raleway"/>
                <a:ea typeface="Arial" panose="020B0604020202020204" pitchFamily="34" charset="0"/>
              </a:rPr>
              <a:t> </a:t>
            </a:r>
            <a:r>
              <a:rPr lang="en-AU" sz="1600" dirty="0">
                <a:latin typeface="Raleway"/>
                <a:ea typeface="Arial" panose="020B0604020202020204" pitchFamily="34" charset="0"/>
              </a:rPr>
              <a:t>Registrar, The Royal Women’s Hospital and Barwon Health</a:t>
            </a:r>
            <a:endParaRPr lang="en-US" sz="1600" dirty="0">
              <a:effectLst/>
              <a:latin typeface="Raleway"/>
              <a:ea typeface="Arial" panose="020B0604020202020204" pitchFamily="34" charset="0"/>
            </a:endParaRPr>
          </a:p>
          <a:p>
            <a:pPr marL="457200" lvl="1" indent="0">
              <a:buNone/>
            </a:pPr>
            <a:endParaRPr lang="en-US" sz="1600" dirty="0">
              <a:latin typeface="Raleway"/>
              <a:ea typeface="Calibri" panose="020F0502020204030204" pitchFamily="34" charset="0"/>
              <a:cs typeface="Calibri"/>
            </a:endParaRPr>
          </a:p>
          <a:p>
            <a:pPr>
              <a:buNone/>
            </a:pPr>
            <a:r>
              <a:rPr lang="en-US" sz="1600" b="1" dirty="0">
                <a:latin typeface="Raleway"/>
                <a:ea typeface="Calibri" panose="020F0502020204030204" pitchFamily="34" charset="0"/>
                <a:cs typeface="Calibri"/>
              </a:rPr>
              <a:t>Case presentation: Dr Mike O’Sullivan, </a:t>
            </a:r>
            <a:r>
              <a:rPr lang="en-US" sz="1600" dirty="0">
                <a:latin typeface="Raleway"/>
                <a:ea typeface="Calibri" panose="020F0502020204030204" pitchFamily="34" charset="0"/>
                <a:cs typeface="Calibri"/>
              </a:rPr>
              <a:t>GP, Ballarat Medical Centre</a:t>
            </a:r>
            <a:br>
              <a:rPr lang="en-US" sz="1600" dirty="0">
                <a:latin typeface="Raleway"/>
                <a:ea typeface="Calibri" panose="020F0502020204030204" pitchFamily="34" charset="0"/>
                <a:cs typeface="Calibri"/>
              </a:rPr>
            </a:br>
            <a:endParaRPr lang="en-US" sz="1600" dirty="0">
              <a:latin typeface="Raleway"/>
              <a:ea typeface="Calibri" panose="020F0502020204030204" pitchFamily="34" charset="0"/>
              <a:cs typeface="Calibri"/>
            </a:endParaRPr>
          </a:p>
          <a:p>
            <a:pPr>
              <a:buNone/>
            </a:pPr>
            <a:r>
              <a:rPr lang="en-US" sz="1600" b="1" dirty="0">
                <a:latin typeface="Raleway"/>
                <a:ea typeface="Calibri" panose="020F0502020204030204" pitchFamily="34" charset="0"/>
                <a:cs typeface="Calibri"/>
              </a:rPr>
              <a:t>Panel for Discussion: </a:t>
            </a:r>
          </a:p>
          <a:p>
            <a:pPr>
              <a:buNone/>
            </a:pPr>
            <a:r>
              <a:rPr lang="en-US" sz="1600" b="1" dirty="0">
                <a:latin typeface="Raleway"/>
              </a:rPr>
              <a:t>Dr Kate Graham, </a:t>
            </a:r>
            <a:r>
              <a:rPr lang="en-US" sz="1600" dirty="0">
                <a:latin typeface="Raleway"/>
              </a:rPr>
              <a:t>GP and Clinical Editor – </a:t>
            </a:r>
            <a:r>
              <a:rPr lang="en-US" sz="1600" dirty="0" err="1">
                <a:latin typeface="Raleway"/>
              </a:rPr>
              <a:t>HealthPathways</a:t>
            </a:r>
            <a:r>
              <a:rPr lang="en-US" sz="1600" dirty="0">
                <a:latin typeface="Raleway"/>
              </a:rPr>
              <a:t> and COVID Clinical Advisor, Western Victoria PHN</a:t>
            </a:r>
          </a:p>
          <a:p>
            <a:pPr>
              <a:buNone/>
            </a:pPr>
            <a:endParaRPr lang="en-US" sz="1600" dirty="0">
              <a:latin typeface="Raleway"/>
            </a:endParaRPr>
          </a:p>
          <a:p>
            <a:pPr>
              <a:buNone/>
            </a:pPr>
            <a:r>
              <a:rPr lang="en-US" sz="1600" b="1" dirty="0">
                <a:latin typeface="Raleway"/>
              </a:rPr>
              <a:t>Dr Caroline Bartolo</a:t>
            </a:r>
            <a:r>
              <a:rPr lang="en-US" sz="1600" b="1" dirty="0">
                <a:latin typeface="Raleway" panose="020B0503030101060003" pitchFamily="34" charset="0"/>
              </a:rPr>
              <a:t>, </a:t>
            </a:r>
            <a:r>
              <a:rPr lang="en-AU" sz="1600" kern="0" dirty="0">
                <a:effectLst/>
                <a:latin typeface="Raleway" panose="020B0503030101060003" pitchFamily="34" charset="0"/>
                <a:ea typeface="Calibri" panose="020F0502020204030204" pitchFamily="34" charset="0"/>
              </a:rPr>
              <a:t>Infectious Diseases Physician,  Barwon South West Public Health Unit </a:t>
            </a:r>
            <a:br>
              <a:rPr lang="en-US" sz="1600" dirty="0">
                <a:latin typeface="Raleway"/>
              </a:rPr>
            </a:br>
            <a:endParaRPr lang="en-US" sz="1600" dirty="0">
              <a:latin typeface="Raleway"/>
            </a:endParaRPr>
          </a:p>
          <a:p>
            <a:pPr>
              <a:buNone/>
            </a:pPr>
            <a:r>
              <a:rPr lang="en-US" sz="1600" b="1" dirty="0">
                <a:latin typeface="Raleway"/>
              </a:rPr>
              <a:t>Network Co-</a:t>
            </a:r>
            <a:r>
              <a:rPr lang="en-US" sz="1600" b="1" dirty="0" err="1">
                <a:latin typeface="Raleway"/>
              </a:rPr>
              <a:t>ordinator</a:t>
            </a:r>
            <a:r>
              <a:rPr lang="en-US" sz="1600" b="1" dirty="0">
                <a:latin typeface="Raleway"/>
              </a:rPr>
              <a:t>: Jemma Missbach, </a:t>
            </a:r>
            <a:r>
              <a:rPr lang="en-US" sz="1600" dirty="0">
                <a:latin typeface="Raleway"/>
              </a:rPr>
              <a:t>Western Victoria PHN</a:t>
            </a:r>
          </a:p>
          <a:p>
            <a:pPr marL="0" indent="0">
              <a:lnSpc>
                <a:spcPct val="100000"/>
              </a:lnSpc>
              <a:spcBef>
                <a:spcPts val="600"/>
              </a:spcBef>
              <a:buNone/>
            </a:pPr>
            <a:endParaRPr lang="en-US" sz="1600" b="1" dirty="0">
              <a:solidFill>
                <a:srgbClr val="000000"/>
              </a:solidFill>
              <a:effectLst/>
              <a:latin typeface="Raleway" pitchFamily="2" charset="0"/>
              <a:ea typeface="Arial" panose="020B0604020202020204" pitchFamily="34" charset="0"/>
            </a:endParaRPr>
          </a:p>
          <a:p>
            <a:pPr marL="0" indent="0" fontAlgn="base">
              <a:lnSpc>
                <a:spcPct val="100000"/>
              </a:lnSpc>
              <a:spcBef>
                <a:spcPts val="600"/>
              </a:spcBef>
              <a:buNone/>
            </a:pPr>
            <a:endParaRPr lang="en-US" sz="1600" b="1" dirty="0">
              <a:solidFill>
                <a:srgbClr val="000000"/>
              </a:solidFill>
              <a:latin typeface="Raleway" panose="020B0503030101060003" pitchFamily="34" charset="0"/>
            </a:endParaRPr>
          </a:p>
          <a:p>
            <a:pPr marL="0" indent="0" fontAlgn="base">
              <a:lnSpc>
                <a:spcPct val="100000"/>
              </a:lnSpc>
              <a:spcBef>
                <a:spcPts val="600"/>
              </a:spcBef>
              <a:buNone/>
            </a:pPr>
            <a:endParaRPr lang="en-US" sz="1600" b="1" dirty="0">
              <a:solidFill>
                <a:srgbClr val="000000"/>
              </a:solidFill>
              <a:latin typeface="Raleway" panose="020B0503030101060003" pitchFamily="34" charset="0"/>
            </a:endParaRPr>
          </a:p>
          <a:p>
            <a:pPr marL="0" indent="0" fontAlgn="base">
              <a:lnSpc>
                <a:spcPct val="100000"/>
              </a:lnSpc>
              <a:spcBef>
                <a:spcPts val="600"/>
              </a:spcBef>
              <a:buNone/>
            </a:pPr>
            <a:endParaRPr lang="en-US" sz="1600" b="1" dirty="0">
              <a:solidFill>
                <a:srgbClr val="000000"/>
              </a:solidFill>
              <a:latin typeface="Raleway" panose="020B0503030101060003" pitchFamily="34" charset="0"/>
            </a:endParaRPr>
          </a:p>
        </p:txBody>
      </p:sp>
    </p:spTree>
    <p:extLst>
      <p:ext uri="{BB962C8B-B14F-4D97-AF65-F5344CB8AC3E}">
        <p14:creationId xmlns:p14="http://schemas.microsoft.com/office/powerpoint/2010/main" val="1300204949"/>
      </p:ext>
    </p:extLst>
  </p:cSld>
  <p:clrMapOvr>
    <a:masterClrMapping/>
  </p:clrMapOvr>
</p:sld>
</file>

<file path=ppt/theme/theme1.xml><?xml version="1.0" encoding="utf-8"?>
<a:theme xmlns:a="http://schemas.openxmlformats.org/drawingml/2006/main" name="WestVic_PH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stVic_PHN" id="{91F6016E-3EDB-F747-8ECE-1618DC60B971}" vid="{6F4D7899-FD64-4945-85B1-DC03762DF57D}"/>
    </a:ext>
  </a:extLst>
</a:theme>
</file>

<file path=ppt/theme/theme2.xml><?xml version="1.0" encoding="utf-8"?>
<a:theme xmlns:a="http://schemas.openxmlformats.org/drawingml/2006/main" name="COSSI powerpoint theme">
  <a:themeElements>
    <a:clrScheme name="COSSI">
      <a:dk1>
        <a:srgbClr val="000000"/>
      </a:dk1>
      <a:lt1>
        <a:sysClr val="window" lastClr="FFFFFF"/>
      </a:lt1>
      <a:dk2>
        <a:srgbClr val="637052"/>
      </a:dk2>
      <a:lt2>
        <a:srgbClr val="CCDDEA"/>
      </a:lt2>
      <a:accent1>
        <a:srgbClr val="FEB630"/>
      </a:accent1>
      <a:accent2>
        <a:srgbClr val="F26539"/>
      </a:accent2>
      <a:accent3>
        <a:srgbClr val="E3314F"/>
      </a:accent3>
      <a:accent4>
        <a:srgbClr val="4A1736"/>
      </a:accent4>
      <a:accent5>
        <a:srgbClr val="32C4B7"/>
      </a:accent5>
      <a:accent6>
        <a:srgbClr val="58595B"/>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OSSI powerpoint theme" id="{0993E638-1D9C-4BFE-ABBA-0CAB8B66E773}" vid="{8931DA50-D8C3-4F24-B44A-777ACBCEC3CB}"/>
    </a:ext>
  </a:extLst>
</a:theme>
</file>

<file path=ppt/theme/theme3.xml><?xml version="1.0" encoding="utf-8"?>
<a:theme xmlns:a="http://schemas.openxmlformats.org/drawingml/2006/main" name="1_Blank">
  <a:themeElements>
    <a:clrScheme name="COSSI">
      <a:dk1>
        <a:srgbClr val="000000"/>
      </a:dk1>
      <a:lt1>
        <a:sysClr val="window" lastClr="FFFFFF"/>
      </a:lt1>
      <a:dk2>
        <a:srgbClr val="637052"/>
      </a:dk2>
      <a:lt2>
        <a:srgbClr val="CCDDEA"/>
      </a:lt2>
      <a:accent1>
        <a:srgbClr val="FEB630"/>
      </a:accent1>
      <a:accent2>
        <a:srgbClr val="F26539"/>
      </a:accent2>
      <a:accent3>
        <a:srgbClr val="E3314F"/>
      </a:accent3>
      <a:accent4>
        <a:srgbClr val="4A1736"/>
      </a:accent4>
      <a:accent5>
        <a:srgbClr val="32C4B7"/>
      </a:accent5>
      <a:accent6>
        <a:srgbClr val="58595B"/>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ink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nk Theme" id="{6F4924A2-E8BD-4905-9689-CBDB1616D335}" vid="{B1E84EA3-84FB-459C-831D-A0882A6B6404}"/>
    </a:ext>
  </a:extLst>
</a:theme>
</file>

<file path=ppt/theme/theme5.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HS Presentation 01 Navy 2765 for Office 2016.pptx" id="{CCED1CEF-7506-4FEA-9401-6E7CB47777CF}" vid="{58DEE328-F880-40A7-AEA5-6F0C1D6F6F0D}"/>
    </a:ext>
  </a:extLst>
</a:theme>
</file>

<file path=ppt/theme/theme6.xml><?xml version="1.0" encoding="utf-8"?>
<a:theme xmlns:a="http://schemas.openxmlformats.org/drawingml/2006/main" name="DHHS Presentation 01 Navy 2765 for Office 2007 and 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HS Presentation 01 Navy 2765 for Office 2007 and 2010.pot [Compatibility Mode]" id="{D5121DB1-E685-4E0A-BE04-A28AE0AB56D0}" vid="{0FB19249-19EB-4D02-8733-253847134BA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168ba78-a1e2-49ce-b679-41638dcff75f">
      <UserInfo>
        <DisplayName>Katherine Graham</DisplayName>
        <AccountId>312</AccountId>
        <AccountType/>
      </UserInfo>
      <UserInfo>
        <DisplayName>Jemma Missbach</DisplayName>
        <AccountId>279</AccountId>
        <AccountType/>
      </UserInfo>
      <UserInfo>
        <DisplayName>Linda Govan (Archived)</DisplayName>
        <AccountId>254</AccountId>
        <AccountType/>
      </UserInfo>
      <UserInfo>
        <DisplayName>Andrew Giddy</DisplayName>
        <AccountId>1320</AccountId>
        <AccountType/>
      </UserInfo>
      <UserInfo>
        <DisplayName>Katrina Martin</DisplayName>
        <AccountId>246</AccountId>
        <AccountType/>
      </UserInfo>
      <UserInfo>
        <DisplayName>Matt Dixon</DisplayName>
        <AccountId>219</AccountId>
        <AccountType/>
      </UserInfo>
      <UserInfo>
        <DisplayName>Fiona Quigley</DisplayName>
        <AccountId>258</AccountId>
        <AccountType/>
      </UserInfo>
      <UserInfo>
        <DisplayName>Bianca Forrester</DisplayName>
        <AccountId>593</AccountId>
        <AccountType/>
      </UserInfo>
      <UserInfo>
        <DisplayName>Claire Dagley</DisplayName>
        <AccountId>256</AccountId>
        <AccountType/>
      </UserInfo>
      <UserInfo>
        <DisplayName>Naomi White</DisplayName>
        <AccountId>4589</AccountId>
        <AccountType/>
      </UserInfo>
      <UserInfo>
        <DisplayName>Whitney Flower (Archive)</DisplayName>
        <AccountId>4721</AccountId>
        <AccountType/>
      </UserInfo>
      <UserInfo>
        <DisplayName>Rahul Bhoyroo (Archive)</DisplayName>
        <AccountId>3637</AccountId>
        <AccountType/>
      </UserInfo>
      <UserInfo>
        <DisplayName>Andrea Walter (Archive)</DisplayName>
        <AccountId>261</AccountId>
        <AccountType/>
      </UserInfo>
      <UserInfo>
        <DisplayName>Sarah Hole</DisplayName>
        <AccountId>224</AccountId>
        <AccountType/>
      </UserInfo>
    </SharedWithUsers>
    <lcf76f155ced4ddcb4097134ff3c332f xmlns="e62e0484-3c20-4db1-8f26-f6211f6f49a7">
      <Terms xmlns="http://schemas.microsoft.com/office/infopath/2007/PartnerControls"/>
    </lcf76f155ced4ddcb4097134ff3c332f>
    <TaxCatchAll xmlns="11ad0cd3-baa9-466a-933b-f59ff5e4bfb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4EDB85CF5352428248A700A4DAC250" ma:contentTypeVersion="18" ma:contentTypeDescription="Create a new document." ma:contentTypeScope="" ma:versionID="6535c8c682f2ff6fa278c0395883c757">
  <xsd:schema xmlns:xsd="http://www.w3.org/2001/XMLSchema" xmlns:xs="http://www.w3.org/2001/XMLSchema" xmlns:p="http://schemas.microsoft.com/office/2006/metadata/properties" xmlns:ns2="e62e0484-3c20-4db1-8f26-f6211f6f49a7" xmlns:ns3="5168ba78-a1e2-49ce-b679-41638dcff75f" xmlns:ns4="11ad0cd3-baa9-466a-933b-f59ff5e4bfbf" targetNamespace="http://schemas.microsoft.com/office/2006/metadata/properties" ma:root="true" ma:fieldsID="82b08c7b9ae487b9ab6814f8ac70b2c7" ns2:_="" ns3:_="" ns4:_="">
    <xsd:import namespace="e62e0484-3c20-4db1-8f26-f6211f6f49a7"/>
    <xsd:import namespace="5168ba78-a1e2-49ce-b679-41638dcff75f"/>
    <xsd:import namespace="11ad0cd3-baa9-466a-933b-f59ff5e4bf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e0484-3c20-4db1-8f26-f6211f6f49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9ca91d9-6630-4029-a1e1-ef90902860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68ba78-a1e2-49ce-b679-41638dcff7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ad0cd3-baa9-466a-933b-f59ff5e4bfb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eb2b360-896d-4d6e-8fb0-29944ee5f9ee}" ma:internalName="TaxCatchAll" ma:showField="CatchAllData" ma:web="11ad0cd3-baa9-466a-933b-f59ff5e4bf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9F7501-31B6-46DA-B052-090F4E27B0E7}">
  <ds:schemaRefs>
    <ds:schemaRef ds:uri="11ad0cd3-baa9-466a-933b-f59ff5e4bfbf"/>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5168ba78-a1e2-49ce-b679-41638dcff75f"/>
    <ds:schemaRef ds:uri="e62e0484-3c20-4db1-8f26-f6211f6f49a7"/>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3190475-112B-46ED-BE32-EF856996C9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2e0484-3c20-4db1-8f26-f6211f6f49a7"/>
    <ds:schemaRef ds:uri="5168ba78-a1e2-49ce-b679-41638dcff75f"/>
    <ds:schemaRef ds:uri="11ad0cd3-baa9-466a-933b-f59ff5e4bf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BB9F13-56DF-4A5E-B371-0DB7BBDB39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18</TotalTime>
  <Words>4204</Words>
  <Application>Microsoft Office PowerPoint</Application>
  <PresentationFormat>Widescreen</PresentationFormat>
  <Paragraphs>417</Paragraphs>
  <Slides>32</Slides>
  <Notes>19</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32</vt:i4>
      </vt:variant>
    </vt:vector>
  </HeadingPairs>
  <TitlesOfParts>
    <vt:vector size="53" baseType="lpstr">
      <vt:lpstr>Arial</vt:lpstr>
      <vt:lpstr>Arial Black</vt:lpstr>
      <vt:lpstr>Arial Unicode MS</vt:lpstr>
      <vt:lpstr>Calibri</vt:lpstr>
      <vt:lpstr>Calibri Light</vt:lpstr>
      <vt:lpstr>Courier New</vt:lpstr>
      <vt:lpstr>Lucida Grande</vt:lpstr>
      <vt:lpstr>Open Sans</vt:lpstr>
      <vt:lpstr>Raleway</vt:lpstr>
      <vt:lpstr>SF Pro Text</vt:lpstr>
      <vt:lpstr>Symbol</vt:lpstr>
      <vt:lpstr>Trebuchet MS</vt:lpstr>
      <vt:lpstr>Wingdings</vt:lpstr>
      <vt:lpstr>WestVic_PHN</vt:lpstr>
      <vt:lpstr>COSSI powerpoint theme</vt:lpstr>
      <vt:lpstr>1_Blank</vt:lpstr>
      <vt:lpstr>Pink Theme</vt:lpstr>
      <vt:lpstr>Default Design</vt:lpstr>
      <vt:lpstr>DHHS Presentation 01 Navy 2765 for Office 2007 and 2010</vt:lpstr>
      <vt:lpstr>Office Theme</vt:lpstr>
      <vt:lpstr>Retrospect</vt:lpstr>
      <vt:lpstr>Welcome to Project ECHO  COVID and Communicable Diseases Network</vt:lpstr>
      <vt:lpstr>Acknowledgement of Countries  </vt:lpstr>
      <vt:lpstr>Etiquette/Zoom use</vt:lpstr>
      <vt:lpstr>WVPHN – Your CPD Centre</vt:lpstr>
      <vt:lpstr>LeLearning outcomes</vt:lpstr>
      <vt:lpstr>Learning Health System  Improvement cycle -A community of learning and change</vt:lpstr>
      <vt:lpstr> Refine the problem statement</vt:lpstr>
      <vt:lpstr>Data to knowledge (D2K Phase) Make knowledge actionable and shareable Generate tailored messages for decision making</vt:lpstr>
      <vt:lpstr>Agenda for COVID and Communicable Diseases Network Series 12: Session 3 Tailoring knowledge to practical challenges: Management of infected IUDs               </vt:lpstr>
      <vt:lpstr>COVID-19 Vaccine update</vt:lpstr>
      <vt:lpstr>COVID-19 Booster doses in RACFs</vt:lpstr>
      <vt:lpstr>Health Alert</vt:lpstr>
      <vt:lpstr>Pelvic Inflammatory Disease &amp; Intrauterine Devices</vt:lpstr>
      <vt:lpstr>IUD</vt:lpstr>
      <vt:lpstr>PowerPoint Presentation</vt:lpstr>
      <vt:lpstr>PID</vt:lpstr>
      <vt:lpstr>Sexually acquired</vt:lpstr>
      <vt:lpstr>Post-procedural</vt:lpstr>
      <vt:lpstr>IUD &amp; STI/PID</vt:lpstr>
      <vt:lpstr>PID diagnosed when an IUD is in situ</vt:lpstr>
      <vt:lpstr>PID diagnosed when an IUD is in situ</vt:lpstr>
      <vt:lpstr>Keep IUD in and treat with antibiotics, consider removal if no clinical response in 48-72 hours</vt:lpstr>
      <vt:lpstr>PowerPoint Presentation</vt:lpstr>
      <vt:lpstr>PowerPoint Presentation</vt:lpstr>
      <vt:lpstr>Watch this space…</vt:lpstr>
      <vt:lpstr>Reference List</vt:lpstr>
      <vt:lpstr>Health Pathways review</vt:lpstr>
      <vt:lpstr>Case Presentation:</vt:lpstr>
      <vt:lpstr>Resources </vt:lpstr>
      <vt:lpstr>GPs needed for Survey</vt:lpstr>
      <vt:lpstr>Evaluation</vt:lpstr>
      <vt:lpstr>POLAR data extraction Tool- Chlamydia “walkthrough” &amp; “bookmark” Data analysis specs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Project ECHO COVID 19 Pandemic Response</dc:title>
  <dc:creator>Bianca Forrester</dc:creator>
  <cp:lastModifiedBy>Sarah Hole</cp:lastModifiedBy>
  <cp:revision>3</cp:revision>
  <dcterms:created xsi:type="dcterms:W3CDTF">2020-11-06T07:11:18Z</dcterms:created>
  <dcterms:modified xsi:type="dcterms:W3CDTF">2024-04-12T06:15:01Z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0x010100D84EDB85CF5352428248A700A4DAC250</vt:lpwstr>
  </property>
  <property fmtid="{D5CDD505-2E9C-101B-9397-08002B2CF9AE}" pid="3" name="MediaServiceImageTags">
    <vt:lpwstr/>
  </property>
  <property fmtid="{D5CDD505-2E9C-101B-9397-08002B2CF9AE}" pid="4" name="MSIP_Label_68f8c65d-dacb-48a2-8861-504904ff17a9_Enabled">
    <vt:lpwstr>true</vt:lpwstr>
  </property>
  <property fmtid="{D5CDD505-2E9C-101B-9397-08002B2CF9AE}" pid="5" name="MSIP_Label_68f8c65d-dacb-48a2-8861-504904ff17a9_SetDate">
    <vt:lpwstr>2024-04-12T06:14:54Z</vt:lpwstr>
  </property>
  <property fmtid="{D5CDD505-2E9C-101B-9397-08002B2CF9AE}" pid="6" name="MSIP_Label_68f8c65d-dacb-48a2-8861-504904ff17a9_Method">
    <vt:lpwstr>Standard</vt:lpwstr>
  </property>
  <property fmtid="{D5CDD505-2E9C-101B-9397-08002B2CF9AE}" pid="7" name="MSIP_Label_68f8c65d-dacb-48a2-8861-504904ff17a9_Name">
    <vt:lpwstr>Internal</vt:lpwstr>
  </property>
  <property fmtid="{D5CDD505-2E9C-101B-9397-08002B2CF9AE}" pid="8" name="MSIP_Label_68f8c65d-dacb-48a2-8861-504904ff17a9_SiteId">
    <vt:lpwstr>5bdbc97a-592c-4183-9b7a-9333bd98537d</vt:lpwstr>
  </property>
  <property fmtid="{D5CDD505-2E9C-101B-9397-08002B2CF9AE}" pid="9" name="MSIP_Label_68f8c65d-dacb-48a2-8861-504904ff17a9_ActionId">
    <vt:lpwstr>32575f17-8cdc-4558-bf46-539010de86c4</vt:lpwstr>
  </property>
  <property fmtid="{D5CDD505-2E9C-101B-9397-08002B2CF9AE}" pid="10" name="MSIP_Label_68f8c65d-dacb-48a2-8861-504904ff17a9_ContentBits">
    <vt:lpwstr>1</vt:lpwstr>
  </property>
  <property fmtid="{D5CDD505-2E9C-101B-9397-08002B2CF9AE}" pid="11" name="ClassificationContentMarkingHeaderLocations">
    <vt:lpwstr>WestVic_PHN:5\COSSI powerpoint theme:12\1_Blank:9\Pink Theme:7\Default Design:7\DHHS Presentation 01 Navy 2765 for Office 2007 and 2010:7\Office Theme:8\Retrospect:11</vt:lpwstr>
  </property>
  <property fmtid="{D5CDD505-2E9C-101B-9397-08002B2CF9AE}" pid="12" name="ClassificationContentMarkingHeaderText">
    <vt:lpwstr>Internal</vt:lpwstr>
  </property>
</Properties>
</file>