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omments/modernComment_7FFFCF0C_17566D31.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4"/>
    <p:sldMasterId id="2147483670" r:id="rId5"/>
    <p:sldMasterId id="2147483688" r:id="rId6"/>
    <p:sldMasterId id="2147483707" r:id="rId7"/>
    <p:sldMasterId id="2147483758" r:id="rId8"/>
    <p:sldMasterId id="2147483762" r:id="rId9"/>
    <p:sldMasterId id="2147483778" r:id="rId10"/>
  </p:sldMasterIdLst>
  <p:notesMasterIdLst>
    <p:notesMasterId r:id="rId39"/>
  </p:notesMasterIdLst>
  <p:sldIdLst>
    <p:sldId id="1154106996" r:id="rId11"/>
    <p:sldId id="1154106997" r:id="rId12"/>
    <p:sldId id="2147471090" r:id="rId13"/>
    <p:sldId id="1154106999" r:id="rId14"/>
    <p:sldId id="2147471018" r:id="rId15"/>
    <p:sldId id="2147471009" r:id="rId16"/>
    <p:sldId id="2147471088" r:id="rId17"/>
    <p:sldId id="2147471016" r:id="rId18"/>
    <p:sldId id="2147471116" r:id="rId19"/>
    <p:sldId id="2147471114" r:id="rId20"/>
    <p:sldId id="2147471115" r:id="rId21"/>
    <p:sldId id="2147471118" r:id="rId22"/>
    <p:sldId id="2147470974" r:id="rId23"/>
    <p:sldId id="2147471119" r:id="rId24"/>
    <p:sldId id="2147471120" r:id="rId25"/>
    <p:sldId id="2147471121" r:id="rId26"/>
    <p:sldId id="302" r:id="rId27"/>
    <p:sldId id="2147471122" r:id="rId28"/>
    <p:sldId id="2147471123" r:id="rId29"/>
    <p:sldId id="2147471124" r:id="rId30"/>
    <p:sldId id="2147471125" r:id="rId31"/>
    <p:sldId id="303" r:id="rId32"/>
    <p:sldId id="2147471126" r:id="rId33"/>
    <p:sldId id="2147471127" r:id="rId34"/>
    <p:sldId id="2147470991" r:id="rId35"/>
    <p:sldId id="2147471096" r:id="rId36"/>
    <p:sldId id="2147471128" r:id="rId37"/>
    <p:sldId id="115410702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41B247-2E59-1202-52D1-D14A959597FA}" name="Jemma Missbach" initials="JM" userId="S::jemma.missbach@westvicphn.com.au::2a59ee32-caa0-4b5e-912d-2736d7df82e1" providerId="AD"/>
  <p188:author id="{1A257771-95A3-4AA8-ECDE-299A5BC8A5C6}" name="Fiona Quigley" initials="FQ" userId="S::fiona.quigley@westvicphn.com.au::237aeb2c-cd44-4ad8-8a2a-6b5b10b793d7" providerId="AD"/>
  <p188:author id="{AF621DA0-64BE-2F0B-1231-77714C6CCAEA}" name="Katrina Martin" initials="KM" userId="S::katrina.martin@westvicphn.com.au::597c9010-c110-423e-b47e-e0510c7a29bd" providerId="AD"/>
  <p188:author id="{155932E8-DBEA-FC50-B177-6FCEC6F8CDD7}" name="Naomi White" initials="NW" userId="S::naomi.white@westvicphn.com.au::62327c8a-716e-4fb8-9a06-66d9f0b2b578" providerId="AD"/>
  <p188:author id="{CA9265F2-21BC-AFD8-534A-D4328923CD73}" name="Rachel Heenan (Health)" initials="RH(" userId="S::rachel.heenan@health.vic.gov.au::a7ff3694-1d0a-4621-b73e-737f353397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rina Martin" initials="KM" lastIdx="1" clrIdx="0">
    <p:extLst>
      <p:ext uri="{19B8F6BF-5375-455C-9EA6-DF929625EA0E}">
        <p15:presenceInfo xmlns:p15="http://schemas.microsoft.com/office/powerpoint/2012/main" userId="S::katrina.martin@westvicphn.com.au::597c9010-c110-423e-b47e-e0510c7a29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3864"/>
    <a:srgbClr val="683006"/>
    <a:srgbClr val="945200"/>
    <a:srgbClr val="93532F"/>
    <a:srgbClr val="FFFF00"/>
    <a:srgbClr val="F77CD4"/>
    <a:srgbClr val="73BCC2"/>
    <a:srgbClr val="003D64"/>
    <a:srgbClr val="00B1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5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s>
</file>

<file path=ppt/comments/modernComment_7FFFCF0C_17566D31.xml><?xml version="1.0" encoding="utf-8"?>
<p188:cmLst xmlns:a="http://schemas.openxmlformats.org/drawingml/2006/main" xmlns:r="http://schemas.openxmlformats.org/officeDocument/2006/relationships" xmlns:p188="http://schemas.microsoft.com/office/powerpoint/2018/8/main">
  <p188:cm id="{96A7663F-AD4C-4864-85C7-B60BF72F5E47}" authorId="{CA41B247-2E59-1202-52D1-D14A959597FA}" created="2023-03-20T05:22:01.943">
    <ac:txMkLst xmlns:ac="http://schemas.microsoft.com/office/drawing/2013/main/command">
      <pc:docMk xmlns:pc="http://schemas.microsoft.com/office/powerpoint/2013/main/command"/>
      <pc:sldMk xmlns:pc="http://schemas.microsoft.com/office/powerpoint/2013/main/command" cId="391540017" sldId="2147471116"/>
      <ac:spMk id="2" creationId="{BC9943AC-7DF3-C0DE-2364-7E2325819D92}"/>
      <ac:txMk cp="0" len="24">
        <ac:context len="25" hash="1065220889"/>
      </ac:txMk>
    </ac:txMkLst>
    <p188:pos x="3712852" y="265070"/>
    <p188:txBody>
      <a:bodyPr/>
      <a:lstStyle/>
      <a:p>
        <a:r>
          <a:rPr lang="en-AU"/>
          <a:t>[@Katrina Martin] to talk to this slide and add in pics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85A8B-0605-D04B-A279-F7AADC0AE26C}"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GB"/>
        </a:p>
      </dgm:t>
    </dgm:pt>
    <dgm:pt modelId="{015A6B29-7110-354F-94CD-EBB1B2CC29F2}">
      <dgm:prSet phldrT="[Text]"/>
      <dgm:spPr/>
      <dgm:t>
        <a:bodyPr/>
        <a:lstStyle/>
        <a:p>
          <a:r>
            <a:rPr lang="en-GB"/>
            <a:t>Interpret results</a:t>
          </a:r>
        </a:p>
      </dgm:t>
    </dgm:pt>
    <dgm:pt modelId="{A350C465-2EEC-B94E-BCEF-4EC41794E0D3}" type="parTrans" cxnId="{0743B195-3093-DD49-AA2A-854D7F6BBD16}">
      <dgm:prSet/>
      <dgm:spPr/>
      <dgm:t>
        <a:bodyPr/>
        <a:lstStyle/>
        <a:p>
          <a:endParaRPr lang="en-GB"/>
        </a:p>
      </dgm:t>
    </dgm:pt>
    <dgm:pt modelId="{E2A751BA-EC7B-9E45-B064-7F62936286FC}" type="sibTrans" cxnId="{0743B195-3093-DD49-AA2A-854D7F6BBD16}">
      <dgm:prSet/>
      <dgm:spPr/>
      <dgm:t>
        <a:bodyPr/>
        <a:lstStyle/>
        <a:p>
          <a:endParaRPr lang="en-GB"/>
        </a:p>
      </dgm:t>
    </dgm:pt>
    <dgm:pt modelId="{66001DB3-D21D-FC4B-98C9-B316586F4D20}">
      <dgm:prSet phldrT="[Text]"/>
      <dgm:spPr/>
      <dgm:t>
        <a:bodyPr/>
        <a:lstStyle/>
        <a:p>
          <a:r>
            <a:rPr lang="en-GB"/>
            <a:t>Design  Intervention</a:t>
          </a:r>
        </a:p>
      </dgm:t>
    </dgm:pt>
    <dgm:pt modelId="{AF97271F-9EA0-2049-A54D-D187606B0AB8}" type="parTrans" cxnId="{C4A0EE40-60AD-FF4C-B7B8-A34880DEA839}">
      <dgm:prSet/>
      <dgm:spPr/>
      <dgm:t>
        <a:bodyPr/>
        <a:lstStyle/>
        <a:p>
          <a:endParaRPr lang="en-GB"/>
        </a:p>
      </dgm:t>
    </dgm:pt>
    <dgm:pt modelId="{4A51EDE4-072E-F747-9A67-5B1829623161}" type="sibTrans" cxnId="{C4A0EE40-60AD-FF4C-B7B8-A34880DEA839}">
      <dgm:prSet/>
      <dgm:spPr/>
      <dgm:t>
        <a:bodyPr/>
        <a:lstStyle/>
        <a:p>
          <a:endParaRPr lang="en-GB"/>
        </a:p>
      </dgm:t>
    </dgm:pt>
    <dgm:pt modelId="{46FF7E39-A450-974E-9FFE-4D4B315FB856}">
      <dgm:prSet phldrT="[Text]"/>
      <dgm:spPr/>
      <dgm:t>
        <a:bodyPr/>
        <a:lstStyle/>
        <a:p>
          <a:r>
            <a:rPr lang="en-GB"/>
            <a:t>Take action</a:t>
          </a:r>
        </a:p>
      </dgm:t>
    </dgm:pt>
    <dgm:pt modelId="{51E7E8F6-1192-6E45-84F2-B5014BC9CFAD}" type="parTrans" cxnId="{8E0068D0-6CC8-F74E-BEA3-7B75BF25B65C}">
      <dgm:prSet/>
      <dgm:spPr/>
      <dgm:t>
        <a:bodyPr/>
        <a:lstStyle/>
        <a:p>
          <a:endParaRPr lang="en-GB"/>
        </a:p>
      </dgm:t>
    </dgm:pt>
    <dgm:pt modelId="{5A906E17-18FD-524A-8908-0E1D2725D261}" type="sibTrans" cxnId="{8E0068D0-6CC8-F74E-BEA3-7B75BF25B65C}">
      <dgm:prSet/>
      <dgm:spPr/>
      <dgm:t>
        <a:bodyPr/>
        <a:lstStyle/>
        <a:p>
          <a:endParaRPr lang="en-GB"/>
        </a:p>
      </dgm:t>
    </dgm:pt>
    <dgm:pt modelId="{B254D0EB-8EFF-5F42-8A21-DDD67F6F22D9}">
      <dgm:prSet phldrT="[Text]"/>
      <dgm:spPr/>
      <dgm:t>
        <a:bodyPr/>
        <a:lstStyle/>
        <a:p>
          <a:r>
            <a:rPr lang="en-GB"/>
            <a:t>Assemble data</a:t>
          </a:r>
        </a:p>
      </dgm:t>
    </dgm:pt>
    <dgm:pt modelId="{F5599209-E260-2E40-9EE0-8204559386B5}" type="parTrans" cxnId="{F4F29E3F-F7A2-8E49-B592-BAD5A6DCA038}">
      <dgm:prSet/>
      <dgm:spPr/>
      <dgm:t>
        <a:bodyPr/>
        <a:lstStyle/>
        <a:p>
          <a:endParaRPr lang="en-GB"/>
        </a:p>
      </dgm:t>
    </dgm:pt>
    <dgm:pt modelId="{E138138A-22EB-4544-9A2D-ED8BAACE322E}" type="sibTrans" cxnId="{F4F29E3F-F7A2-8E49-B592-BAD5A6DCA038}">
      <dgm:prSet/>
      <dgm:spPr/>
      <dgm:t>
        <a:bodyPr/>
        <a:lstStyle/>
        <a:p>
          <a:endParaRPr lang="en-GB"/>
        </a:p>
      </dgm:t>
    </dgm:pt>
    <dgm:pt modelId="{BC1FD567-81BD-474F-A239-F697C7199225}">
      <dgm:prSet phldrT="[Text]"/>
      <dgm:spPr/>
      <dgm:t>
        <a:bodyPr/>
        <a:lstStyle/>
        <a:p>
          <a:r>
            <a:rPr lang="en-GB"/>
            <a:t>Analyse data</a:t>
          </a:r>
        </a:p>
      </dgm:t>
    </dgm:pt>
    <dgm:pt modelId="{D5511534-EF15-A64E-845C-2E3B1507C924}" type="parTrans" cxnId="{97FC5E0E-7F84-C449-A826-CCD49F49D02C}">
      <dgm:prSet/>
      <dgm:spPr/>
      <dgm:t>
        <a:bodyPr/>
        <a:lstStyle/>
        <a:p>
          <a:endParaRPr lang="en-GB"/>
        </a:p>
      </dgm:t>
    </dgm:pt>
    <dgm:pt modelId="{A5369550-C33F-A242-8AD9-FE0B9B12B442}" type="sibTrans" cxnId="{97FC5E0E-7F84-C449-A826-CCD49F49D02C}">
      <dgm:prSet/>
      <dgm:spPr/>
      <dgm:t>
        <a:bodyPr/>
        <a:lstStyle/>
        <a:p>
          <a:endParaRPr lang="en-GB"/>
        </a:p>
      </dgm:t>
    </dgm:pt>
    <dgm:pt modelId="{0CF2A688-2C89-9C49-BC44-2D326C64FB52}">
      <dgm:prSet/>
      <dgm:spPr/>
      <dgm:t>
        <a:bodyPr/>
        <a:lstStyle/>
        <a:p>
          <a:r>
            <a:rPr lang="en-GB"/>
            <a:t>Capture Practice as data</a:t>
          </a:r>
        </a:p>
      </dgm:t>
    </dgm:pt>
    <dgm:pt modelId="{B52BBD4F-C31D-5248-B833-B653C1F89010}" type="parTrans" cxnId="{7AF6AB54-1C53-4D1E-819B-E33C14CE85FA}">
      <dgm:prSet/>
      <dgm:spPr/>
      <dgm:t>
        <a:bodyPr/>
        <a:lstStyle/>
        <a:p>
          <a:endParaRPr lang="en-GB"/>
        </a:p>
      </dgm:t>
    </dgm:pt>
    <dgm:pt modelId="{53C72C8C-30B6-364F-A7AD-43EA7ADEEBDC}" type="sibTrans" cxnId="{7AF6AB54-1C53-4D1E-819B-E33C14CE85FA}">
      <dgm:prSet/>
      <dgm:spPr/>
      <dgm:t>
        <a:bodyPr/>
        <a:lstStyle/>
        <a:p>
          <a:endParaRPr lang="en-GB"/>
        </a:p>
      </dgm:t>
    </dgm:pt>
    <dgm:pt modelId="{1137087B-340A-584D-9939-A599A578A4E4}" type="pres">
      <dgm:prSet presAssocID="{68885A8B-0605-D04B-A279-F7AADC0AE26C}" presName="cycle" presStyleCnt="0">
        <dgm:presLayoutVars>
          <dgm:dir/>
          <dgm:resizeHandles val="exact"/>
        </dgm:presLayoutVars>
      </dgm:prSet>
      <dgm:spPr/>
    </dgm:pt>
    <dgm:pt modelId="{8EE8DA1C-EA3F-E647-AD94-6DA1E3997B42}" type="pres">
      <dgm:prSet presAssocID="{015A6B29-7110-354F-94CD-EBB1B2CC29F2}" presName="dummy" presStyleCnt="0"/>
      <dgm:spPr/>
    </dgm:pt>
    <dgm:pt modelId="{BABCDF70-CE5A-464C-A538-7815B6D2AC64}" type="pres">
      <dgm:prSet presAssocID="{015A6B29-7110-354F-94CD-EBB1B2CC29F2}" presName="node" presStyleLbl="revTx" presStyleIdx="0" presStyleCnt="6">
        <dgm:presLayoutVars>
          <dgm:bulletEnabled val="1"/>
        </dgm:presLayoutVars>
      </dgm:prSet>
      <dgm:spPr/>
    </dgm:pt>
    <dgm:pt modelId="{E7B312E2-6088-9B4B-A0A4-B5E9D25B657F}" type="pres">
      <dgm:prSet presAssocID="{E2A751BA-EC7B-9E45-B064-7F62936286FC}" presName="sibTrans" presStyleLbl="node1" presStyleIdx="0" presStyleCnt="6"/>
      <dgm:spPr/>
    </dgm:pt>
    <dgm:pt modelId="{A9E05874-9AF9-FA43-9804-C111F5991881}" type="pres">
      <dgm:prSet presAssocID="{66001DB3-D21D-FC4B-98C9-B316586F4D20}" presName="dummy" presStyleCnt="0"/>
      <dgm:spPr/>
    </dgm:pt>
    <dgm:pt modelId="{54CCED88-ECB3-E040-9544-38E79BD719F6}" type="pres">
      <dgm:prSet presAssocID="{66001DB3-D21D-FC4B-98C9-B316586F4D20}" presName="node" presStyleLbl="revTx" presStyleIdx="1" presStyleCnt="6">
        <dgm:presLayoutVars>
          <dgm:bulletEnabled val="1"/>
        </dgm:presLayoutVars>
      </dgm:prSet>
      <dgm:spPr/>
    </dgm:pt>
    <dgm:pt modelId="{29F72AAE-AB25-E442-B843-B9E58AFE5626}" type="pres">
      <dgm:prSet presAssocID="{4A51EDE4-072E-F747-9A67-5B1829623161}" presName="sibTrans" presStyleLbl="node1" presStyleIdx="1" presStyleCnt="6"/>
      <dgm:spPr/>
    </dgm:pt>
    <dgm:pt modelId="{0CDDCA9C-3598-ED42-9A09-F2AC4170C459}" type="pres">
      <dgm:prSet presAssocID="{46FF7E39-A450-974E-9FFE-4D4B315FB856}" presName="dummy" presStyleCnt="0"/>
      <dgm:spPr/>
    </dgm:pt>
    <dgm:pt modelId="{98160AAC-5F50-594B-85F4-698FF1573EEC}" type="pres">
      <dgm:prSet presAssocID="{46FF7E39-A450-974E-9FFE-4D4B315FB856}" presName="node" presStyleLbl="revTx" presStyleIdx="2" presStyleCnt="6">
        <dgm:presLayoutVars>
          <dgm:bulletEnabled val="1"/>
        </dgm:presLayoutVars>
      </dgm:prSet>
      <dgm:spPr/>
    </dgm:pt>
    <dgm:pt modelId="{20CF166A-9C29-044E-9BEE-733B3AC99021}" type="pres">
      <dgm:prSet presAssocID="{5A906E17-18FD-524A-8908-0E1D2725D261}" presName="sibTrans" presStyleLbl="node1" presStyleIdx="2" presStyleCnt="6"/>
      <dgm:spPr/>
    </dgm:pt>
    <dgm:pt modelId="{A8E41CAE-9A5F-8A4E-84AC-1C94C10F4114}" type="pres">
      <dgm:prSet presAssocID="{0CF2A688-2C89-9C49-BC44-2D326C64FB52}" presName="dummy" presStyleCnt="0"/>
      <dgm:spPr/>
    </dgm:pt>
    <dgm:pt modelId="{40145291-0D10-E042-B3CB-6A502B9E12A4}" type="pres">
      <dgm:prSet presAssocID="{0CF2A688-2C89-9C49-BC44-2D326C64FB52}" presName="node" presStyleLbl="revTx" presStyleIdx="3" presStyleCnt="6">
        <dgm:presLayoutVars>
          <dgm:bulletEnabled val="1"/>
        </dgm:presLayoutVars>
      </dgm:prSet>
      <dgm:spPr/>
    </dgm:pt>
    <dgm:pt modelId="{D008153F-2D90-CF4A-8547-4CB6EF6BED88}" type="pres">
      <dgm:prSet presAssocID="{53C72C8C-30B6-364F-A7AD-43EA7ADEEBDC}" presName="sibTrans" presStyleLbl="node1" presStyleIdx="3" presStyleCnt="6"/>
      <dgm:spPr/>
    </dgm:pt>
    <dgm:pt modelId="{DBA3AFDB-7C2E-1F4D-981D-C21CDD77B90B}" type="pres">
      <dgm:prSet presAssocID="{B254D0EB-8EFF-5F42-8A21-DDD67F6F22D9}" presName="dummy" presStyleCnt="0"/>
      <dgm:spPr/>
    </dgm:pt>
    <dgm:pt modelId="{344A7A96-DF86-5C4E-8FDA-4F01A085CC5C}" type="pres">
      <dgm:prSet presAssocID="{B254D0EB-8EFF-5F42-8A21-DDD67F6F22D9}" presName="node" presStyleLbl="revTx" presStyleIdx="4" presStyleCnt="6">
        <dgm:presLayoutVars>
          <dgm:bulletEnabled val="1"/>
        </dgm:presLayoutVars>
      </dgm:prSet>
      <dgm:spPr/>
    </dgm:pt>
    <dgm:pt modelId="{7362A58C-C263-E04E-B33E-4E21F4E1FE09}" type="pres">
      <dgm:prSet presAssocID="{E138138A-22EB-4544-9A2D-ED8BAACE322E}" presName="sibTrans" presStyleLbl="node1" presStyleIdx="4" presStyleCnt="6"/>
      <dgm:spPr/>
    </dgm:pt>
    <dgm:pt modelId="{2BAA3EB6-3A69-E149-B219-00F0E3D126FA}" type="pres">
      <dgm:prSet presAssocID="{BC1FD567-81BD-474F-A239-F697C7199225}" presName="dummy" presStyleCnt="0"/>
      <dgm:spPr/>
    </dgm:pt>
    <dgm:pt modelId="{F634852B-7E2F-3D45-9B18-68A1FF48F3C5}" type="pres">
      <dgm:prSet presAssocID="{BC1FD567-81BD-474F-A239-F697C7199225}" presName="node" presStyleLbl="revTx" presStyleIdx="5" presStyleCnt="6">
        <dgm:presLayoutVars>
          <dgm:bulletEnabled val="1"/>
        </dgm:presLayoutVars>
      </dgm:prSet>
      <dgm:spPr/>
    </dgm:pt>
    <dgm:pt modelId="{3644EA6B-B56F-FC42-B0B2-59451086FB1B}" type="pres">
      <dgm:prSet presAssocID="{A5369550-C33F-A242-8AD9-FE0B9B12B442}" presName="sibTrans" presStyleLbl="node1" presStyleIdx="5" presStyleCnt="6"/>
      <dgm:spPr/>
    </dgm:pt>
  </dgm:ptLst>
  <dgm:cxnLst>
    <dgm:cxn modelId="{86BF3C03-EA70-4B83-AAB8-69EA26042034}" type="presOf" srcId="{0CF2A688-2C89-9C49-BC44-2D326C64FB52}" destId="{40145291-0D10-E042-B3CB-6A502B9E12A4}" srcOrd="0" destOrd="0" presId="urn:microsoft.com/office/officeart/2005/8/layout/cycle1"/>
    <dgm:cxn modelId="{8E9CC608-79C7-F847-88CD-16683523934F}" type="presOf" srcId="{B254D0EB-8EFF-5F42-8A21-DDD67F6F22D9}" destId="{344A7A96-DF86-5C4E-8FDA-4F01A085CC5C}" srcOrd="0" destOrd="0" presId="urn:microsoft.com/office/officeart/2005/8/layout/cycle1"/>
    <dgm:cxn modelId="{B5DFDB0A-7390-604A-A2B3-7EF8A931E32D}" type="presOf" srcId="{66001DB3-D21D-FC4B-98C9-B316586F4D20}" destId="{54CCED88-ECB3-E040-9544-38E79BD719F6}" srcOrd="0" destOrd="0" presId="urn:microsoft.com/office/officeart/2005/8/layout/cycle1"/>
    <dgm:cxn modelId="{E334A60B-8A45-0B45-B573-D3F6530761F0}" type="presOf" srcId="{BC1FD567-81BD-474F-A239-F697C7199225}" destId="{F634852B-7E2F-3D45-9B18-68A1FF48F3C5}" srcOrd="0" destOrd="0" presId="urn:microsoft.com/office/officeart/2005/8/layout/cycle1"/>
    <dgm:cxn modelId="{97FC5E0E-7F84-C449-A826-CCD49F49D02C}" srcId="{68885A8B-0605-D04B-A279-F7AADC0AE26C}" destId="{BC1FD567-81BD-474F-A239-F697C7199225}" srcOrd="5" destOrd="0" parTransId="{D5511534-EF15-A64E-845C-2E3B1507C924}" sibTransId="{A5369550-C33F-A242-8AD9-FE0B9B12B442}"/>
    <dgm:cxn modelId="{9F201621-24B0-4F40-9699-E8473D67A9C6}" type="presOf" srcId="{4A51EDE4-072E-F747-9A67-5B1829623161}" destId="{29F72AAE-AB25-E442-B843-B9E58AFE5626}" srcOrd="0" destOrd="0" presId="urn:microsoft.com/office/officeart/2005/8/layout/cycle1"/>
    <dgm:cxn modelId="{F4F29E3F-F7A2-8E49-B592-BAD5A6DCA038}" srcId="{68885A8B-0605-D04B-A279-F7AADC0AE26C}" destId="{B254D0EB-8EFF-5F42-8A21-DDD67F6F22D9}" srcOrd="4" destOrd="0" parTransId="{F5599209-E260-2E40-9EE0-8204559386B5}" sibTransId="{E138138A-22EB-4544-9A2D-ED8BAACE322E}"/>
    <dgm:cxn modelId="{C4A0EE40-60AD-FF4C-B7B8-A34880DEA839}" srcId="{68885A8B-0605-D04B-A279-F7AADC0AE26C}" destId="{66001DB3-D21D-FC4B-98C9-B316586F4D20}" srcOrd="1" destOrd="0" parTransId="{AF97271F-9EA0-2049-A54D-D187606B0AB8}" sibTransId="{4A51EDE4-072E-F747-9A67-5B1829623161}"/>
    <dgm:cxn modelId="{07769643-D0FB-4C5B-AEC9-A5CAEA60EA00}" type="presOf" srcId="{53C72C8C-30B6-364F-A7AD-43EA7ADEEBDC}" destId="{D008153F-2D90-CF4A-8547-4CB6EF6BED88}" srcOrd="0" destOrd="0" presId="urn:microsoft.com/office/officeart/2005/8/layout/cycle1"/>
    <dgm:cxn modelId="{A1145167-83FD-1145-946F-BB530B635D88}" type="presOf" srcId="{015A6B29-7110-354F-94CD-EBB1B2CC29F2}" destId="{BABCDF70-CE5A-464C-A538-7815B6D2AC64}" srcOrd="0" destOrd="0" presId="urn:microsoft.com/office/officeart/2005/8/layout/cycle1"/>
    <dgm:cxn modelId="{788EB34C-A894-2148-B96C-F86C344B0BD4}" type="presOf" srcId="{A5369550-C33F-A242-8AD9-FE0B9B12B442}" destId="{3644EA6B-B56F-FC42-B0B2-59451086FB1B}" srcOrd="0" destOrd="0" presId="urn:microsoft.com/office/officeart/2005/8/layout/cycle1"/>
    <dgm:cxn modelId="{CEAD2E70-C7FE-A24B-9A99-29859CB8CCC2}" type="presOf" srcId="{68885A8B-0605-D04B-A279-F7AADC0AE26C}" destId="{1137087B-340A-584D-9939-A599A578A4E4}" srcOrd="0" destOrd="0" presId="urn:microsoft.com/office/officeart/2005/8/layout/cycle1"/>
    <dgm:cxn modelId="{7AF6AB54-1C53-4D1E-819B-E33C14CE85FA}" srcId="{68885A8B-0605-D04B-A279-F7AADC0AE26C}" destId="{0CF2A688-2C89-9C49-BC44-2D326C64FB52}" srcOrd="3" destOrd="0" parTransId="{B52BBD4F-C31D-5248-B833-B653C1F89010}" sibTransId="{53C72C8C-30B6-364F-A7AD-43EA7ADEEBDC}"/>
    <dgm:cxn modelId="{D88BA086-76FE-D64F-8F1D-754105BF522A}" type="presOf" srcId="{E138138A-22EB-4544-9A2D-ED8BAACE322E}" destId="{7362A58C-C263-E04E-B33E-4E21F4E1FE09}" srcOrd="0" destOrd="0" presId="urn:microsoft.com/office/officeart/2005/8/layout/cycle1"/>
    <dgm:cxn modelId="{EC0ACF8B-4C77-E345-B57C-14217749F8A6}" type="presOf" srcId="{E2A751BA-EC7B-9E45-B064-7F62936286FC}" destId="{E7B312E2-6088-9B4B-A0A4-B5E9D25B657F}" srcOrd="0" destOrd="0" presId="urn:microsoft.com/office/officeart/2005/8/layout/cycle1"/>
    <dgm:cxn modelId="{0743B195-3093-DD49-AA2A-854D7F6BBD16}" srcId="{68885A8B-0605-D04B-A279-F7AADC0AE26C}" destId="{015A6B29-7110-354F-94CD-EBB1B2CC29F2}" srcOrd="0" destOrd="0" parTransId="{A350C465-2EEC-B94E-BCEF-4EC41794E0D3}" sibTransId="{E2A751BA-EC7B-9E45-B064-7F62936286FC}"/>
    <dgm:cxn modelId="{C851F6A4-CF4A-7345-B177-F3CB712F83C0}" type="presOf" srcId="{5A906E17-18FD-524A-8908-0E1D2725D261}" destId="{20CF166A-9C29-044E-9BEE-733B3AC99021}" srcOrd="0" destOrd="0" presId="urn:microsoft.com/office/officeart/2005/8/layout/cycle1"/>
    <dgm:cxn modelId="{5F5A8AB5-4050-C542-BCDE-A7D1802A25DC}" type="presOf" srcId="{46FF7E39-A450-974E-9FFE-4D4B315FB856}" destId="{98160AAC-5F50-594B-85F4-698FF1573EEC}" srcOrd="0" destOrd="0" presId="urn:microsoft.com/office/officeart/2005/8/layout/cycle1"/>
    <dgm:cxn modelId="{8E0068D0-6CC8-F74E-BEA3-7B75BF25B65C}" srcId="{68885A8B-0605-D04B-A279-F7AADC0AE26C}" destId="{46FF7E39-A450-974E-9FFE-4D4B315FB856}" srcOrd="2" destOrd="0" parTransId="{51E7E8F6-1192-6E45-84F2-B5014BC9CFAD}" sibTransId="{5A906E17-18FD-524A-8908-0E1D2725D261}"/>
    <dgm:cxn modelId="{CFBF4332-3B29-BB44-8746-8A67FCBE810E}" type="presParOf" srcId="{1137087B-340A-584D-9939-A599A578A4E4}" destId="{8EE8DA1C-EA3F-E647-AD94-6DA1E3997B42}" srcOrd="0" destOrd="0" presId="urn:microsoft.com/office/officeart/2005/8/layout/cycle1"/>
    <dgm:cxn modelId="{80C66D5A-4A22-6640-AC18-06BD573FF3EE}" type="presParOf" srcId="{1137087B-340A-584D-9939-A599A578A4E4}" destId="{BABCDF70-CE5A-464C-A538-7815B6D2AC64}" srcOrd="1" destOrd="0" presId="urn:microsoft.com/office/officeart/2005/8/layout/cycle1"/>
    <dgm:cxn modelId="{0010F43C-C929-7B4A-9C9B-131DC673834E}" type="presParOf" srcId="{1137087B-340A-584D-9939-A599A578A4E4}" destId="{E7B312E2-6088-9B4B-A0A4-B5E9D25B657F}" srcOrd="2" destOrd="0" presId="urn:microsoft.com/office/officeart/2005/8/layout/cycle1"/>
    <dgm:cxn modelId="{FB8B5916-5775-A141-AA1E-2DFD3E7E6468}" type="presParOf" srcId="{1137087B-340A-584D-9939-A599A578A4E4}" destId="{A9E05874-9AF9-FA43-9804-C111F5991881}" srcOrd="3" destOrd="0" presId="urn:microsoft.com/office/officeart/2005/8/layout/cycle1"/>
    <dgm:cxn modelId="{B5716CC9-EFDB-CC46-9F35-111CD5D5B8CA}" type="presParOf" srcId="{1137087B-340A-584D-9939-A599A578A4E4}" destId="{54CCED88-ECB3-E040-9544-38E79BD719F6}" srcOrd="4" destOrd="0" presId="urn:microsoft.com/office/officeart/2005/8/layout/cycle1"/>
    <dgm:cxn modelId="{1675A3AA-5D58-1D4B-BE91-9245E2FA538A}" type="presParOf" srcId="{1137087B-340A-584D-9939-A599A578A4E4}" destId="{29F72AAE-AB25-E442-B843-B9E58AFE5626}" srcOrd="5" destOrd="0" presId="urn:microsoft.com/office/officeart/2005/8/layout/cycle1"/>
    <dgm:cxn modelId="{07EA89A8-8F37-794F-8563-86025A8FFAE1}" type="presParOf" srcId="{1137087B-340A-584D-9939-A599A578A4E4}" destId="{0CDDCA9C-3598-ED42-9A09-F2AC4170C459}" srcOrd="6" destOrd="0" presId="urn:microsoft.com/office/officeart/2005/8/layout/cycle1"/>
    <dgm:cxn modelId="{71D8FBFA-30F6-5A41-9158-EE246FCB9564}" type="presParOf" srcId="{1137087B-340A-584D-9939-A599A578A4E4}" destId="{98160AAC-5F50-594B-85F4-698FF1573EEC}" srcOrd="7" destOrd="0" presId="urn:microsoft.com/office/officeart/2005/8/layout/cycle1"/>
    <dgm:cxn modelId="{DE0EE888-2EC1-3745-A24E-160AE572EA7D}" type="presParOf" srcId="{1137087B-340A-584D-9939-A599A578A4E4}" destId="{20CF166A-9C29-044E-9BEE-733B3AC99021}" srcOrd="8" destOrd="0" presId="urn:microsoft.com/office/officeart/2005/8/layout/cycle1"/>
    <dgm:cxn modelId="{E275AC7E-1342-4F8D-81E1-AAB65C786176}" type="presParOf" srcId="{1137087B-340A-584D-9939-A599A578A4E4}" destId="{A8E41CAE-9A5F-8A4E-84AC-1C94C10F4114}" srcOrd="9" destOrd="0" presId="urn:microsoft.com/office/officeart/2005/8/layout/cycle1"/>
    <dgm:cxn modelId="{EA9B8B1D-44A0-4E71-995E-1A08BAD3E62C}" type="presParOf" srcId="{1137087B-340A-584D-9939-A599A578A4E4}" destId="{40145291-0D10-E042-B3CB-6A502B9E12A4}" srcOrd="10" destOrd="0" presId="urn:microsoft.com/office/officeart/2005/8/layout/cycle1"/>
    <dgm:cxn modelId="{2EBDFE80-9FC0-4DE3-89A0-5793DD778864}" type="presParOf" srcId="{1137087B-340A-584D-9939-A599A578A4E4}" destId="{D008153F-2D90-CF4A-8547-4CB6EF6BED88}" srcOrd="11" destOrd="0" presId="urn:microsoft.com/office/officeart/2005/8/layout/cycle1"/>
    <dgm:cxn modelId="{E5EDC02F-5C9B-2D49-8675-8EAF739DDA00}" type="presParOf" srcId="{1137087B-340A-584D-9939-A599A578A4E4}" destId="{DBA3AFDB-7C2E-1F4D-981D-C21CDD77B90B}" srcOrd="12" destOrd="0" presId="urn:microsoft.com/office/officeart/2005/8/layout/cycle1"/>
    <dgm:cxn modelId="{EF947E88-7139-D14B-8CCE-B405B4B8D183}" type="presParOf" srcId="{1137087B-340A-584D-9939-A599A578A4E4}" destId="{344A7A96-DF86-5C4E-8FDA-4F01A085CC5C}" srcOrd="13" destOrd="0" presId="urn:microsoft.com/office/officeart/2005/8/layout/cycle1"/>
    <dgm:cxn modelId="{5A34B68B-6260-4B45-ABBF-B204E534E8BE}" type="presParOf" srcId="{1137087B-340A-584D-9939-A599A578A4E4}" destId="{7362A58C-C263-E04E-B33E-4E21F4E1FE09}" srcOrd="14" destOrd="0" presId="urn:microsoft.com/office/officeart/2005/8/layout/cycle1"/>
    <dgm:cxn modelId="{1405E0B4-13F0-B24F-996A-F86FC839FF16}" type="presParOf" srcId="{1137087B-340A-584D-9939-A599A578A4E4}" destId="{2BAA3EB6-3A69-E149-B219-00F0E3D126FA}" srcOrd="15" destOrd="0" presId="urn:microsoft.com/office/officeart/2005/8/layout/cycle1"/>
    <dgm:cxn modelId="{D837A72B-A3B1-1840-AC04-F30E92BD6C18}" type="presParOf" srcId="{1137087B-340A-584D-9939-A599A578A4E4}" destId="{F634852B-7E2F-3D45-9B18-68A1FF48F3C5}" srcOrd="16" destOrd="0" presId="urn:microsoft.com/office/officeart/2005/8/layout/cycle1"/>
    <dgm:cxn modelId="{E9868525-1B92-634C-8DF7-7A17A7BDEE4D}" type="presParOf" srcId="{1137087B-340A-584D-9939-A599A578A4E4}" destId="{3644EA6B-B56F-FC42-B0B2-59451086FB1B}"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CDF70-CE5A-464C-A538-7815B6D2AC64}">
      <dsp:nvSpPr>
        <dsp:cNvPr id="0" name=""/>
        <dsp:cNvSpPr/>
      </dsp:nvSpPr>
      <dsp:spPr>
        <a:xfrm>
          <a:off x="5942523" y="10514"/>
          <a:ext cx="921386" cy="9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Interpret results</a:t>
          </a:r>
        </a:p>
      </dsp:txBody>
      <dsp:txXfrm>
        <a:off x="5942523" y="10514"/>
        <a:ext cx="921386" cy="921386"/>
      </dsp:txXfrm>
    </dsp:sp>
    <dsp:sp modelId="{E7B312E2-6088-9B4B-A0A4-B5E9D25B657F}">
      <dsp:nvSpPr>
        <dsp:cNvPr id="0" name=""/>
        <dsp:cNvSpPr/>
      </dsp:nvSpPr>
      <dsp:spPr>
        <a:xfrm>
          <a:off x="3127129" y="1341"/>
          <a:ext cx="4497878" cy="4497878"/>
        </a:xfrm>
        <a:prstGeom prst="circularArrow">
          <a:avLst>
            <a:gd name="adj1" fmla="val 3995"/>
            <a:gd name="adj2" fmla="val 250612"/>
            <a:gd name="adj3" fmla="val 20571831"/>
            <a:gd name="adj4" fmla="val 18984432"/>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CED88-ECB3-E040-9544-38E79BD719F6}">
      <dsp:nvSpPr>
        <dsp:cNvPr id="0" name=""/>
        <dsp:cNvSpPr/>
      </dsp:nvSpPr>
      <dsp:spPr>
        <a:xfrm>
          <a:off x="6969671" y="1789587"/>
          <a:ext cx="921386" cy="9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Design  Intervention</a:t>
          </a:r>
        </a:p>
      </dsp:txBody>
      <dsp:txXfrm>
        <a:off x="6969671" y="1789587"/>
        <a:ext cx="921386" cy="921386"/>
      </dsp:txXfrm>
    </dsp:sp>
    <dsp:sp modelId="{29F72AAE-AB25-E442-B843-B9E58AFE5626}">
      <dsp:nvSpPr>
        <dsp:cNvPr id="0" name=""/>
        <dsp:cNvSpPr/>
      </dsp:nvSpPr>
      <dsp:spPr>
        <a:xfrm>
          <a:off x="3127129" y="1341"/>
          <a:ext cx="4497878" cy="4497878"/>
        </a:xfrm>
        <a:prstGeom prst="circularArrow">
          <a:avLst>
            <a:gd name="adj1" fmla="val 3995"/>
            <a:gd name="adj2" fmla="val 250612"/>
            <a:gd name="adj3" fmla="val 2364956"/>
            <a:gd name="adj4" fmla="val 777557"/>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160AAC-5F50-594B-85F4-698FF1573EEC}">
      <dsp:nvSpPr>
        <dsp:cNvPr id="0" name=""/>
        <dsp:cNvSpPr/>
      </dsp:nvSpPr>
      <dsp:spPr>
        <a:xfrm>
          <a:off x="5942523" y="3568660"/>
          <a:ext cx="921386" cy="9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Take action</a:t>
          </a:r>
        </a:p>
      </dsp:txBody>
      <dsp:txXfrm>
        <a:off x="5942523" y="3568660"/>
        <a:ext cx="921386" cy="921386"/>
      </dsp:txXfrm>
    </dsp:sp>
    <dsp:sp modelId="{20CF166A-9C29-044E-9BEE-733B3AC99021}">
      <dsp:nvSpPr>
        <dsp:cNvPr id="0" name=""/>
        <dsp:cNvSpPr/>
      </dsp:nvSpPr>
      <dsp:spPr>
        <a:xfrm>
          <a:off x="3127129" y="1341"/>
          <a:ext cx="4497878" cy="4497878"/>
        </a:xfrm>
        <a:prstGeom prst="circularArrow">
          <a:avLst>
            <a:gd name="adj1" fmla="val 3995"/>
            <a:gd name="adj2" fmla="val 250612"/>
            <a:gd name="adj3" fmla="val 6109760"/>
            <a:gd name="adj4" fmla="val 4439628"/>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45291-0D10-E042-B3CB-6A502B9E12A4}">
      <dsp:nvSpPr>
        <dsp:cNvPr id="0" name=""/>
        <dsp:cNvSpPr/>
      </dsp:nvSpPr>
      <dsp:spPr>
        <a:xfrm>
          <a:off x="3888227" y="3568660"/>
          <a:ext cx="921386" cy="9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Capture Practice as data</a:t>
          </a:r>
        </a:p>
      </dsp:txBody>
      <dsp:txXfrm>
        <a:off x="3888227" y="3568660"/>
        <a:ext cx="921386" cy="921386"/>
      </dsp:txXfrm>
    </dsp:sp>
    <dsp:sp modelId="{D008153F-2D90-CF4A-8547-4CB6EF6BED88}">
      <dsp:nvSpPr>
        <dsp:cNvPr id="0" name=""/>
        <dsp:cNvSpPr/>
      </dsp:nvSpPr>
      <dsp:spPr>
        <a:xfrm>
          <a:off x="3127129" y="1341"/>
          <a:ext cx="4497878" cy="4497878"/>
        </a:xfrm>
        <a:prstGeom prst="circularArrow">
          <a:avLst>
            <a:gd name="adj1" fmla="val 3995"/>
            <a:gd name="adj2" fmla="val 250612"/>
            <a:gd name="adj3" fmla="val 9771831"/>
            <a:gd name="adj4" fmla="val 8184432"/>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4A7A96-DF86-5C4E-8FDA-4F01A085CC5C}">
      <dsp:nvSpPr>
        <dsp:cNvPr id="0" name=""/>
        <dsp:cNvSpPr/>
      </dsp:nvSpPr>
      <dsp:spPr>
        <a:xfrm>
          <a:off x="2861079" y="1789587"/>
          <a:ext cx="921386" cy="9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Assemble data</a:t>
          </a:r>
        </a:p>
      </dsp:txBody>
      <dsp:txXfrm>
        <a:off x="2861079" y="1789587"/>
        <a:ext cx="921386" cy="921386"/>
      </dsp:txXfrm>
    </dsp:sp>
    <dsp:sp modelId="{7362A58C-C263-E04E-B33E-4E21F4E1FE09}">
      <dsp:nvSpPr>
        <dsp:cNvPr id="0" name=""/>
        <dsp:cNvSpPr/>
      </dsp:nvSpPr>
      <dsp:spPr>
        <a:xfrm>
          <a:off x="3127129" y="1341"/>
          <a:ext cx="4497878" cy="4497878"/>
        </a:xfrm>
        <a:prstGeom prst="circularArrow">
          <a:avLst>
            <a:gd name="adj1" fmla="val 3995"/>
            <a:gd name="adj2" fmla="val 250612"/>
            <a:gd name="adj3" fmla="val 13164956"/>
            <a:gd name="adj4" fmla="val 11577557"/>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34852B-7E2F-3D45-9B18-68A1FF48F3C5}">
      <dsp:nvSpPr>
        <dsp:cNvPr id="0" name=""/>
        <dsp:cNvSpPr/>
      </dsp:nvSpPr>
      <dsp:spPr>
        <a:xfrm>
          <a:off x="3888227" y="10514"/>
          <a:ext cx="921386" cy="9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Analyse data</a:t>
          </a:r>
        </a:p>
      </dsp:txBody>
      <dsp:txXfrm>
        <a:off x="3888227" y="10514"/>
        <a:ext cx="921386" cy="921386"/>
      </dsp:txXfrm>
    </dsp:sp>
    <dsp:sp modelId="{3644EA6B-B56F-FC42-B0B2-59451086FB1B}">
      <dsp:nvSpPr>
        <dsp:cNvPr id="0" name=""/>
        <dsp:cNvSpPr/>
      </dsp:nvSpPr>
      <dsp:spPr>
        <a:xfrm>
          <a:off x="3127129" y="1341"/>
          <a:ext cx="4497878" cy="4497878"/>
        </a:xfrm>
        <a:prstGeom prst="circularArrow">
          <a:avLst>
            <a:gd name="adj1" fmla="val 3995"/>
            <a:gd name="adj2" fmla="val 250612"/>
            <a:gd name="adj3" fmla="val 16909760"/>
            <a:gd name="adj4" fmla="val 15239628"/>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5D5C9-8BAD-AA4D-AE38-B8D237AC2DE3}" type="datetimeFigureOut">
              <a:rPr lang="en-US" smtClean="0"/>
              <a:t>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5E7F5-D723-9F4C-B8FC-954900B90749}" type="slidenum">
              <a:rPr lang="en-US" smtClean="0"/>
              <a:t>‹#›</a:t>
            </a:fld>
            <a:endParaRPr lang="en-US"/>
          </a:p>
        </p:txBody>
      </p:sp>
    </p:spTree>
    <p:extLst>
      <p:ext uri="{BB962C8B-B14F-4D97-AF65-F5344CB8AC3E}">
        <p14:creationId xmlns:p14="http://schemas.microsoft.com/office/powerpoint/2010/main" val="137254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file:///C:\Users\jemma.missbach\AppData\Local\Microsoft\Windows\INetCache\Content.Outlook\LW1C69B3\Testing%20Bulletin%2003%20February%202023%20No.%204.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ealth.vic.gov.au/infectious-diseases/murray-valley-encephalitis"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health.gov.au/health-alerts/japanese-encephalitis-virus-jev/japanese-encephalitis-virus-jev" TargetMode="External"/><Relationship Id="rId4" Type="http://schemas.openxmlformats.org/officeDocument/2006/relationships/hyperlink" Target="https://www.health.vic.gov.au/health-alerts/murray-valley-encephalitis-virus-detected-in-victoria"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o.unimelb.edu.au/n43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B2C96A-DFD8-E74D-A6DD-6BC5FB8BA0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513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1E5E7F5-D723-9F4C-B8FC-954900B90749}" type="slidenum">
              <a:rPr lang="en-US" smtClean="0"/>
              <a:t>27</a:t>
            </a:fld>
            <a:endParaRPr lang="en-US"/>
          </a:p>
        </p:txBody>
      </p:sp>
    </p:spTree>
    <p:extLst>
      <p:ext uri="{BB962C8B-B14F-4D97-AF65-F5344CB8AC3E}">
        <p14:creationId xmlns:p14="http://schemas.microsoft.com/office/powerpoint/2010/main" val="1415545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a:t>Session evaluation link https://forms.office.com/r/ExRQiqM99i</a:t>
            </a:r>
          </a:p>
          <a:p>
            <a:pPr>
              <a:defRPr/>
            </a:pPr>
            <a:r>
              <a:rPr lang="en-AU" sz="1800" u="none">
                <a:solidFill>
                  <a:srgbClr val="0563C1"/>
                </a:solidFill>
                <a:effectLst/>
                <a:latin typeface="Calibri" panose="020F0502020204030204" pitchFamily="34" charset="0"/>
                <a:ea typeface="Calibri" panose="020F0502020204030204" pitchFamily="34" charset="0"/>
                <a:cs typeface="Calibri" panose="020F0502020204030204" pitchFamily="34" charset="0"/>
              </a:rPr>
              <a:t>Case template link https://forms.office.com/r/JGtcXzehKJ</a:t>
            </a:r>
            <a:endParaRPr lang="en-US" sz="1800" u="none">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5E7F5-D723-9F4C-B8FC-954900B90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72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5E7F5-D723-9F4C-B8FC-954900B90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560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5E7F5-D723-9F4C-B8FC-954900B90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06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5E7F5-D723-9F4C-B8FC-954900B90749}" type="slidenum">
              <a:rPr lang="en-US" smtClean="0"/>
              <a:t>5</a:t>
            </a:fld>
            <a:endParaRPr lang="en-US"/>
          </a:p>
        </p:txBody>
      </p:sp>
    </p:spTree>
    <p:extLst>
      <p:ext uri="{BB962C8B-B14F-4D97-AF65-F5344CB8AC3E}">
        <p14:creationId xmlns:p14="http://schemas.microsoft.com/office/powerpoint/2010/main" val="79442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None/>
            </a:pP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5E7F5-D723-9F4C-B8FC-954900B90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09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Raleway"/>
              </a:rPr>
              <a:t>With the scale back of services offered by the PHU's COVID boosters in RACFs will be relied upon by primary care providers. </a:t>
            </a:r>
          </a:p>
          <a:p>
            <a:r>
              <a:rPr lang="en-US">
                <a:latin typeface="Raleway"/>
              </a:rPr>
              <a:t>It is encouraged that RACFs </a:t>
            </a:r>
            <a:r>
              <a:rPr lang="en-US" err="1">
                <a:latin typeface="Raleway"/>
              </a:rPr>
              <a:t>utilise</a:t>
            </a:r>
            <a:r>
              <a:rPr lang="en-US">
                <a:latin typeface="Raleway"/>
              </a:rPr>
              <a:t> their existing relationships with Primary care providers to obtain these vaccinations. </a:t>
            </a:r>
            <a:r>
              <a:rPr lang="en-US" err="1">
                <a:latin typeface="Raleway"/>
              </a:rPr>
              <a:t>Eg.</a:t>
            </a:r>
            <a:r>
              <a:rPr lang="en-US">
                <a:latin typeface="Raleway"/>
              </a:rPr>
              <a:t> Usual GP rounds undertaking vaccination on residents, existing relationships with vaccinating pharmacies. </a:t>
            </a:r>
          </a:p>
          <a:p>
            <a:r>
              <a:rPr lang="en-US">
                <a:latin typeface="Raleway"/>
              </a:rPr>
              <a:t>In circumstances where RACFs are unable to source vaccines from their usual primary care providers, RACFs are encouraged to reach out to the WVPHN and we might be able to will assist with linking up a provider with a RACF. As a last resort a VAPP referral can be made by the PHN</a:t>
            </a:r>
          </a:p>
          <a:p>
            <a:endParaRPr lang="en-AU"/>
          </a:p>
        </p:txBody>
      </p:sp>
      <p:sp>
        <p:nvSpPr>
          <p:cNvPr id="4" name="Slide Number Placeholder 3"/>
          <p:cNvSpPr>
            <a:spLocks noGrp="1"/>
          </p:cNvSpPr>
          <p:nvPr>
            <p:ph type="sldNum" sz="quarter" idx="5"/>
          </p:nvPr>
        </p:nvSpPr>
        <p:spPr/>
        <p:txBody>
          <a:bodyPr/>
          <a:lstStyle/>
          <a:p>
            <a:fld id="{11E5E7F5-D723-9F4C-B8FC-954900B90749}" type="slidenum">
              <a:rPr lang="en-US" smtClean="0"/>
              <a:t>10</a:t>
            </a:fld>
            <a:endParaRPr lang="en-US"/>
          </a:p>
        </p:txBody>
      </p:sp>
    </p:spTree>
    <p:extLst>
      <p:ext uri="{BB962C8B-B14F-4D97-AF65-F5344CB8AC3E}">
        <p14:creationId xmlns:p14="http://schemas.microsoft.com/office/powerpoint/2010/main" val="76676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800">
                <a:hlinkClick r:id="rId3"/>
              </a:rPr>
              <a:t>Testing Bulletin 03 February 2023 No. 4.pdf</a:t>
            </a:r>
            <a:endParaRPr lang="en-AU" sz="1800">
              <a:effectLst/>
              <a:latin typeface="Calibri" panose="020F0502020204030204" pitchFamily="34" charset="0"/>
              <a:ea typeface="Calibri" panose="020F0502020204030204" pitchFamily="34" charset="0"/>
            </a:endParaRPr>
          </a:p>
          <a:p>
            <a:r>
              <a:rPr lang="en-AU" sz="1800">
                <a:effectLst/>
                <a:latin typeface="Calibri" panose="020F0502020204030204" pitchFamily="34" charset="0"/>
                <a:ea typeface="Calibri" panose="020F0502020204030204" pitchFamily="34" charset="0"/>
              </a:rPr>
              <a:t>There are currently no official requirements for masks in GP settings there are however recommendations to that effect. I have attached the most recent Testing bulletin from Vic DH which has advice for health premises on pages 10 and 11 related to mask wearing. I have screen shot the relevant points below.</a:t>
            </a:r>
          </a:p>
          <a:p>
            <a:r>
              <a:rPr lang="en-AU" sz="1800">
                <a:effectLst/>
                <a:latin typeface="Calibri" panose="020F0502020204030204" pitchFamily="34" charset="0"/>
                <a:ea typeface="Calibri" panose="020F0502020204030204" pitchFamily="34" charset="0"/>
              </a:rPr>
              <a:t> </a:t>
            </a:r>
          </a:p>
          <a:p>
            <a:r>
              <a:rPr lang="en-AU" sz="1800">
                <a:effectLst/>
                <a:latin typeface="Calibri" panose="020F0502020204030204" pitchFamily="34" charset="0"/>
                <a:ea typeface="Calibri" panose="020F0502020204030204" pitchFamily="34" charset="0"/>
              </a:rPr>
              <a:t>I understand some health services in the last week have switched from pt facing staff requiring N95/P2 masks to surgical masks. I have not been able to find any specific advice on this change or if it was a recommendation. The mask wearing fatigue appears to be wide spread in the community. Best practice still recommends mask wearing particularly when working with vulnerable populations.</a:t>
            </a:r>
          </a:p>
          <a:p>
            <a:r>
              <a:rPr lang="en-AU" sz="1800">
                <a:effectLst/>
                <a:latin typeface="Calibri" panose="020F0502020204030204" pitchFamily="34" charset="0"/>
                <a:ea typeface="Calibri" panose="020F0502020204030204" pitchFamily="34" charset="0"/>
              </a:rPr>
              <a:t> </a:t>
            </a:r>
          </a:p>
          <a:p>
            <a:r>
              <a:rPr lang="en-AU" sz="1800">
                <a:effectLst/>
                <a:latin typeface="Calibri" panose="020F0502020204030204" pitchFamily="34" charset="0"/>
                <a:ea typeface="Calibri" panose="020F0502020204030204" pitchFamily="34" charset="0"/>
              </a:rPr>
              <a:t>I hope this is help for you. Please reach out if there is anything else. Unfortunately the guidance isn’t as forthcoming and available as it used to be.</a:t>
            </a:r>
          </a:p>
          <a:p>
            <a:endParaRPr lang="en-AU"/>
          </a:p>
        </p:txBody>
      </p:sp>
      <p:sp>
        <p:nvSpPr>
          <p:cNvPr id="4" name="Slide Number Placeholder 3"/>
          <p:cNvSpPr>
            <a:spLocks noGrp="1"/>
          </p:cNvSpPr>
          <p:nvPr>
            <p:ph type="sldNum" sz="quarter" idx="5"/>
          </p:nvPr>
        </p:nvSpPr>
        <p:spPr/>
        <p:txBody>
          <a:bodyPr/>
          <a:lstStyle/>
          <a:p>
            <a:fld id="{11E5E7F5-D723-9F4C-B8FC-954900B90749}" type="slidenum">
              <a:rPr lang="en-US" smtClean="0"/>
              <a:t>11</a:t>
            </a:fld>
            <a:endParaRPr lang="en-US"/>
          </a:p>
        </p:txBody>
      </p:sp>
    </p:spTree>
    <p:extLst>
      <p:ext uri="{BB962C8B-B14F-4D97-AF65-F5344CB8AC3E}">
        <p14:creationId xmlns:p14="http://schemas.microsoft.com/office/powerpoint/2010/main" val="353009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MVE - </a:t>
            </a:r>
            <a:r>
              <a:rPr lang="en-AU">
                <a:hlinkClick r:id="rId3"/>
              </a:rPr>
              <a:t>Murray Valley encephalitis (health.vic.gov.au)</a:t>
            </a:r>
            <a:endParaRPr lang="en-US"/>
          </a:p>
          <a:p>
            <a:r>
              <a:rPr lang="en-US"/>
              <a:t>JEV – </a:t>
            </a:r>
            <a:r>
              <a:rPr lang="en-AU">
                <a:hlinkClick r:id="rId4"/>
              </a:rPr>
              <a:t>Update on Japanese encephalitis and Murray Valley encephalitis in Victoria | health.vic.gov.au</a:t>
            </a:r>
            <a:endParaRPr lang="en-US"/>
          </a:p>
          <a:p>
            <a:r>
              <a:rPr lang="en-US"/>
              <a:t> </a:t>
            </a:r>
            <a:r>
              <a:rPr lang="en-AU">
                <a:hlinkClick r:id="rId5"/>
              </a:rPr>
              <a:t>Japanese encephalitis virus (JEV) | Australian Government Department of Health and Aged Care</a:t>
            </a:r>
            <a:endParaRPr lang="en-AU"/>
          </a:p>
        </p:txBody>
      </p:sp>
      <p:sp>
        <p:nvSpPr>
          <p:cNvPr id="4" name="Slide Number Placeholder 3"/>
          <p:cNvSpPr>
            <a:spLocks noGrp="1"/>
          </p:cNvSpPr>
          <p:nvPr>
            <p:ph type="sldNum" sz="quarter" idx="5"/>
          </p:nvPr>
        </p:nvSpPr>
        <p:spPr/>
        <p:txBody>
          <a:bodyPr/>
          <a:lstStyle/>
          <a:p>
            <a:fld id="{11E5E7F5-D723-9F4C-B8FC-954900B90749}" type="slidenum">
              <a:rPr lang="en-US" smtClean="0"/>
              <a:t>13</a:t>
            </a:fld>
            <a:endParaRPr lang="en-US"/>
          </a:p>
        </p:txBody>
      </p:sp>
    </p:spTree>
    <p:extLst>
      <p:ext uri="{BB962C8B-B14F-4D97-AF65-F5344CB8AC3E}">
        <p14:creationId xmlns:p14="http://schemas.microsoft.com/office/powerpoint/2010/main" val="3226029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800" b="1" i="0" u="sng" strike="noStrike" kern="1200" cap="none" spc="0" normalizeH="0" baseline="0" noProof="0">
                <a:ln>
                  <a:noFill/>
                </a:ln>
                <a:solidFill>
                  <a:srgbClr val="0000FF"/>
                </a:solidFill>
                <a:effectLst/>
                <a:uLnTx/>
                <a:uFillTx/>
                <a:latin typeface="Calibri" panose="020F0502020204030204" pitchFamily="34" charset="0"/>
                <a:ea typeface="Calibri" panose="020F0502020204030204" pitchFamily="34" charset="0"/>
                <a:cs typeface="+mn-cs"/>
                <a:hlinkClick r:id="rId3"/>
              </a:rPr>
              <a:t>https://go.unimelb.edu.au/n43e</a:t>
            </a:r>
            <a:endParaRPr kumimoji="0" lang="en-AU"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AU"/>
          </a:p>
        </p:txBody>
      </p:sp>
      <p:sp>
        <p:nvSpPr>
          <p:cNvPr id="4" name="Slide Number Placeholder 3"/>
          <p:cNvSpPr>
            <a:spLocks noGrp="1"/>
          </p:cNvSpPr>
          <p:nvPr>
            <p:ph type="sldNum" sz="quarter" idx="5"/>
          </p:nvPr>
        </p:nvSpPr>
        <p:spPr/>
        <p:txBody>
          <a:bodyPr/>
          <a:lstStyle/>
          <a:p>
            <a:fld id="{11E5E7F5-D723-9F4C-B8FC-954900B90749}" type="slidenum">
              <a:rPr lang="en-US" smtClean="0"/>
              <a:t>26</a:t>
            </a:fld>
            <a:endParaRPr lang="en-US"/>
          </a:p>
        </p:txBody>
      </p:sp>
    </p:spTree>
    <p:extLst>
      <p:ext uri="{BB962C8B-B14F-4D97-AF65-F5344CB8AC3E}">
        <p14:creationId xmlns:p14="http://schemas.microsoft.com/office/powerpoint/2010/main" val="2598486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324A-CEF7-CC43-BE1C-3A7D8CB22892}"/>
              </a:ext>
            </a:extLst>
          </p:cNvPr>
          <p:cNvSpPr>
            <a:spLocks noGrp="1"/>
          </p:cNvSpPr>
          <p:nvPr>
            <p:ph type="ctrTitle" hasCustomPrompt="1"/>
          </p:nvPr>
        </p:nvSpPr>
        <p:spPr>
          <a:xfrm>
            <a:off x="1062097" y="1201366"/>
            <a:ext cx="5760000" cy="1260000"/>
          </a:xfrm>
        </p:spPr>
        <p:txBody>
          <a:bodyPr anchor="b">
            <a:normAutofit/>
          </a:bodyPr>
          <a:lstStyle>
            <a:lvl1pPr algn="l">
              <a:defRPr sz="4000" b="1">
                <a:solidFill>
                  <a:srgbClr val="003D69"/>
                </a:solidFill>
                <a:latin typeface="Raleway" panose="020B0503030101060003" pitchFamily="34" charset="77"/>
              </a:defRPr>
            </a:lvl1pPr>
          </a:lstStyle>
          <a:p>
            <a:r>
              <a:rPr lang="en-GB"/>
              <a:t>Presentation Title</a:t>
            </a:r>
            <a:endParaRPr lang="en-US"/>
          </a:p>
        </p:txBody>
      </p:sp>
      <p:sp>
        <p:nvSpPr>
          <p:cNvPr id="3" name="Subtitle 2">
            <a:extLst>
              <a:ext uri="{FF2B5EF4-FFF2-40B4-BE49-F238E27FC236}">
                <a16:creationId xmlns:a16="http://schemas.microsoft.com/office/drawing/2014/main" id="{5AB8AAF8-4603-974D-B14D-41B78AEF0F7C}"/>
              </a:ext>
            </a:extLst>
          </p:cNvPr>
          <p:cNvSpPr>
            <a:spLocks noGrp="1"/>
          </p:cNvSpPr>
          <p:nvPr>
            <p:ph type="subTitle" idx="1" hasCustomPrompt="1"/>
          </p:nvPr>
        </p:nvSpPr>
        <p:spPr>
          <a:xfrm>
            <a:off x="1062097" y="2582135"/>
            <a:ext cx="5760000" cy="90000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p>
        </p:txBody>
      </p:sp>
    </p:spTree>
    <p:extLst>
      <p:ext uri="{BB962C8B-B14F-4D97-AF65-F5344CB8AC3E}">
        <p14:creationId xmlns:p14="http://schemas.microsoft.com/office/powerpoint/2010/main" val="181669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4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439399"/>
            <a:ext cx="9391507" cy="1143000"/>
          </a:xfrm>
        </p:spPr>
        <p:txBody>
          <a:bodyPr/>
          <a:lstStyle/>
          <a:p>
            <a:r>
              <a:rPr lang="en-US"/>
              <a:t>Click to edit Master title style</a:t>
            </a:r>
          </a:p>
        </p:txBody>
      </p:sp>
      <p:sp>
        <p:nvSpPr>
          <p:cNvPr id="3" name="Content Placeholder 2"/>
          <p:cNvSpPr>
            <a:spLocks noGrp="1"/>
          </p:cNvSpPr>
          <p:nvPr>
            <p:ph idx="1"/>
          </p:nvPr>
        </p:nvSpPr>
        <p:spPr>
          <a:xfrm>
            <a:off x="609600" y="1812323"/>
            <a:ext cx="9391507" cy="45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71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92874"/>
            <a:ext cx="12188825" cy="365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42956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accent4"/>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6F7C2F47-7545-4F41-A9D4-06A8F7550572}"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53057-3042-459A-8E5F-9C470B734DCB}"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9003E490-1144-4D3A-9D81-A069DDE17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7" y="103696"/>
            <a:ext cx="3281543" cy="867265"/>
          </a:xfrm>
          <a:prstGeom prst="rect">
            <a:avLst/>
          </a:prstGeom>
        </p:spPr>
      </p:pic>
    </p:spTree>
    <p:extLst>
      <p:ext uri="{BB962C8B-B14F-4D97-AF65-F5344CB8AC3E}">
        <p14:creationId xmlns:p14="http://schemas.microsoft.com/office/powerpoint/2010/main" val="2582217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775" y="286604"/>
            <a:ext cx="10058400" cy="968440"/>
          </a:xfrm>
        </p:spPr>
        <p:txBody>
          <a:bodyPr/>
          <a:lstStyle>
            <a:lvl1pPr marL="0">
              <a:defRPr/>
            </a:lvl1pPr>
          </a:lstStyle>
          <a:p>
            <a:r>
              <a:rPr lang="en-US"/>
              <a:t>Click to edit Master title style</a:t>
            </a:r>
          </a:p>
        </p:txBody>
      </p:sp>
      <p:sp>
        <p:nvSpPr>
          <p:cNvPr id="3" name="Content Placeholder 2"/>
          <p:cNvSpPr>
            <a:spLocks noGrp="1"/>
          </p:cNvSpPr>
          <p:nvPr>
            <p:ph idx="1"/>
          </p:nvPr>
        </p:nvSpPr>
        <p:spPr>
          <a:xfrm>
            <a:off x="485775" y="1371232"/>
            <a:ext cx="10058400" cy="4497862"/>
          </a:xfrm>
        </p:spPr>
        <p:txBody>
          <a:bodyPr/>
          <a:lstStyle>
            <a:lvl1pPr marL="183600" indent="-183600">
              <a:spcBef>
                <a:spcPts val="600"/>
              </a:spcBef>
              <a:buClr>
                <a:schemeClr val="accent2"/>
              </a:buClr>
              <a:buFont typeface="Arial" panose="020B0604020202020204" pitchFamily="34" charset="0"/>
              <a:buChar char="•"/>
              <a:defRPr/>
            </a:lvl1pPr>
            <a:lvl2pPr marL="384048" indent="-182880">
              <a:buSzPct val="80000"/>
              <a:buFont typeface="Courier New" panose="02070309020205020404" pitchFamily="49" charset="0"/>
              <a:buChar char="o"/>
              <a:defRPr/>
            </a:lvl2pPr>
            <a:lvl3pPr marL="669798" indent="-285750">
              <a:buFont typeface="Wingdings" panose="05000000000000000000" pitchFamily="2" charset="2"/>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7C2F47-7545-4F41-A9D4-06A8F7550572}"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3774724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7C2F47-7545-4F41-A9D4-06A8F7550572}"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53057-3042-459A-8E5F-9C470B734DCB}"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576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98070" y="374933"/>
            <a:ext cx="10058400" cy="880110"/>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7C2F47-7545-4F41-A9D4-06A8F7550572}" type="datetimeFigureOut">
              <a:rPr lang="en-AU" smtClean="0"/>
              <a:t>12/04/2024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1191945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7C2F47-7545-4F41-A9D4-06A8F7550572}" type="datetimeFigureOut">
              <a:rPr lang="en-AU" smtClean="0"/>
              <a:t>12/04/2024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1086396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7C2F47-7545-4F41-A9D4-06A8F7550572}" type="datetimeFigureOut">
              <a:rPr lang="en-AU" smtClean="0"/>
              <a:t>12/04/2024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917966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7C2F47-7545-4F41-A9D4-06A8F7550572}" type="datetimeFigureOut">
              <a:rPr lang="en-AU" smtClean="0"/>
              <a:t>12/04/2024</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a:p>
        </p:txBody>
      </p:sp>
      <p:sp>
        <p:nvSpPr>
          <p:cNvPr id="9" name="Slide Number Placeholder 8"/>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1381195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F7C2F47-7545-4F41-A9D4-06A8F7550572}" type="datetimeFigureOut">
              <a:rPr lang="en-AU" smtClean="0"/>
              <a:t>12/04/2024</a:t>
            </a:fld>
            <a:endParaRPr lang="en-A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9053057-3042-459A-8E5F-9C470B734DCB}" type="slidenum">
              <a:rPr lang="en-AU" smtClean="0"/>
              <a:t>‹#›</a:t>
            </a:fld>
            <a:endParaRPr lang="en-AU"/>
          </a:p>
        </p:txBody>
      </p:sp>
    </p:spTree>
    <p:extLst>
      <p:ext uri="{BB962C8B-B14F-4D97-AF65-F5344CB8AC3E}">
        <p14:creationId xmlns:p14="http://schemas.microsoft.com/office/powerpoint/2010/main" val="4082343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7C2F47-7545-4F41-A9D4-06A8F7550572}" type="datetimeFigureOut">
              <a:rPr lang="en-AU" smtClean="0"/>
              <a:t>12/04/2024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231873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5DC0-6DBF-2D4D-A7DC-44535D39A107}"/>
              </a:ext>
            </a:extLst>
          </p:cNvPr>
          <p:cNvSpPr>
            <a:spLocks noGrp="1"/>
          </p:cNvSpPr>
          <p:nvPr>
            <p:ph type="title"/>
          </p:nvPr>
        </p:nvSpPr>
        <p:spPr>
          <a:xfrm>
            <a:off x="720000" y="540000"/>
            <a:ext cx="10753200" cy="470317"/>
          </a:xfrm>
        </p:spPr>
        <p:txBody>
          <a:bodyPr lIns="0" tIns="36000" rIns="0" bIns="36000" anchor="t" anchorCtr="0">
            <a:spAutoFit/>
          </a:bodyPr>
          <a:lstStyle>
            <a:lvl1pPr>
              <a:defRPr sz="2800">
                <a:solidFill>
                  <a:srgbClr val="003D69"/>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9970389-CF14-D645-8E3C-C7F00F1657AF}"/>
              </a:ext>
            </a:extLst>
          </p:cNvPr>
          <p:cNvSpPr>
            <a:spLocks noGrp="1"/>
          </p:cNvSpPr>
          <p:nvPr>
            <p:ph idx="1"/>
          </p:nvPr>
        </p:nvSpPr>
        <p:spPr>
          <a:xfrm>
            <a:off x="719999" y="1440000"/>
            <a:ext cx="10753200" cy="4500000"/>
          </a:xfrm>
        </p:spPr>
        <p:txBody>
          <a:bodyPr lIns="0" tIns="36000" rIns="0" bIns="36000"/>
          <a:lstStyle>
            <a:lvl1pPr>
              <a:defRPr sz="2400"/>
            </a:lvl1pPr>
            <a:lvl2pPr>
              <a:defRPr sz="22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09CED8-527A-AB4A-B848-58DB91ED42FB}"/>
              </a:ext>
            </a:extLst>
          </p:cNvPr>
          <p:cNvSpPr>
            <a:spLocks noGrp="1"/>
          </p:cNvSpPr>
          <p:nvPr>
            <p:ph type="dt" sz="half" idx="10"/>
          </p:nvPr>
        </p:nvSpPr>
        <p:spPr>
          <a:xfrm>
            <a:off x="1560780" y="6356350"/>
            <a:ext cx="1080000" cy="365125"/>
          </a:xfrm>
          <a:prstGeom prst="rect">
            <a:avLst/>
          </a:prstGeom>
        </p:spPr>
        <p:txBody>
          <a:bodyPr lIns="0" tIns="36000" rIns="0" bIns="36000" anchor="ctr"/>
          <a:lstStyle>
            <a:lvl1pPr>
              <a:defRPr sz="1000">
                <a:solidFill>
                  <a:schemeClr val="bg1"/>
                </a:solidFill>
                <a:latin typeface="Raleway" pitchFamily="2" charset="0"/>
              </a:defRPr>
            </a:lvl1pPr>
          </a:lstStyle>
          <a:p>
            <a:fld id="{1427D01A-E355-42B9-8FC8-F65A97F1DC34}" type="datetime1">
              <a:rPr lang="en-AU" smtClean="0"/>
              <a:pPr/>
              <a:t>12/04/2024</a:t>
            </a:fld>
            <a:endParaRPr lang="en-US"/>
          </a:p>
        </p:txBody>
      </p:sp>
      <p:sp>
        <p:nvSpPr>
          <p:cNvPr id="5" name="Footer Placeholder 4">
            <a:extLst>
              <a:ext uri="{FF2B5EF4-FFF2-40B4-BE49-F238E27FC236}">
                <a16:creationId xmlns:a16="http://schemas.microsoft.com/office/drawing/2014/main" id="{DF7F6209-7430-774C-86C5-3E8512F1E0C6}"/>
              </a:ext>
            </a:extLst>
          </p:cNvPr>
          <p:cNvSpPr>
            <a:spLocks noGrp="1"/>
          </p:cNvSpPr>
          <p:nvPr>
            <p:ph type="ftr" sz="quarter" idx="11"/>
          </p:nvPr>
        </p:nvSpPr>
        <p:spPr>
          <a:xfrm>
            <a:off x="2761561" y="6356350"/>
            <a:ext cx="6548694" cy="365125"/>
          </a:xfrm>
          <a:prstGeom prst="rect">
            <a:avLst/>
          </a:prstGeom>
        </p:spPr>
        <p:txBody>
          <a:bodyPr lIns="0" tIns="36000" rIns="0" bIns="36000" anchor="ctr"/>
          <a:lstStyle>
            <a:lvl1pPr algn="l">
              <a:defRPr sz="1000">
                <a:solidFill>
                  <a:schemeClr val="bg1"/>
                </a:solidFill>
                <a:latin typeface="Raleway" pitchFamily="2" charset="0"/>
              </a:defRPr>
            </a:lvl1pPr>
          </a:lstStyle>
          <a:p>
            <a:endParaRPr lang="en-US"/>
          </a:p>
        </p:txBody>
      </p:sp>
      <p:sp>
        <p:nvSpPr>
          <p:cNvPr id="6" name="Slide Number Placeholder 5">
            <a:extLst>
              <a:ext uri="{FF2B5EF4-FFF2-40B4-BE49-F238E27FC236}">
                <a16:creationId xmlns:a16="http://schemas.microsoft.com/office/drawing/2014/main" id="{FD0F7E45-21DF-2F4C-83B0-868734ACEBB6}"/>
              </a:ext>
            </a:extLst>
          </p:cNvPr>
          <p:cNvSpPr>
            <a:spLocks noGrp="1"/>
          </p:cNvSpPr>
          <p:nvPr>
            <p:ph type="sldNum" sz="quarter" idx="12"/>
          </p:nvPr>
        </p:nvSpPr>
        <p:spPr>
          <a:xfrm>
            <a:off x="719999" y="6356350"/>
            <a:ext cx="720000" cy="365125"/>
          </a:xfrm>
          <a:prstGeom prst="rect">
            <a:avLst/>
          </a:prstGeom>
        </p:spPr>
        <p:txBody>
          <a:bodyPr vert="horz" lIns="0" tIns="36000" rIns="0" bIns="36000" anchor="ctr"/>
          <a:lstStyle>
            <a:lvl1pPr algn="l">
              <a:defRPr sz="1000">
                <a:solidFill>
                  <a:schemeClr val="bg1"/>
                </a:solidFill>
                <a:latin typeface="Raleway" pitchFamily="2" charset="0"/>
              </a:defRPr>
            </a:lvl1pPr>
          </a:lstStyle>
          <a:p>
            <a:fld id="{86C7C98C-7744-8243-B226-33677779B44F}" type="slidenum">
              <a:rPr lang="en-US" smtClean="0"/>
              <a:pPr/>
              <a:t>‹#›</a:t>
            </a:fld>
            <a:endParaRPr lang="en-US"/>
          </a:p>
        </p:txBody>
      </p:sp>
      <p:pic>
        <p:nvPicPr>
          <p:cNvPr id="7" name="Picture 6">
            <a:extLst>
              <a:ext uri="{FF2B5EF4-FFF2-40B4-BE49-F238E27FC236}">
                <a16:creationId xmlns:a16="http://schemas.microsoft.com/office/drawing/2014/main" id="{5DC15716-48CA-3796-5CFF-71E6EF982BC1}"/>
              </a:ext>
            </a:extLst>
          </p:cNvPr>
          <p:cNvPicPr>
            <a:picLocks noChangeAspect="1"/>
          </p:cNvPicPr>
          <p:nvPr userDrawn="1"/>
        </p:nvPicPr>
        <p:blipFill>
          <a:blip r:embed="rId3"/>
          <a:stretch>
            <a:fillRect/>
          </a:stretch>
        </p:blipFill>
        <p:spPr>
          <a:xfrm>
            <a:off x="9465660" y="6233323"/>
            <a:ext cx="991801" cy="488152"/>
          </a:xfrm>
          <a:prstGeom prst="rect">
            <a:avLst/>
          </a:prstGeom>
        </p:spPr>
      </p:pic>
    </p:spTree>
    <p:extLst>
      <p:ext uri="{BB962C8B-B14F-4D97-AF65-F5344CB8AC3E}">
        <p14:creationId xmlns:p14="http://schemas.microsoft.com/office/powerpoint/2010/main" val="383608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7C2F47-7545-4F41-A9D4-06A8F7550572}"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2342198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7C2F47-7545-4F41-A9D4-06A8F7550572}"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3179791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600" y="273600"/>
            <a:ext cx="10972320" cy="1144800"/>
          </a:xfrm>
          <a:prstGeom prst="rect">
            <a:avLst/>
          </a:prstGeom>
        </p:spPr>
        <p:txBody>
          <a:bodyPr lIns="0" tIns="0" rIns="0" bIns="0" anchor="ctr">
            <a:normAutofit/>
          </a:bodyPr>
          <a:lstStyle>
            <a:lvl1pPr>
              <a:defRPr sz="4800" baseline="0">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ctr"/>
            <a:r>
              <a:rPr lang="en-US" sz="5867" b="0" strike="noStrike" spc="-1">
                <a:latin typeface="Arial"/>
              </a:rPr>
              <a:t>Click to edit Master title style</a:t>
            </a:r>
            <a:endParaRPr lang="en-GB" sz="5867" b="0" strike="noStrike" spc="-1">
              <a:latin typeface="Arial"/>
            </a:endParaRPr>
          </a:p>
        </p:txBody>
      </p:sp>
      <p:sp>
        <p:nvSpPr>
          <p:cNvPr id="6" name="PlaceHolder 2"/>
          <p:cNvSpPr>
            <a:spLocks noGrp="1"/>
          </p:cNvSpPr>
          <p:nvPr>
            <p:ph type="body"/>
          </p:nvPr>
        </p:nvSpPr>
        <p:spPr>
          <a:xfrm>
            <a:off x="609600" y="1604640"/>
            <a:ext cx="10972320" cy="3977280"/>
          </a:xfrm>
          <a:prstGeom prst="rect">
            <a:avLst/>
          </a:prstGeom>
        </p:spPr>
        <p:txBody>
          <a:bodyPr lIns="0" tIns="0" rIns="0" bIns="0">
            <a:normAutofit/>
          </a:bodyPr>
          <a:lstStyle>
            <a:lvl1pPr>
              <a:defRPr baseline="0">
                <a:latin typeface="Calibri" panose="020F0502020204030204" pitchFamily="34" charset="0"/>
              </a:defRPr>
            </a:lvl1pPr>
          </a:lstStyle>
          <a:p>
            <a:pPr lvl="0"/>
            <a:r>
              <a:rPr lang="en-US" sz="4267" b="0" strike="noStrike" spc="-1">
                <a:latin typeface="Arial"/>
              </a:rPr>
              <a:t>Click to edit Master text styles</a:t>
            </a:r>
          </a:p>
        </p:txBody>
      </p:sp>
    </p:spTree>
    <p:extLst>
      <p:ext uri="{BB962C8B-B14F-4D97-AF65-F5344CB8AC3E}">
        <p14:creationId xmlns:p14="http://schemas.microsoft.com/office/powerpoint/2010/main" val="3181963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53C38-2343-4C92-A895-3D9DEFF811A0}"/>
              </a:ext>
            </a:extLst>
          </p:cNvPr>
          <p:cNvSpPr>
            <a:spLocks noGrp="1"/>
          </p:cNvSpPr>
          <p:nvPr>
            <p:ph type="title"/>
          </p:nvPr>
        </p:nvSpPr>
        <p:spPr/>
        <p:txBody>
          <a:bodyPr/>
          <a:lstStyle/>
          <a:p>
            <a:r>
              <a:rPr lang="en-US"/>
              <a:t>Click to edit Master title style</a:t>
            </a:r>
            <a:endParaRPr lang="en-AU"/>
          </a:p>
        </p:txBody>
      </p:sp>
      <p:pic>
        <p:nvPicPr>
          <p:cNvPr id="12" name="Picture 11" descr="Background pattern&#10;&#10;Description automatically generated">
            <a:extLst>
              <a:ext uri="{FF2B5EF4-FFF2-40B4-BE49-F238E27FC236}">
                <a16:creationId xmlns:a16="http://schemas.microsoft.com/office/drawing/2014/main" id="{708EB622-A630-4AEB-8FC3-264903437361}"/>
              </a:ext>
            </a:extLst>
          </p:cNvPr>
          <p:cNvPicPr>
            <a:picLocks noChangeAspect="1"/>
          </p:cNvPicPr>
          <p:nvPr/>
        </p:nvPicPr>
        <p:blipFill rotWithShape="1">
          <a:blip r:embed="rId2">
            <a:extLst>
              <a:ext uri="{28A0092B-C50C-407E-A947-70E740481C1C}">
                <a14:useLocalDpi xmlns:a14="http://schemas.microsoft.com/office/drawing/2010/main" val="0"/>
              </a:ext>
            </a:extLst>
          </a:blip>
          <a:srcRect t="18566" b="-1"/>
          <a:stretch/>
        </p:blipFill>
        <p:spPr>
          <a:xfrm>
            <a:off x="0" y="1"/>
            <a:ext cx="12192000" cy="685800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3F482EBE-0597-4683-B084-1DC718C8E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5314" y="144716"/>
            <a:ext cx="3281543" cy="867265"/>
          </a:xfrm>
          <a:prstGeom prst="rect">
            <a:avLst/>
          </a:prstGeom>
        </p:spPr>
      </p:pic>
      <p:sp>
        <p:nvSpPr>
          <p:cNvPr id="15" name="Text Placeholder 14">
            <a:extLst>
              <a:ext uri="{FF2B5EF4-FFF2-40B4-BE49-F238E27FC236}">
                <a16:creationId xmlns:a16="http://schemas.microsoft.com/office/drawing/2014/main" id="{3C38329A-849E-44E7-94C5-CD6B69657E8A}"/>
              </a:ext>
            </a:extLst>
          </p:cNvPr>
          <p:cNvSpPr>
            <a:spLocks noGrp="1"/>
          </p:cNvSpPr>
          <p:nvPr>
            <p:ph type="body" sz="quarter" idx="10" hasCustomPrompt="1"/>
          </p:nvPr>
        </p:nvSpPr>
        <p:spPr>
          <a:xfrm>
            <a:off x="6894513" y="1455247"/>
            <a:ext cx="4964112" cy="867265"/>
          </a:xfrm>
        </p:spPr>
        <p:txBody>
          <a:bodyPr>
            <a:normAutofit/>
          </a:bodyPr>
          <a:lstStyle>
            <a:lvl1pPr>
              <a:defRPr sz="4400">
                <a:solidFill>
                  <a:schemeClr val="bg1"/>
                </a:solidFill>
                <a:latin typeface="+mj-lt"/>
              </a:defRPr>
            </a:lvl1pPr>
            <a:lvl5pPr>
              <a:defRPr/>
            </a:lvl5pPr>
          </a:lstStyle>
          <a:p>
            <a:pPr lvl="0"/>
            <a:r>
              <a:rPr lang="en-US"/>
              <a:t>Thank you!</a:t>
            </a:r>
            <a:endParaRPr lang="en-AU"/>
          </a:p>
        </p:txBody>
      </p:sp>
    </p:spTree>
    <p:extLst>
      <p:ext uri="{BB962C8B-B14F-4D97-AF65-F5344CB8AC3E}">
        <p14:creationId xmlns:p14="http://schemas.microsoft.com/office/powerpoint/2010/main" val="192854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 Red option 5 (no imag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8"/>
          <p:cNvSpPr>
            <a:spLocks noGrp="1"/>
          </p:cNvSpPr>
          <p:nvPr>
            <p:ph type="title"/>
          </p:nvPr>
        </p:nvSpPr>
        <p:spPr>
          <a:xfrm>
            <a:off x="509179" y="1797602"/>
            <a:ext cx="5265165" cy="443577"/>
          </a:xfrm>
        </p:spPr>
        <p:txBody>
          <a:bodyPr anchor="t">
            <a:noAutofit/>
          </a:bodyPr>
          <a:lstStyle>
            <a:lvl1pPr>
              <a:defRPr sz="2800">
                <a:solidFill>
                  <a:schemeClr val="bg1"/>
                </a:solidFill>
              </a:defRPr>
            </a:lvl1pPr>
          </a:lstStyle>
          <a:p>
            <a:r>
              <a:rPr lang="en-US"/>
              <a:t>Click to edit Master title style</a:t>
            </a:r>
          </a:p>
        </p:txBody>
      </p:sp>
      <p:sp>
        <p:nvSpPr>
          <p:cNvPr id="8" name="Text Placeholder 4"/>
          <p:cNvSpPr>
            <a:spLocks noGrp="1"/>
          </p:cNvSpPr>
          <p:nvPr>
            <p:ph type="body" sz="quarter" idx="11"/>
          </p:nvPr>
        </p:nvSpPr>
        <p:spPr>
          <a:xfrm>
            <a:off x="489258" y="3360968"/>
            <a:ext cx="5285089" cy="852488"/>
          </a:xfrm>
        </p:spPr>
        <p:txBody>
          <a:bodyPr/>
          <a:lstStyle>
            <a:lvl1pPr marL="0" indent="0">
              <a:lnSpc>
                <a:spcPct val="90000"/>
              </a:lnSpc>
              <a:buNone/>
              <a:defRPr sz="1200">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11" name="Text Placeholder 4"/>
          <p:cNvSpPr>
            <a:spLocks noGrp="1"/>
          </p:cNvSpPr>
          <p:nvPr>
            <p:ph type="body" sz="quarter" idx="13"/>
          </p:nvPr>
        </p:nvSpPr>
        <p:spPr>
          <a:xfrm>
            <a:off x="510355" y="2248649"/>
            <a:ext cx="5263989" cy="852488"/>
          </a:xfrm>
        </p:spPr>
        <p:txBody>
          <a:bodyPr/>
          <a:lstStyle>
            <a:lvl1pPr marL="0" indent="0">
              <a:lnSpc>
                <a:spcPct val="90000"/>
              </a:lnSpc>
              <a:buNone/>
              <a:defRPr sz="22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9" name="Picture 8" descr="A picture containing drawing&#10;&#10;Description automatically generated">
            <a:extLst>
              <a:ext uri="{FF2B5EF4-FFF2-40B4-BE49-F238E27FC236}">
                <a16:creationId xmlns:a16="http://schemas.microsoft.com/office/drawing/2014/main" id="{3B8B0DB4-D65B-45FD-B13C-F3DEEBAB9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39" y="5941123"/>
            <a:ext cx="2731361" cy="721860"/>
          </a:xfrm>
          <a:prstGeom prst="rect">
            <a:avLst/>
          </a:prstGeom>
        </p:spPr>
      </p:pic>
    </p:spTree>
    <p:extLst>
      <p:ext uri="{BB962C8B-B14F-4D97-AF65-F5344CB8AC3E}">
        <p14:creationId xmlns:p14="http://schemas.microsoft.com/office/powerpoint/2010/main" val="917517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Content and Image">
    <p:spTree>
      <p:nvGrpSpPr>
        <p:cNvPr id="1" name=""/>
        <p:cNvGrpSpPr/>
        <p:nvPr/>
      </p:nvGrpSpPr>
      <p:grpSpPr>
        <a:xfrm>
          <a:off x="0" y="0"/>
          <a:ext cx="0" cy="0"/>
          <a:chOff x="0" y="0"/>
          <a:chExt cx="0" cy="0"/>
        </a:xfrm>
      </p:grpSpPr>
      <p:sp>
        <p:nvSpPr>
          <p:cNvPr id="9" name="Text Placeholder 7"/>
          <p:cNvSpPr>
            <a:spLocks noGrp="1"/>
          </p:cNvSpPr>
          <p:nvPr>
            <p:ph type="body" sz="quarter" idx="12"/>
          </p:nvPr>
        </p:nvSpPr>
        <p:spPr>
          <a:xfrm>
            <a:off x="609600" y="5491164"/>
            <a:ext cx="5384800" cy="537603"/>
          </a:xfrm>
        </p:spPr>
        <p:txBody>
          <a:bodyPr lIns="0" tIns="72000" rIns="72000">
            <a:no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6" name="Picture Placeholder 5"/>
          <p:cNvSpPr>
            <a:spLocks noGrp="1"/>
          </p:cNvSpPr>
          <p:nvPr>
            <p:ph type="pic" sz="quarter" idx="10"/>
          </p:nvPr>
        </p:nvSpPr>
        <p:spPr>
          <a:xfrm>
            <a:off x="609600" y="1360489"/>
            <a:ext cx="5384800" cy="4130395"/>
          </a:xfrm>
        </p:spPr>
        <p:txBody>
          <a:bodyPr rtlCol="0">
            <a:normAutofit/>
          </a:bodyPr>
          <a:lstStyle>
            <a:lvl1pPr marL="0" indent="0">
              <a:buNone/>
              <a:defRPr/>
            </a:lvl1pPr>
          </a:lstStyle>
          <a:p>
            <a:pPr lvl="0"/>
            <a:r>
              <a:rPr lang="en-US" noProof="0"/>
              <a:t>Click icon to add picture</a:t>
            </a:r>
          </a:p>
        </p:txBody>
      </p:sp>
      <p:sp>
        <p:nvSpPr>
          <p:cNvPr id="2" name="Title 1"/>
          <p:cNvSpPr>
            <a:spLocks noGrp="1"/>
          </p:cNvSpPr>
          <p:nvPr>
            <p:ph type="title"/>
          </p:nvPr>
        </p:nvSpPr>
        <p:spPr/>
        <p:txBody>
          <a:bodyPr/>
          <a:lstStyle>
            <a:lvl1pPr>
              <a:defRPr>
                <a:solidFill>
                  <a:srgbClr val="E64626"/>
                </a:solidFill>
              </a:defRPr>
            </a:lvl1pPr>
          </a:lstStyle>
          <a:p>
            <a:r>
              <a:rPr lang="en-US"/>
              <a:t>Click to edit Master title style</a:t>
            </a:r>
          </a:p>
        </p:txBody>
      </p:sp>
      <p:sp>
        <p:nvSpPr>
          <p:cNvPr id="4" name="Content Placeholder 3"/>
          <p:cNvSpPr>
            <a:spLocks noGrp="1"/>
          </p:cNvSpPr>
          <p:nvPr>
            <p:ph sz="half" idx="2"/>
          </p:nvPr>
        </p:nvSpPr>
        <p:spPr>
          <a:xfrm>
            <a:off x="6197600" y="1359926"/>
            <a:ext cx="5384800" cy="45259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40667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6F7C2F47-7545-4F41-A9D4-06A8F7550572}" type="datetimeFigureOut">
              <a:rPr lang="en-AU" smtClean="0"/>
              <a:t>12/04/2024</a:t>
            </a:fld>
            <a:endParaRPr lang="en-AU"/>
          </a:p>
        </p:txBody>
      </p:sp>
      <p:sp>
        <p:nvSpPr>
          <p:cNvPr id="5" name="Footer Placeholder 4"/>
          <p:cNvSpPr>
            <a:spLocks noGrp="1"/>
          </p:cNvSpPr>
          <p:nvPr>
            <p:ph type="ftr" sz="quarter" idx="15"/>
          </p:nvPr>
        </p:nvSpPr>
        <p:spPr bwMode="invGray"/>
        <p:txBody>
          <a:bodyPr/>
          <a:lstStyle/>
          <a:p>
            <a:endParaRPr lang="en-AU"/>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39053057-3042-459A-8E5F-9C470B734DCB}" type="slidenum">
              <a:rPr lang="en-AU" smtClean="0"/>
              <a:t>‹#›</a:t>
            </a:fld>
            <a:endParaRPr lang="en-AU"/>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1534984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1" y="609057"/>
            <a:ext cx="10363924" cy="1143240"/>
          </a:xfrm>
        </p:spPr>
        <p:txBody>
          <a:bodyPr/>
          <a:lstStyle/>
          <a:p>
            <a:r>
              <a:rPr lang="en-US"/>
              <a:t>Click to edit Master title style</a:t>
            </a:r>
          </a:p>
        </p:txBody>
      </p:sp>
      <p:sp>
        <p:nvSpPr>
          <p:cNvPr id="3" name="Content Placeholder 2"/>
          <p:cNvSpPr>
            <a:spLocks noGrp="1"/>
          </p:cNvSpPr>
          <p:nvPr>
            <p:ph sz="quarter" idx="1"/>
          </p:nvPr>
        </p:nvSpPr>
        <p:spPr>
          <a:xfrm>
            <a:off x="1560201" y="1946675"/>
            <a:ext cx="5093273" cy="1988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27231" y="1946675"/>
            <a:ext cx="5095084" cy="1988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560201" y="4073334"/>
            <a:ext cx="5093273" cy="1988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827231" y="4073334"/>
            <a:ext cx="5095084" cy="1988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524000" y="6248944"/>
            <a:ext cx="2539397" cy="456433"/>
          </a:xfrm>
          <a:prstGeom prst="rect">
            <a:avLst/>
          </a:prstGeom>
        </p:spPr>
        <p:txBody>
          <a:bodyPr lIns="80147" tIns="40074" rIns="80147" bIns="40074"/>
          <a:lstStyle>
            <a:lvl1pPr>
              <a:defRPr/>
            </a:lvl1pPr>
          </a:lstStyle>
          <a:p>
            <a:fld id="{6F7C2F47-7545-4F41-A9D4-06A8F7550572}" type="datetimeFigureOut">
              <a:rPr lang="en-AU" smtClean="0"/>
              <a:t>12/04/2024</a:t>
            </a:fld>
            <a:endParaRPr lang="en-AU"/>
          </a:p>
        </p:txBody>
      </p:sp>
      <p:sp>
        <p:nvSpPr>
          <p:cNvPr id="8" name="Footer Placeholder 7"/>
          <p:cNvSpPr>
            <a:spLocks noGrp="1"/>
          </p:cNvSpPr>
          <p:nvPr>
            <p:ph type="ftr" sz="quarter" idx="11"/>
          </p:nvPr>
        </p:nvSpPr>
        <p:spPr>
          <a:xfrm>
            <a:off x="4774717" y="6248944"/>
            <a:ext cx="3860680" cy="456433"/>
          </a:xfrm>
          <a:prstGeom prst="rect">
            <a:avLst/>
          </a:prstGeom>
        </p:spPr>
        <p:txBody>
          <a:bodyPr lIns="80147" tIns="40074" rIns="80147" bIns="40074"/>
          <a:lstStyle>
            <a:lvl1pPr>
              <a:defRPr/>
            </a:lvl1pPr>
          </a:lstStyle>
          <a:p>
            <a:endParaRPr lang="en-AU"/>
          </a:p>
        </p:txBody>
      </p:sp>
      <p:sp>
        <p:nvSpPr>
          <p:cNvPr id="9" name="Slide Number Placeholder 8"/>
          <p:cNvSpPr>
            <a:spLocks noGrp="1"/>
          </p:cNvSpPr>
          <p:nvPr>
            <p:ph type="sldNum" sz="quarter" idx="12"/>
          </p:nvPr>
        </p:nvSpPr>
        <p:spPr>
          <a:xfrm>
            <a:off x="9346718" y="6248944"/>
            <a:ext cx="2541207" cy="456433"/>
          </a:xfrm>
          <a:prstGeom prst="rect">
            <a:avLst/>
          </a:prstGeom>
        </p:spPr>
        <p:txBody>
          <a:bodyPr/>
          <a:lstStyle>
            <a:lvl1pPr>
              <a:defRPr/>
            </a:lvl1pPr>
          </a:lstStyle>
          <a:p>
            <a:fld id="{39053057-3042-459A-8E5F-9C470B734DCB}" type="slidenum">
              <a:rPr lang="en-AU" smtClean="0"/>
              <a:t>‹#›</a:t>
            </a:fld>
            <a:endParaRPr lang="en-AU"/>
          </a:p>
        </p:txBody>
      </p:sp>
    </p:spTree>
    <p:extLst>
      <p:ext uri="{BB962C8B-B14F-4D97-AF65-F5344CB8AC3E}">
        <p14:creationId xmlns:p14="http://schemas.microsoft.com/office/powerpoint/2010/main" val="1218601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C6B1-87A0-4ED8-A3C5-8C5EFE7FF7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417869F-A432-49FE-9718-5C4561630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03DEA9A-1CA3-431B-9FF6-B5EBA48EC924}"/>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5" name="Footer Placeholder 4">
            <a:extLst>
              <a:ext uri="{FF2B5EF4-FFF2-40B4-BE49-F238E27FC236}">
                <a16:creationId xmlns:a16="http://schemas.microsoft.com/office/drawing/2014/main" id="{022225FB-BD8A-4EB3-A707-ACA89B7C7B7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04D468A-BC41-4E31-9CE1-356ACCBF977D}"/>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3295101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1AB4-D03F-47C4-8E1B-C710893D26D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FB13EDA-872E-4F5A-B4E6-BBD64D5FAB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039F381-0553-494A-8F67-7E0067CA21FF}"/>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5" name="Footer Placeholder 4">
            <a:extLst>
              <a:ext uri="{FF2B5EF4-FFF2-40B4-BE49-F238E27FC236}">
                <a16:creationId xmlns:a16="http://schemas.microsoft.com/office/drawing/2014/main" id="{2643D5F6-60DD-41B8-B2C5-566EE2F9C8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B3069D7-B4C8-48E0-95D4-E36AC5C19C4C}"/>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390938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C215AB-6407-F842-8B83-1591E3DD6D03}"/>
              </a:ext>
            </a:extLst>
          </p:cNvPr>
          <p:cNvSpPr>
            <a:spLocks noGrp="1"/>
          </p:cNvSpPr>
          <p:nvPr>
            <p:ph type="ctrTitle" hasCustomPrompt="1"/>
          </p:nvPr>
        </p:nvSpPr>
        <p:spPr>
          <a:xfrm>
            <a:off x="720000" y="1201366"/>
            <a:ext cx="5760000" cy="1260000"/>
          </a:xfrm>
        </p:spPr>
        <p:txBody>
          <a:bodyPr lIns="0" tIns="36000" rIns="0" bIns="36000" anchor="b">
            <a:normAutofit/>
          </a:bodyPr>
          <a:lstStyle>
            <a:lvl1pPr algn="l">
              <a:defRPr sz="4000" b="1">
                <a:solidFill>
                  <a:srgbClr val="003D69"/>
                </a:solidFill>
                <a:latin typeface="Raleway" panose="020B0503030101060003" pitchFamily="34" charset="77"/>
              </a:defRPr>
            </a:lvl1pPr>
          </a:lstStyle>
          <a:p>
            <a:r>
              <a:rPr lang="en-GB"/>
              <a:t>Click to edit heading</a:t>
            </a:r>
            <a:endParaRPr lang="en-US"/>
          </a:p>
        </p:txBody>
      </p:sp>
      <p:sp>
        <p:nvSpPr>
          <p:cNvPr id="10" name="Subtitle 2">
            <a:extLst>
              <a:ext uri="{FF2B5EF4-FFF2-40B4-BE49-F238E27FC236}">
                <a16:creationId xmlns:a16="http://schemas.microsoft.com/office/drawing/2014/main" id="{BF313DC8-9090-AA4D-9F2E-99EA4964C534}"/>
              </a:ext>
            </a:extLst>
          </p:cNvPr>
          <p:cNvSpPr>
            <a:spLocks noGrp="1"/>
          </p:cNvSpPr>
          <p:nvPr>
            <p:ph type="subTitle" idx="1" hasCustomPrompt="1"/>
          </p:nvPr>
        </p:nvSpPr>
        <p:spPr>
          <a:xfrm>
            <a:off x="720000" y="2582135"/>
            <a:ext cx="5760000" cy="900000"/>
          </a:xfrm>
        </p:spPr>
        <p:txBody>
          <a:bodyPr lIns="0" tIns="36000" rIns="0" bIns="36000"/>
          <a:lstStyle>
            <a:lvl1pPr marL="0" indent="0" algn="l">
              <a:buNone/>
              <a:defRPr sz="2400">
                <a:solidFill>
                  <a:srgbClr val="73BCC2"/>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a:t>
            </a:r>
          </a:p>
        </p:txBody>
      </p:sp>
      <p:sp>
        <p:nvSpPr>
          <p:cNvPr id="7" name="Date Placeholder 3">
            <a:extLst>
              <a:ext uri="{FF2B5EF4-FFF2-40B4-BE49-F238E27FC236}">
                <a16:creationId xmlns:a16="http://schemas.microsoft.com/office/drawing/2014/main" id="{4F0924CC-BEF6-CC4E-8612-7D572593AF41}"/>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8" name="Footer Placeholder 4">
            <a:extLst>
              <a:ext uri="{FF2B5EF4-FFF2-40B4-BE49-F238E27FC236}">
                <a16:creationId xmlns:a16="http://schemas.microsoft.com/office/drawing/2014/main" id="{8368E215-8D6B-0C4A-B1AF-664BD2B6D5E8}"/>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160C3042-0FED-144C-BA6A-EDF8B2885F17}"/>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3494037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28BB7-B8F6-4873-BFFD-823AB28666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CCD7BE0-58DD-4B8B-AEAD-3F4931EB41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4F5D41-6120-4F25-9641-D7C42580589B}"/>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5" name="Footer Placeholder 4">
            <a:extLst>
              <a:ext uri="{FF2B5EF4-FFF2-40B4-BE49-F238E27FC236}">
                <a16:creationId xmlns:a16="http://schemas.microsoft.com/office/drawing/2014/main" id="{E24A4306-3CD7-44EC-99EE-17149831B96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308F50E-6ED8-463D-8B71-2EAD2484B354}"/>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3651174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BE790-4FBC-457C-ADBC-0598190E091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7848CB-6D39-423F-B22B-3D013C8AFA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3413FCF-D406-4F3B-BFAC-04CB6E5129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9337EB8-B542-4856-A163-9091C53BDDAD}"/>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6" name="Footer Placeholder 5">
            <a:extLst>
              <a:ext uri="{FF2B5EF4-FFF2-40B4-BE49-F238E27FC236}">
                <a16:creationId xmlns:a16="http://schemas.microsoft.com/office/drawing/2014/main" id="{B1CFAC77-FA27-4059-9778-CEC05ED7447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56D4338-6813-4618-B2C4-62D768EB899C}"/>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1447630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A23E-C085-4F95-AEF2-F1B0BB88C0D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8774D6F-B512-4527-A553-1A95369EF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BA61B8-06A1-4A7B-8C15-B0C8C86B50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6254E5B-7E8A-4987-86A0-94606CB1CD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FF5827-37A8-4B07-8CEF-BB46D2091A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E9F1E45-0EC3-4977-B68D-E1AB25F74EE3}"/>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8" name="Footer Placeholder 7">
            <a:extLst>
              <a:ext uri="{FF2B5EF4-FFF2-40B4-BE49-F238E27FC236}">
                <a16:creationId xmlns:a16="http://schemas.microsoft.com/office/drawing/2014/main" id="{BC81170F-EE28-4072-96F1-A61A80CAB2F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C4BE477-5244-48DC-8A8A-94DF1E48F8D7}"/>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1000849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383E-02CF-48EB-A1F4-B38A7EF979D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E02C553-2E95-47DC-90BC-5AE619561C1A}"/>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4" name="Footer Placeholder 3">
            <a:extLst>
              <a:ext uri="{FF2B5EF4-FFF2-40B4-BE49-F238E27FC236}">
                <a16:creationId xmlns:a16="http://schemas.microsoft.com/office/drawing/2014/main" id="{DDDCC887-C136-4018-AD88-FC2C69933BE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AAB7BEE-BF38-4823-B2C3-70F49B44ABA7}"/>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1849139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0D8163-77A7-42FE-B635-FAF26B2818BE}"/>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3" name="Footer Placeholder 2">
            <a:extLst>
              <a:ext uri="{FF2B5EF4-FFF2-40B4-BE49-F238E27FC236}">
                <a16:creationId xmlns:a16="http://schemas.microsoft.com/office/drawing/2014/main" id="{703DB179-6BC4-4A2E-B3E8-EAB0D9A06E1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0602DB4-DF4A-48E3-A3F4-273B1D40098E}"/>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2278106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DD46-A9A2-480B-996C-5B1869258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908EE11-AE30-4A50-923C-A128623D78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A8E8ED6-EBEB-420A-8B14-375349DD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96F0E-B5E6-4A9F-A2F2-367F8AA832F0}"/>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6" name="Footer Placeholder 5">
            <a:extLst>
              <a:ext uri="{FF2B5EF4-FFF2-40B4-BE49-F238E27FC236}">
                <a16:creationId xmlns:a16="http://schemas.microsoft.com/office/drawing/2014/main" id="{6C29BF19-B374-44A9-9F9F-FF2E986C0F8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F88042E-CE68-4F89-B14F-93C6DAADD53D}"/>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608964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E75B-4889-492D-B2A6-B111485BB5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174ADD5-AC2A-4EE5-B276-DD2A8CD29A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C0DAEB3-A742-422F-869E-7675BC64C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31A966-968E-4DBA-BA96-12358DB495FF}"/>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6" name="Footer Placeholder 5">
            <a:extLst>
              <a:ext uri="{FF2B5EF4-FFF2-40B4-BE49-F238E27FC236}">
                <a16:creationId xmlns:a16="http://schemas.microsoft.com/office/drawing/2014/main" id="{BE020231-3AF2-4AF1-86F5-4FF8445E14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FCF27B4-9DFC-4B57-AFF0-26FD81C1EF92}"/>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4258891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64BE-78DE-4C02-AD3D-D89530692EF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9C32A11-DEC9-4FDA-A1BA-DD2F19BA18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ACDAF5-A31F-4AB9-8AC3-9E3DA147D100}"/>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5" name="Footer Placeholder 4">
            <a:extLst>
              <a:ext uri="{FF2B5EF4-FFF2-40B4-BE49-F238E27FC236}">
                <a16:creationId xmlns:a16="http://schemas.microsoft.com/office/drawing/2014/main" id="{DE5E8BF1-75F1-4CE1-8571-17CDB87853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1DE687A-B336-49C7-99A2-A4922B6E9934}"/>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3947415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33E2A9-CBDB-4673-948F-DD742DD0DA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3253E51-62A4-433B-9711-36DEC52052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59554F-8FB5-4804-ABCA-F6270D1D3A06}"/>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5" name="Footer Placeholder 4">
            <a:extLst>
              <a:ext uri="{FF2B5EF4-FFF2-40B4-BE49-F238E27FC236}">
                <a16:creationId xmlns:a16="http://schemas.microsoft.com/office/drawing/2014/main" id="{1886B6C1-7026-4BA6-A0D7-7DA1ECD21C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3C9ACCB-9F24-403D-BCE6-6E81E64FBCC0}"/>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1072062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999" y="865492"/>
            <a:ext cx="9071700" cy="1890409"/>
          </a:xfrm>
        </p:spPr>
        <p:txBody>
          <a:bodyPr anchor="b">
            <a:noAutofit/>
          </a:bodyPr>
          <a:lstStyle>
            <a:lvl1pPr>
              <a:defRPr sz="4267" baseline="0">
                <a:solidFill>
                  <a:srgbClr val="C63663"/>
                </a:solidFill>
              </a:defRPr>
            </a:lvl1pPr>
          </a:lstStyle>
          <a:p>
            <a:r>
              <a:rPr lang="en-US"/>
              <a:t>Click to edit Master title style</a:t>
            </a:r>
          </a:p>
        </p:txBody>
      </p:sp>
      <p:sp>
        <p:nvSpPr>
          <p:cNvPr id="3" name="Subtitle 2"/>
          <p:cNvSpPr>
            <a:spLocks noGrp="1"/>
          </p:cNvSpPr>
          <p:nvPr>
            <p:ph type="subTitle" idx="1"/>
          </p:nvPr>
        </p:nvSpPr>
        <p:spPr>
          <a:xfrm>
            <a:off x="720000" y="2857501"/>
            <a:ext cx="6442800" cy="1295401"/>
          </a:xfrm>
        </p:spPr>
        <p:txBody>
          <a:bodyPr>
            <a:noAutofit/>
          </a:bodyPr>
          <a:lstStyle>
            <a:lvl1pPr marL="0" indent="0" algn="l">
              <a:buNone/>
              <a:defRPr sz="2933" b="0" baseline="0">
                <a:solidFill>
                  <a:srgbClr val="53565A"/>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251392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869820-63AB-5F42-A854-9E9C4FFAFDCE}"/>
              </a:ext>
            </a:extLst>
          </p:cNvPr>
          <p:cNvSpPr>
            <a:spLocks noGrp="1"/>
          </p:cNvSpPr>
          <p:nvPr>
            <p:ph type="title"/>
          </p:nvPr>
        </p:nvSpPr>
        <p:spPr>
          <a:xfrm>
            <a:off x="720000" y="540000"/>
            <a:ext cx="10672200" cy="515901"/>
          </a:xfrm>
        </p:spPr>
        <p:txBody>
          <a:bodyPr wrap="square" lIns="0" tIns="36000" rIns="0" bIns="36000" anchor="t" anchorCtr="0">
            <a:spAutoFit/>
          </a:bodyPr>
          <a:lstStyle>
            <a:lvl1pPr>
              <a:defRPr sz="3200">
                <a:solidFill>
                  <a:srgbClr val="003D69"/>
                </a:solidFill>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D1AE8B5F-F73E-7F4C-8470-56FE5D2AB264}"/>
              </a:ext>
            </a:extLst>
          </p:cNvPr>
          <p:cNvSpPr>
            <a:spLocks noGrp="1"/>
          </p:cNvSpPr>
          <p:nvPr>
            <p:ph idx="13"/>
          </p:nvPr>
        </p:nvSpPr>
        <p:spPr>
          <a:xfrm>
            <a:off x="720000" y="1440000"/>
            <a:ext cx="5220000" cy="4500000"/>
          </a:xfrm>
        </p:spPr>
        <p:txBody>
          <a:bodyPr lIns="0" tIns="36000" rIns="0" bIns="36000"/>
          <a:lstStyle>
            <a:lvl1pPr>
              <a:defRPr sz="2400"/>
            </a:lvl1pPr>
            <a:lvl2pPr>
              <a:defRPr sz="22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2">
            <a:extLst>
              <a:ext uri="{FF2B5EF4-FFF2-40B4-BE49-F238E27FC236}">
                <a16:creationId xmlns:a16="http://schemas.microsoft.com/office/drawing/2014/main" id="{30B1C014-A023-5448-9B6A-D61FCDE81BBB}"/>
              </a:ext>
            </a:extLst>
          </p:cNvPr>
          <p:cNvSpPr>
            <a:spLocks noGrp="1"/>
          </p:cNvSpPr>
          <p:nvPr>
            <p:ph idx="14"/>
          </p:nvPr>
        </p:nvSpPr>
        <p:spPr>
          <a:xfrm>
            <a:off x="6172200" y="1440000"/>
            <a:ext cx="5220000" cy="4500000"/>
          </a:xfrm>
        </p:spPr>
        <p:txBody>
          <a:bodyPr/>
          <a:lstStyle>
            <a:lvl1pPr>
              <a:defRPr sz="2400"/>
            </a:lvl1pPr>
            <a:lvl2pPr>
              <a:defRPr sz="22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Date Placeholder 3">
            <a:extLst>
              <a:ext uri="{FF2B5EF4-FFF2-40B4-BE49-F238E27FC236}">
                <a16:creationId xmlns:a16="http://schemas.microsoft.com/office/drawing/2014/main" id="{52D854F2-5408-AF40-8C85-351C6704D5B6}"/>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12" name="Footer Placeholder 4">
            <a:extLst>
              <a:ext uri="{FF2B5EF4-FFF2-40B4-BE49-F238E27FC236}">
                <a16:creationId xmlns:a16="http://schemas.microsoft.com/office/drawing/2014/main" id="{141A4098-85B1-F24C-A89F-02C098858C98}"/>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CBF6C189-7EDF-DF45-953F-2BAD07979809}"/>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34922886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ody deep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baseline="0">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719667" y="1619251"/>
            <a:ext cx="10991851" cy="4854797"/>
          </a:xfrm>
        </p:spPr>
        <p:txBody>
          <a:bodyPr/>
          <a:lstStyle>
            <a:lvl1pPr marL="0" indent="0">
              <a:lnSpc>
                <a:spcPct val="110000"/>
              </a:lnSpc>
              <a:defRPr baseline="0">
                <a:solidFill>
                  <a:srgbClr val="C63663"/>
                </a:solidFill>
              </a:defRPr>
            </a:lvl1pPr>
            <a:lvl2pPr marL="0" indent="0">
              <a:lnSpc>
                <a:spcPct val="110000"/>
              </a:lnSpc>
              <a:defRPr/>
            </a:lvl2pPr>
            <a:lvl3pPr marL="335992" indent="-335992">
              <a:lnSpc>
                <a:spcPct val="110000"/>
              </a:lnSpc>
              <a:defRPr/>
            </a:lvl3pPr>
            <a:lvl4pPr marL="671983" indent="-335992">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10991851" y="6480175"/>
            <a:ext cx="719667" cy="374651"/>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1397043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669" y="269875"/>
            <a:ext cx="9599084" cy="424132"/>
          </a:xfrm>
        </p:spPr>
        <p:txBody>
          <a:bodyPr/>
          <a:lstStyle>
            <a:lvl1pPr>
              <a:lnSpc>
                <a:spcPct val="100000"/>
              </a:lnSpc>
              <a:defRPr baseline="0">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719667" y="959797"/>
            <a:ext cx="10991851" cy="5436431"/>
          </a:xfrm>
        </p:spPr>
        <p:txBody>
          <a:bodyPr/>
          <a:lstStyle>
            <a:lvl1pPr marL="0" indent="0">
              <a:lnSpc>
                <a:spcPct val="110000"/>
              </a:lnSpc>
              <a:defRPr baseline="0">
                <a:solidFill>
                  <a:srgbClr val="C63663"/>
                </a:solidFill>
              </a:defRPr>
            </a:lvl1pPr>
            <a:lvl2pPr marL="0" indent="0">
              <a:lnSpc>
                <a:spcPct val="110000"/>
              </a:lnSpc>
              <a:defRPr/>
            </a:lvl2pPr>
            <a:lvl3pPr marL="335992" indent="-335992">
              <a:lnSpc>
                <a:spcPct val="110000"/>
              </a:lnSpc>
              <a:defRPr/>
            </a:lvl3pPr>
            <a:lvl4pPr marL="671983" indent="-335992">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10991851" y="6480175"/>
            <a:ext cx="719667" cy="374651"/>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1176689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248094"/>
            <a:ext cx="8684096" cy="1577163"/>
          </a:xfrm>
        </p:spPr>
        <p:txBody>
          <a:bodyPr anchor="b">
            <a:noAutofit/>
          </a:bodyPr>
          <a:lstStyle>
            <a:lvl1pPr>
              <a:defRPr sz="32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720000" y="2291907"/>
            <a:ext cx="956192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481947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rgbClr val="FFFFFF"/>
                </a:solidFill>
                <a:latin typeface="+mn-lt"/>
              </a:defRPr>
            </a:lvl1pPr>
          </a:lstStyle>
          <a:p>
            <a:r>
              <a:rPr lang="en-US"/>
              <a:t>Click to edit Master title style</a:t>
            </a:r>
          </a:p>
        </p:txBody>
      </p:sp>
      <p:sp>
        <p:nvSpPr>
          <p:cNvPr id="3" name="Content Placeholder 2"/>
          <p:cNvSpPr>
            <a:spLocks noGrp="1"/>
          </p:cNvSpPr>
          <p:nvPr>
            <p:ph idx="1"/>
          </p:nvPr>
        </p:nvSpPr>
        <p:spPr>
          <a:xfrm>
            <a:off x="719667" y="1619251"/>
            <a:ext cx="10991851" cy="4854797"/>
          </a:xfrm>
        </p:spPr>
        <p:txBody>
          <a:bodyPr/>
          <a:lstStyle>
            <a:lvl1pPr marL="0" indent="0">
              <a:lnSpc>
                <a:spcPct val="110000"/>
              </a:lnSpc>
              <a:defRPr baseline="0"/>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DD5B8-FB87-40AC-95D6-99C74941B518}"/>
              </a:ext>
            </a:extLst>
          </p:cNvPr>
          <p:cNvSpPr>
            <a:spLocks noGrp="1"/>
          </p:cNvSpPr>
          <p:nvPr>
            <p:ph type="dt" sz="half" idx="10"/>
          </p:nvPr>
        </p:nvSpPr>
        <p:spPr/>
        <p:txBody>
          <a:bodyPr/>
          <a:lstStyle>
            <a:lvl1pPr>
              <a:defRPr/>
            </a:lvl1pPr>
          </a:lstStyle>
          <a:p>
            <a:pPr>
              <a:defRPr/>
            </a:pPr>
            <a:fld id="{4D76FB16-484C-43FA-AADF-1F4D9C29CF48}" type="datetime4">
              <a:rPr lang="en-AU"/>
              <a:pPr>
                <a:defRPr/>
              </a:pPr>
              <a:t>12 April 2024</a:t>
            </a:fld>
            <a:endParaRPr lang="en-AU"/>
          </a:p>
        </p:txBody>
      </p:sp>
      <p:sp>
        <p:nvSpPr>
          <p:cNvPr id="5" name="Footer Placeholder 4">
            <a:extLst>
              <a:ext uri="{FF2B5EF4-FFF2-40B4-BE49-F238E27FC236}">
                <a16:creationId xmlns:a16="http://schemas.microsoft.com/office/drawing/2014/main" id="{0380C621-2103-46F8-B3EC-C0DB4A28BF26}"/>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34D0CBC7-F9F3-41A2-A596-0C61C4D793BD}"/>
              </a:ext>
            </a:extLst>
          </p:cNvPr>
          <p:cNvSpPr>
            <a:spLocks noGrp="1"/>
          </p:cNvSpPr>
          <p:nvPr>
            <p:ph type="sldNum" sz="quarter" idx="12"/>
          </p:nvPr>
        </p:nvSpPr>
        <p:spPr>
          <a:xfrm>
            <a:off x="10991851" y="6480175"/>
            <a:ext cx="719667" cy="374650"/>
          </a:xfrm>
        </p:spPr>
        <p:txBody>
          <a:bodyPr/>
          <a:lstStyle>
            <a:lvl1pPr>
              <a:defRPr/>
            </a:lvl1pPr>
          </a:lstStyle>
          <a:p>
            <a:pPr>
              <a:defRPr/>
            </a:pPr>
            <a:fld id="{256A33C2-D1E0-4266-B7D8-B6D46221DE18}" type="slidenum">
              <a:rPr lang="en-AU"/>
              <a:pPr>
                <a:defRPr/>
              </a:pPr>
              <a:t>‹#›</a:t>
            </a:fld>
            <a:endParaRPr lang="en-AU"/>
          </a:p>
        </p:txBody>
      </p:sp>
    </p:spTree>
    <p:extLst>
      <p:ext uri="{BB962C8B-B14F-4D97-AF65-F5344CB8AC3E}">
        <p14:creationId xmlns:p14="http://schemas.microsoft.com/office/powerpoint/2010/main" val="1675486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A5BE-E2F1-4AF3-983B-D2289BB61F1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42CD29-9BB0-4400-8531-BE773CF3D1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78ADFEE-E73A-4903-9E24-0239D01B08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1195BC0-4C01-4B78-BBE3-F5BAFE1877C6}"/>
              </a:ext>
            </a:extLst>
          </p:cNvPr>
          <p:cNvSpPr>
            <a:spLocks noGrp="1"/>
          </p:cNvSpPr>
          <p:nvPr>
            <p:ph type="dt" sz="half" idx="10"/>
          </p:nvPr>
        </p:nvSpPr>
        <p:spPr/>
        <p:txBody>
          <a:bodyPr/>
          <a:lstStyle/>
          <a:p>
            <a:fld id="{B153C2E9-90F9-4D7D-A2CD-17770A2C7A38}" type="datetimeFigureOut">
              <a:rPr lang="en-AU" smtClean="0"/>
              <a:t>12/04/2024</a:t>
            </a:fld>
            <a:endParaRPr lang="en-AU"/>
          </a:p>
        </p:txBody>
      </p:sp>
      <p:sp>
        <p:nvSpPr>
          <p:cNvPr id="6" name="Footer Placeholder 5">
            <a:extLst>
              <a:ext uri="{FF2B5EF4-FFF2-40B4-BE49-F238E27FC236}">
                <a16:creationId xmlns:a16="http://schemas.microsoft.com/office/drawing/2014/main" id="{E12AD93B-0E05-4BC7-A9D0-FC12594F712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D46B627-72A3-4103-841B-4F59E4DDDF94}"/>
              </a:ext>
            </a:extLst>
          </p:cNvPr>
          <p:cNvSpPr>
            <a:spLocks noGrp="1"/>
          </p:cNvSpPr>
          <p:nvPr>
            <p:ph type="sldNum" sz="quarter" idx="12"/>
          </p:nvPr>
        </p:nvSpPr>
        <p:spPr/>
        <p:txBody>
          <a:bodyPr/>
          <a:lstStyle/>
          <a:p>
            <a:fld id="{D1D40A72-132C-4857-AA60-7A46A201290C}" type="slidenum">
              <a:rPr lang="en-AU" smtClean="0"/>
              <a:t>‹#›</a:t>
            </a:fld>
            <a:endParaRPr lang="en-AU"/>
          </a:p>
        </p:txBody>
      </p:sp>
    </p:spTree>
    <p:extLst>
      <p:ext uri="{BB962C8B-B14F-4D97-AF65-F5344CB8AC3E}">
        <p14:creationId xmlns:p14="http://schemas.microsoft.com/office/powerpoint/2010/main" val="13965206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248094"/>
            <a:ext cx="8684096" cy="1577163"/>
          </a:xfrm>
        </p:spPr>
        <p:txBody>
          <a:bodyPr anchor="b">
            <a:noAutofit/>
          </a:bodyPr>
          <a:lstStyle>
            <a:lvl1pPr>
              <a:defRPr sz="32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720000" y="2291907"/>
            <a:ext cx="956192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2728772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rgbClr val="FFFFFF"/>
                </a:solidFill>
                <a:latin typeface="+mn-lt"/>
              </a:defRPr>
            </a:lvl1pPr>
          </a:lstStyle>
          <a:p>
            <a:r>
              <a:rPr lang="en-US"/>
              <a:t>Click to edit Master title style</a:t>
            </a:r>
          </a:p>
        </p:txBody>
      </p:sp>
      <p:sp>
        <p:nvSpPr>
          <p:cNvPr id="3" name="Content Placeholder 2"/>
          <p:cNvSpPr>
            <a:spLocks noGrp="1"/>
          </p:cNvSpPr>
          <p:nvPr>
            <p:ph idx="1"/>
          </p:nvPr>
        </p:nvSpPr>
        <p:spPr>
          <a:xfrm>
            <a:off x="719667" y="1619251"/>
            <a:ext cx="10991851" cy="4854797"/>
          </a:xfrm>
        </p:spPr>
        <p:txBody>
          <a:bodyPr/>
          <a:lstStyle>
            <a:lvl1pPr marL="0" indent="0">
              <a:lnSpc>
                <a:spcPct val="110000"/>
              </a:lnSpc>
              <a:defRPr baseline="0"/>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A90E6A-FB2F-4872-AD5D-4A88500867A5}" type="datetime4">
              <a:rPr lang="en-AU"/>
              <a:pPr>
                <a:defRPr/>
              </a:pPr>
              <a:t>12 April 2024</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10991851" y="6480175"/>
            <a:ext cx="719667" cy="374650"/>
          </a:xfrm>
        </p:spPr>
        <p:txBody>
          <a:bodyPr/>
          <a:lstStyle>
            <a:lvl1pPr>
              <a:defRPr/>
            </a:lvl1pPr>
          </a:lstStyle>
          <a:p>
            <a:fld id="{86DC9C71-088A-4033-9AA2-0CEA8831E65B}" type="slidenum">
              <a:rPr lang="en-AU" altLang="en-US"/>
              <a:pPr/>
              <a:t>‹#›</a:t>
            </a:fld>
            <a:endParaRPr lang="en-AU" altLang="en-US"/>
          </a:p>
        </p:txBody>
      </p:sp>
    </p:spTree>
    <p:extLst>
      <p:ext uri="{BB962C8B-B14F-4D97-AF65-F5344CB8AC3E}">
        <p14:creationId xmlns:p14="http://schemas.microsoft.com/office/powerpoint/2010/main" val="87774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2126BC0-AB55-4A20-AC29-EAF01F47A873}"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2959891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2126BC0-AB55-4A20-AC29-EAF01F47A873}"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391942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126BC0-AB55-4A20-AC29-EAF01F47A873}"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280003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BB4B726-DD9E-AB4C-9957-5A48B59675A2}"/>
              </a:ext>
            </a:extLst>
          </p:cNvPr>
          <p:cNvSpPr>
            <a:spLocks noGrp="1"/>
          </p:cNvSpPr>
          <p:nvPr>
            <p:ph idx="13"/>
          </p:nvPr>
        </p:nvSpPr>
        <p:spPr>
          <a:xfrm>
            <a:off x="720000" y="1980000"/>
            <a:ext cx="5220000" cy="3780000"/>
          </a:xfrm>
        </p:spPr>
        <p:txBody>
          <a:bodyPr lIns="0" tIns="36000" rIns="0" bIns="36000"/>
          <a:lstStyle>
            <a:lvl1pPr>
              <a:defRPr sz="2400"/>
            </a:lvl1pPr>
            <a:lvl2pPr>
              <a:defRPr sz="22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2">
            <a:extLst>
              <a:ext uri="{FF2B5EF4-FFF2-40B4-BE49-F238E27FC236}">
                <a16:creationId xmlns:a16="http://schemas.microsoft.com/office/drawing/2014/main" id="{429D133D-B11C-1041-A396-3D4D5BCDE8E6}"/>
              </a:ext>
            </a:extLst>
          </p:cNvPr>
          <p:cNvSpPr>
            <a:spLocks noGrp="1"/>
          </p:cNvSpPr>
          <p:nvPr>
            <p:ph idx="14"/>
          </p:nvPr>
        </p:nvSpPr>
        <p:spPr>
          <a:xfrm>
            <a:off x="6172200" y="1980000"/>
            <a:ext cx="5220000" cy="3780000"/>
          </a:xfrm>
        </p:spPr>
        <p:txBody>
          <a:bodyPr lIns="0" tIns="36000" rIns="0" bIns="36000"/>
          <a:lstStyle>
            <a:lvl1pPr>
              <a:defRPr sz="2400"/>
            </a:lvl1pPr>
            <a:lvl2pPr>
              <a:defRPr sz="22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2">
            <a:extLst>
              <a:ext uri="{FF2B5EF4-FFF2-40B4-BE49-F238E27FC236}">
                <a16:creationId xmlns:a16="http://schemas.microsoft.com/office/drawing/2014/main" id="{11FDA998-D52C-4C48-86BC-1CC5F1208379}"/>
              </a:ext>
            </a:extLst>
          </p:cNvPr>
          <p:cNvSpPr>
            <a:spLocks noGrp="1"/>
          </p:cNvSpPr>
          <p:nvPr>
            <p:ph type="body" idx="1"/>
          </p:nvPr>
        </p:nvSpPr>
        <p:spPr>
          <a:xfrm>
            <a:off x="720000" y="1440000"/>
            <a:ext cx="5220000" cy="405102"/>
          </a:xfrm>
        </p:spPr>
        <p:txBody>
          <a:bodyPr lIns="0" tIns="36000" rIns="0" bIns="36000" anchor="t" anchorCtr="0">
            <a:spAutoFit/>
          </a:bodyPr>
          <a:lstStyle>
            <a:lvl1pPr marL="0" indent="0">
              <a:buNone/>
              <a:defRPr sz="2400" b="1">
                <a:solidFill>
                  <a:srgbClr val="73BCC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a:extLst>
              <a:ext uri="{FF2B5EF4-FFF2-40B4-BE49-F238E27FC236}">
                <a16:creationId xmlns:a16="http://schemas.microsoft.com/office/drawing/2014/main" id="{80887FDF-3672-1C41-9E49-6122E9FEDDE5}"/>
              </a:ext>
            </a:extLst>
          </p:cNvPr>
          <p:cNvSpPr>
            <a:spLocks noGrp="1"/>
          </p:cNvSpPr>
          <p:nvPr>
            <p:ph type="body" sz="quarter" idx="3"/>
          </p:nvPr>
        </p:nvSpPr>
        <p:spPr>
          <a:xfrm>
            <a:off x="6172200" y="1440000"/>
            <a:ext cx="5220000" cy="405102"/>
          </a:xfrm>
        </p:spPr>
        <p:txBody>
          <a:bodyPr lIns="0" tIns="36000" rIns="0" bIns="36000" anchor="t" anchorCtr="0">
            <a:spAutoFit/>
          </a:bodyPr>
          <a:lstStyle>
            <a:lvl1pPr marL="0" indent="0">
              <a:buNone/>
              <a:defRPr sz="2400" b="1">
                <a:solidFill>
                  <a:srgbClr val="73BCC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itle 1">
            <a:extLst>
              <a:ext uri="{FF2B5EF4-FFF2-40B4-BE49-F238E27FC236}">
                <a16:creationId xmlns:a16="http://schemas.microsoft.com/office/drawing/2014/main" id="{76EFEC05-C46F-4048-8040-8968824F3F93}"/>
              </a:ext>
            </a:extLst>
          </p:cNvPr>
          <p:cNvSpPr txBox="1">
            <a:spLocks/>
          </p:cNvSpPr>
          <p:nvPr/>
        </p:nvSpPr>
        <p:spPr>
          <a:xfrm>
            <a:off x="720000" y="540000"/>
            <a:ext cx="10672200" cy="515901"/>
          </a:xfrm>
          <a:prstGeom prst="rect">
            <a:avLst/>
          </a:prstGeom>
        </p:spPr>
        <p:txBody>
          <a:bodyPr vert="horz" wrap="square" lIns="0" tIns="36000" rIns="0" bIns="36000" rtlCol="0" anchor="t" anchorCtr="0">
            <a:spAutoFit/>
          </a:bodyPr>
          <a:lstStyle>
            <a:lvl1pPr algn="l" defTabSz="914400" rtl="0" eaLnBrk="1" latinLnBrk="0" hangingPunct="1">
              <a:lnSpc>
                <a:spcPct val="90000"/>
              </a:lnSpc>
              <a:spcBef>
                <a:spcPct val="0"/>
              </a:spcBef>
              <a:buNone/>
              <a:defRPr sz="2800" b="1" i="0" kern="1200">
                <a:solidFill>
                  <a:srgbClr val="003D69"/>
                </a:solidFill>
                <a:latin typeface="Raleway" panose="020B0503030101060003" pitchFamily="34" charset="77"/>
                <a:ea typeface="+mj-ea"/>
                <a:cs typeface="+mj-cs"/>
              </a:defRPr>
            </a:lvl1pPr>
          </a:lstStyle>
          <a:p>
            <a:r>
              <a:rPr lang="en-GB" sz="3200"/>
              <a:t>Click to edit Master title style</a:t>
            </a:r>
            <a:endParaRPr lang="en-US" sz="3200"/>
          </a:p>
        </p:txBody>
      </p:sp>
      <p:sp>
        <p:nvSpPr>
          <p:cNvPr id="13" name="Date Placeholder 3">
            <a:extLst>
              <a:ext uri="{FF2B5EF4-FFF2-40B4-BE49-F238E27FC236}">
                <a16:creationId xmlns:a16="http://schemas.microsoft.com/office/drawing/2014/main" id="{4B14D3B3-0301-AF4A-A397-1FAB0879ADDA}"/>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14" name="Footer Placeholder 4">
            <a:extLst>
              <a:ext uri="{FF2B5EF4-FFF2-40B4-BE49-F238E27FC236}">
                <a16:creationId xmlns:a16="http://schemas.microsoft.com/office/drawing/2014/main" id="{F99D4D89-A337-8E41-BE6B-E80E7C1C1429}"/>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15" name="Slide Number Placeholder 5">
            <a:extLst>
              <a:ext uri="{FF2B5EF4-FFF2-40B4-BE49-F238E27FC236}">
                <a16:creationId xmlns:a16="http://schemas.microsoft.com/office/drawing/2014/main" id="{87EE5698-6A3F-994B-8344-73C722BEEC27}"/>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24095142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2126BC0-AB55-4A20-AC29-EAF01F47A873}" type="datetimeFigureOut">
              <a:rPr lang="en-AU" smtClean="0"/>
              <a:t>12/04/2024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42613671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2126BC0-AB55-4A20-AC29-EAF01F47A873}" type="datetimeFigureOut">
              <a:rPr lang="en-AU" smtClean="0"/>
              <a:t>12/04/2024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39197711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2126BC0-AB55-4A20-AC29-EAF01F47A873}" type="datetimeFigureOut">
              <a:rPr lang="en-AU" smtClean="0"/>
              <a:t>12/04/2024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39331761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26BC0-AB55-4A20-AC29-EAF01F47A873}" type="datetimeFigureOut">
              <a:rPr lang="en-AU" smtClean="0"/>
              <a:t>12/04/2024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6759995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126BC0-AB55-4A20-AC29-EAF01F47A873}" type="datetimeFigureOut">
              <a:rPr lang="en-AU" smtClean="0"/>
              <a:t>12/04/2024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25632972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126BC0-AB55-4A20-AC29-EAF01F47A873}" type="datetimeFigureOut">
              <a:rPr lang="en-AU" smtClean="0"/>
              <a:t>12/04/2024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8605180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2126BC0-AB55-4A20-AC29-EAF01F47A873}"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18805198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2126BC0-AB55-4A20-AC29-EAF01F47A873}"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F7957D-5E94-4CEF-9D7E-E5EFC35F5162}" type="slidenum">
              <a:rPr lang="en-AU" smtClean="0"/>
              <a:t>‹#›</a:t>
            </a:fld>
            <a:endParaRPr lang="en-AU"/>
          </a:p>
        </p:txBody>
      </p:sp>
    </p:spTree>
    <p:extLst>
      <p:ext uri="{BB962C8B-B14F-4D97-AF65-F5344CB8AC3E}">
        <p14:creationId xmlns:p14="http://schemas.microsoft.com/office/powerpoint/2010/main" val="302774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10965A-F517-5843-8904-7B372A02FB75}"/>
              </a:ext>
            </a:extLst>
          </p:cNvPr>
          <p:cNvSpPr txBox="1">
            <a:spLocks/>
          </p:cNvSpPr>
          <p:nvPr/>
        </p:nvSpPr>
        <p:spPr>
          <a:xfrm>
            <a:off x="720000" y="540000"/>
            <a:ext cx="10672200" cy="515901"/>
          </a:xfrm>
          <a:prstGeom prst="rect">
            <a:avLst/>
          </a:prstGeom>
        </p:spPr>
        <p:txBody>
          <a:bodyPr vert="horz" wrap="square" lIns="0" tIns="36000" rIns="0" bIns="36000" rtlCol="0" anchor="t" anchorCtr="0">
            <a:spAutoFit/>
          </a:bodyPr>
          <a:lstStyle>
            <a:lvl1pPr algn="l" defTabSz="914400" rtl="0" eaLnBrk="1" latinLnBrk="0" hangingPunct="1">
              <a:lnSpc>
                <a:spcPct val="90000"/>
              </a:lnSpc>
              <a:spcBef>
                <a:spcPct val="0"/>
              </a:spcBef>
              <a:buNone/>
              <a:defRPr sz="2800" b="1" i="0" kern="1200">
                <a:solidFill>
                  <a:srgbClr val="003D69"/>
                </a:solidFill>
                <a:latin typeface="Raleway" panose="020B0503030101060003" pitchFamily="34" charset="77"/>
                <a:ea typeface="+mj-ea"/>
                <a:cs typeface="+mj-cs"/>
              </a:defRPr>
            </a:lvl1pPr>
          </a:lstStyle>
          <a:p>
            <a:r>
              <a:rPr lang="en-GB" sz="3200"/>
              <a:t>Click to edit Master title style</a:t>
            </a:r>
            <a:endParaRPr lang="en-US" sz="3200"/>
          </a:p>
        </p:txBody>
      </p:sp>
      <p:sp>
        <p:nvSpPr>
          <p:cNvPr id="7" name="Date Placeholder 3">
            <a:extLst>
              <a:ext uri="{FF2B5EF4-FFF2-40B4-BE49-F238E27FC236}">
                <a16:creationId xmlns:a16="http://schemas.microsoft.com/office/drawing/2014/main" id="{349CF370-D345-8C44-AD09-CBA3E5BEDB74}"/>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8" name="Footer Placeholder 4">
            <a:extLst>
              <a:ext uri="{FF2B5EF4-FFF2-40B4-BE49-F238E27FC236}">
                <a16:creationId xmlns:a16="http://schemas.microsoft.com/office/drawing/2014/main" id="{132A794A-BD9B-A84E-8C59-0D35DE26770A}"/>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EE8A8A6-98C3-9F49-9EEB-683AC2B85E83}"/>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218670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5F425FA-612B-FF42-AD48-44DFD0354BB6}"/>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6" name="Footer Placeholder 4">
            <a:extLst>
              <a:ext uri="{FF2B5EF4-FFF2-40B4-BE49-F238E27FC236}">
                <a16:creationId xmlns:a16="http://schemas.microsoft.com/office/drawing/2014/main" id="{CAC27961-4930-9C41-9BEF-6AE8B5E03AB4}"/>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523B1943-4B77-944C-B1D1-7559D172DFCF}"/>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258716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bg>
      <p:bgPr>
        <a:blipFill>
          <a:blip r:embed="rId2"/>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9A83B2-F3D3-8D47-88F0-723376CEAC5F}"/>
              </a:ext>
            </a:extLst>
          </p:cNvPr>
          <p:cNvSpPr>
            <a:spLocks noGrp="1"/>
          </p:cNvSpPr>
          <p:nvPr>
            <p:ph type="body" sz="half" idx="2"/>
          </p:nvPr>
        </p:nvSpPr>
        <p:spPr>
          <a:xfrm>
            <a:off x="720000" y="1980000"/>
            <a:ext cx="5220000" cy="378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Content Placeholder 2">
            <a:extLst>
              <a:ext uri="{FF2B5EF4-FFF2-40B4-BE49-F238E27FC236}">
                <a16:creationId xmlns:a16="http://schemas.microsoft.com/office/drawing/2014/main" id="{68138A43-6C85-0C43-8565-87E73C9D24F8}"/>
              </a:ext>
            </a:extLst>
          </p:cNvPr>
          <p:cNvSpPr>
            <a:spLocks noGrp="1"/>
          </p:cNvSpPr>
          <p:nvPr>
            <p:ph idx="14"/>
          </p:nvPr>
        </p:nvSpPr>
        <p:spPr>
          <a:xfrm>
            <a:off x="6172200" y="1980000"/>
            <a:ext cx="5220000" cy="3780000"/>
          </a:xfrm>
        </p:spPr>
        <p:txBody>
          <a:bodyPr/>
          <a:lstStyle>
            <a:lvl1pPr>
              <a:defRPr sz="2400"/>
            </a:lvl1pPr>
            <a:lvl2pPr>
              <a:defRPr sz="22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2">
            <a:extLst>
              <a:ext uri="{FF2B5EF4-FFF2-40B4-BE49-F238E27FC236}">
                <a16:creationId xmlns:a16="http://schemas.microsoft.com/office/drawing/2014/main" id="{FE078331-8508-6247-B1A1-50EB5D736297}"/>
              </a:ext>
            </a:extLst>
          </p:cNvPr>
          <p:cNvSpPr>
            <a:spLocks noGrp="1"/>
          </p:cNvSpPr>
          <p:nvPr>
            <p:ph type="body" idx="15"/>
          </p:nvPr>
        </p:nvSpPr>
        <p:spPr>
          <a:xfrm>
            <a:off x="720000" y="1440000"/>
            <a:ext cx="10672200" cy="424732"/>
          </a:xfrm>
        </p:spPr>
        <p:txBody>
          <a:bodyPr wrap="square" anchor="t" anchorCtr="0">
            <a:spAutoFit/>
          </a:bodyPr>
          <a:lstStyle>
            <a:lvl1pPr marL="0" indent="0">
              <a:buNone/>
              <a:defRPr sz="2400" b="1">
                <a:solidFill>
                  <a:srgbClr val="73BCC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itle 1">
            <a:extLst>
              <a:ext uri="{FF2B5EF4-FFF2-40B4-BE49-F238E27FC236}">
                <a16:creationId xmlns:a16="http://schemas.microsoft.com/office/drawing/2014/main" id="{53BA18FD-4C80-514A-A8A4-8E4FDAFA2D72}"/>
              </a:ext>
            </a:extLst>
          </p:cNvPr>
          <p:cNvSpPr txBox="1">
            <a:spLocks/>
          </p:cNvSpPr>
          <p:nvPr/>
        </p:nvSpPr>
        <p:spPr>
          <a:xfrm>
            <a:off x="720000" y="540000"/>
            <a:ext cx="10672200" cy="515901"/>
          </a:xfrm>
          <a:prstGeom prst="rect">
            <a:avLst/>
          </a:prstGeom>
        </p:spPr>
        <p:txBody>
          <a:bodyPr vert="horz" wrap="square" lIns="0" tIns="36000" rIns="0" bIns="36000" rtlCol="0" anchor="t" anchorCtr="0">
            <a:spAutoFit/>
          </a:bodyPr>
          <a:lstStyle>
            <a:lvl1pPr algn="l" defTabSz="914400" rtl="0" eaLnBrk="1" latinLnBrk="0" hangingPunct="1">
              <a:lnSpc>
                <a:spcPct val="90000"/>
              </a:lnSpc>
              <a:spcBef>
                <a:spcPct val="0"/>
              </a:spcBef>
              <a:buNone/>
              <a:defRPr sz="2800" b="1" i="0" kern="1200">
                <a:solidFill>
                  <a:srgbClr val="003D69"/>
                </a:solidFill>
                <a:latin typeface="Raleway" panose="020B0503030101060003" pitchFamily="34" charset="77"/>
                <a:ea typeface="+mj-ea"/>
                <a:cs typeface="+mj-cs"/>
              </a:defRPr>
            </a:lvl1pPr>
          </a:lstStyle>
          <a:p>
            <a:r>
              <a:rPr lang="en-GB" sz="3200"/>
              <a:t>Click to edit Master title style</a:t>
            </a:r>
            <a:endParaRPr lang="en-US" sz="3200"/>
          </a:p>
        </p:txBody>
      </p:sp>
      <p:sp>
        <p:nvSpPr>
          <p:cNvPr id="11" name="Date Placeholder 3">
            <a:extLst>
              <a:ext uri="{FF2B5EF4-FFF2-40B4-BE49-F238E27FC236}">
                <a16:creationId xmlns:a16="http://schemas.microsoft.com/office/drawing/2014/main" id="{07B68A88-C3F0-AF47-A25A-668DF3CA5DC8}"/>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13" name="Footer Placeholder 4">
            <a:extLst>
              <a:ext uri="{FF2B5EF4-FFF2-40B4-BE49-F238E27FC236}">
                <a16:creationId xmlns:a16="http://schemas.microsoft.com/office/drawing/2014/main" id="{0C89BFC2-C73D-7348-92A1-D524AE486D09}"/>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1861FF75-40C0-6549-B02D-9BF535E20917}"/>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74653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CCC36B-CE1F-4246-80F3-EE9B7C04ECFD}"/>
              </a:ext>
            </a:extLst>
          </p:cNvPr>
          <p:cNvSpPr>
            <a:spLocks noGrp="1"/>
          </p:cNvSpPr>
          <p:nvPr>
            <p:ph type="pic" idx="1"/>
          </p:nvPr>
        </p:nvSpPr>
        <p:spPr>
          <a:xfrm>
            <a:off x="5183188" y="1440000"/>
            <a:ext cx="6172200" cy="450000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A8B1DC4C-2D05-CF49-B7A7-F8CDAC52E4E9}"/>
              </a:ext>
            </a:extLst>
          </p:cNvPr>
          <p:cNvSpPr>
            <a:spLocks noGrp="1"/>
          </p:cNvSpPr>
          <p:nvPr>
            <p:ph type="body" sz="half" idx="2"/>
          </p:nvPr>
        </p:nvSpPr>
        <p:spPr>
          <a:xfrm>
            <a:off x="719999" y="1440000"/>
            <a:ext cx="3960000" cy="450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2" name="Title 1">
            <a:extLst>
              <a:ext uri="{FF2B5EF4-FFF2-40B4-BE49-F238E27FC236}">
                <a16:creationId xmlns:a16="http://schemas.microsoft.com/office/drawing/2014/main" id="{686B1E18-4E99-734A-B5EF-4CDBA5B912BC}"/>
              </a:ext>
            </a:extLst>
          </p:cNvPr>
          <p:cNvSpPr txBox="1">
            <a:spLocks/>
          </p:cNvSpPr>
          <p:nvPr/>
        </p:nvSpPr>
        <p:spPr>
          <a:xfrm>
            <a:off x="720000" y="540000"/>
            <a:ext cx="10672200" cy="515901"/>
          </a:xfrm>
          <a:prstGeom prst="rect">
            <a:avLst/>
          </a:prstGeom>
        </p:spPr>
        <p:txBody>
          <a:bodyPr vert="horz" wrap="square" lIns="0" tIns="36000" rIns="0" bIns="36000" rtlCol="0" anchor="t" anchorCtr="0">
            <a:spAutoFit/>
          </a:bodyPr>
          <a:lstStyle>
            <a:lvl1pPr algn="l" defTabSz="914400" rtl="0" eaLnBrk="1" latinLnBrk="0" hangingPunct="1">
              <a:lnSpc>
                <a:spcPct val="90000"/>
              </a:lnSpc>
              <a:spcBef>
                <a:spcPct val="0"/>
              </a:spcBef>
              <a:buNone/>
              <a:defRPr sz="2800" b="1" i="0" kern="1200">
                <a:solidFill>
                  <a:srgbClr val="003D69"/>
                </a:solidFill>
                <a:latin typeface="Raleway" panose="020B0503030101060003" pitchFamily="34" charset="77"/>
                <a:ea typeface="+mj-ea"/>
                <a:cs typeface="+mj-cs"/>
              </a:defRPr>
            </a:lvl1pPr>
          </a:lstStyle>
          <a:p>
            <a:r>
              <a:rPr lang="en-GB" sz="3200"/>
              <a:t>Click to edit Master title style</a:t>
            </a:r>
            <a:endParaRPr lang="en-US" sz="3200"/>
          </a:p>
        </p:txBody>
      </p:sp>
      <p:sp>
        <p:nvSpPr>
          <p:cNvPr id="8" name="Date Placeholder 3">
            <a:extLst>
              <a:ext uri="{FF2B5EF4-FFF2-40B4-BE49-F238E27FC236}">
                <a16:creationId xmlns:a16="http://schemas.microsoft.com/office/drawing/2014/main" id="{26773006-D19B-404F-8403-366A63F38B11}"/>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9" name="Footer Placeholder 4">
            <a:extLst>
              <a:ext uri="{FF2B5EF4-FFF2-40B4-BE49-F238E27FC236}">
                <a16:creationId xmlns:a16="http://schemas.microsoft.com/office/drawing/2014/main" id="{7B4ECFE3-757F-AD4B-8451-CEE868292971}"/>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33ED1ED7-3289-6C43-AD2C-584AAC7AEF96}"/>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222000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4.jpe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4.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10.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AB6B4B-2885-0147-906B-2EBAE641B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44A0B1D-B75E-A945-A98B-AABDDAD2D5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Box 4">
            <a:extLst>
              <a:ext uri="{FF2B5EF4-FFF2-40B4-BE49-F238E27FC236}">
                <a16:creationId xmlns:a16="http://schemas.microsoft.com/office/drawing/2014/main" id="{7A7CAB31-6FF3-ED46-9334-44EB709941D7}"/>
              </a:ext>
            </a:extLst>
          </p:cNvPr>
          <p:cNvSpPr txBox="1"/>
          <p:nvPr userDrawn="1">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AU" sz="16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76833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45" r:id="rId10"/>
  </p:sldLayoutIdLst>
  <p:txStyles>
    <p:titleStyle>
      <a:lvl1pPr algn="l" defTabSz="914400" rtl="0" eaLnBrk="1" latinLnBrk="0" hangingPunct="1">
        <a:lnSpc>
          <a:spcPct val="90000"/>
        </a:lnSpc>
        <a:spcBef>
          <a:spcPct val="0"/>
        </a:spcBef>
        <a:buNone/>
        <a:defRPr sz="4400" b="1" i="0" kern="1200">
          <a:solidFill>
            <a:schemeClr val="tx1"/>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96050"/>
            <a:ext cx="12192000"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454505"/>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85775" y="286604"/>
            <a:ext cx="10058400" cy="91354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85775" y="1371232"/>
            <a:ext cx="10058400" cy="449786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F7C2F47-7545-4F41-A9D4-06A8F7550572}" type="datetimeFigureOut">
              <a:rPr lang="en-AU" smtClean="0"/>
              <a:t>12/04/2024</a:t>
            </a:fld>
            <a:endParaRPr lang="en-A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9053057-3042-459A-8E5F-9C470B734DCB}" type="slidenum">
              <a:rPr lang="en-AU" smtClean="0"/>
              <a:t>‹#›</a:t>
            </a:fld>
            <a:endParaRPr lang="en-AU"/>
          </a:p>
        </p:txBody>
      </p:sp>
      <p:cxnSp>
        <p:nvCxnSpPr>
          <p:cNvPr id="10" name="Straight Connector 9"/>
          <p:cNvCxnSpPr>
            <a:cxnSpLocks/>
          </p:cNvCxnSpPr>
          <p:nvPr/>
        </p:nvCxnSpPr>
        <p:spPr>
          <a:xfrm>
            <a:off x="485775" y="1200150"/>
            <a:ext cx="112395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AC71F7EB-C768-4978-A7DF-0BC3B5E5A92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471592" y="24976"/>
            <a:ext cx="1637281" cy="432710"/>
          </a:xfrm>
          <a:prstGeom prst="rect">
            <a:avLst/>
          </a:prstGeom>
        </p:spPr>
      </p:pic>
      <p:sp>
        <p:nvSpPr>
          <p:cNvPr id="12" name="TextBox 11">
            <a:extLst>
              <a:ext uri="{FF2B5EF4-FFF2-40B4-BE49-F238E27FC236}">
                <a16:creationId xmlns:a16="http://schemas.microsoft.com/office/drawing/2014/main" id="{2173C7FC-A774-A103-74C6-A944604C0B81}"/>
              </a:ext>
            </a:extLst>
          </p:cNvPr>
          <p:cNvSpPr txBox="1"/>
          <p:nvPr userDrawn="1">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AU" sz="16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195698530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l" defTabSz="914400" rtl="0" eaLnBrk="1" latinLnBrk="0" hangingPunct="1">
        <a:lnSpc>
          <a:spcPct val="85000"/>
        </a:lnSpc>
        <a:spcBef>
          <a:spcPct val="0"/>
        </a:spcBef>
        <a:buNone/>
        <a:defRPr sz="4000" kern="1200" spc="-50" baseline="0">
          <a:solidFill>
            <a:schemeClr val="accent2"/>
          </a:solidFill>
          <a:latin typeface="+mj-lt"/>
          <a:ea typeface="+mj-ea"/>
          <a:cs typeface="+mj-cs"/>
        </a:defRPr>
      </a:lvl1pPr>
    </p:titleStyle>
    <p:bodyStyle>
      <a:lvl1pPr marL="183600" indent="-183600" algn="l" defTabSz="914400" rtl="0" eaLnBrk="1" latinLnBrk="0" hangingPunct="1">
        <a:lnSpc>
          <a:spcPct val="95000"/>
        </a:lnSpc>
        <a:spcBef>
          <a:spcPts val="600"/>
        </a:spcBef>
        <a:spcAft>
          <a:spcPts val="200"/>
        </a:spcAft>
        <a:buClr>
          <a:schemeClr val="accent2"/>
        </a:buClr>
        <a:buSzPct val="100000"/>
        <a:buFont typeface="Arial" panose="020B0604020202020204" pitchFamily="34" charset="0"/>
        <a:buChar char="•"/>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5000"/>
        </a:lnSpc>
        <a:spcBef>
          <a:spcPts val="200"/>
        </a:spcBef>
        <a:spcAft>
          <a:spcPts val="400"/>
        </a:spcAft>
        <a:buClr>
          <a:schemeClr val="accent2"/>
        </a:buClr>
        <a:buSzPct val="75000"/>
        <a:buFont typeface="Courier New" panose="02070309020205020404" pitchFamily="49" charset="0"/>
        <a:buChar char="o"/>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5000"/>
        </a:lnSpc>
        <a:spcBef>
          <a:spcPts val="200"/>
        </a:spcBef>
        <a:spcAft>
          <a:spcPts val="400"/>
        </a:spcAft>
        <a:buClr>
          <a:schemeClr val="accent2"/>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5000"/>
        </a:lnSpc>
        <a:spcBef>
          <a:spcPts val="200"/>
        </a:spcBef>
        <a:spcAft>
          <a:spcPts val="400"/>
        </a:spcAft>
        <a:buClr>
          <a:schemeClr val="accent2"/>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2"/>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CEB93D-803D-442B-8936-4B38731ED001}"/>
              </a:ext>
            </a:extLst>
          </p:cNvPr>
          <p:cNvSpPr>
            <a:spLocks noGrp="1"/>
          </p:cNvSpPr>
          <p:nvPr>
            <p:ph type="title"/>
          </p:nvPr>
        </p:nvSpPr>
        <p:spPr>
          <a:xfrm>
            <a:off x="4788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771608B-C218-4C95-B3C6-709947E1392C}"/>
              </a:ext>
            </a:extLst>
          </p:cNvPr>
          <p:cNvSpPr>
            <a:spLocks noGrp="1"/>
          </p:cNvSpPr>
          <p:nvPr>
            <p:ph type="body" idx="1"/>
          </p:nvPr>
        </p:nvSpPr>
        <p:spPr>
          <a:xfrm>
            <a:off x="478800" y="181610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E067EF6-D16E-4AF6-84BE-1048DC825B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018ED-9F89-43D5-ABE9-44C190126B41}" type="datetimeFigureOut">
              <a:rPr lang="en-AU" smtClean="0"/>
              <a:t>12/04/2024</a:t>
            </a:fld>
            <a:endParaRPr lang="en-AU"/>
          </a:p>
        </p:txBody>
      </p:sp>
      <p:sp>
        <p:nvSpPr>
          <p:cNvPr id="5" name="Footer Placeholder 4">
            <a:extLst>
              <a:ext uri="{FF2B5EF4-FFF2-40B4-BE49-F238E27FC236}">
                <a16:creationId xmlns:a16="http://schemas.microsoft.com/office/drawing/2014/main" id="{537E3CA5-89A0-4DD4-9719-CCC54B952E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1BE27DA-500B-4247-B5EB-AA4E39B96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CF16C-70D5-49FE-A64F-1555CE8F0AF6}" type="slidenum">
              <a:rPr lang="en-AU" smtClean="0"/>
              <a:t>‹#›</a:t>
            </a:fld>
            <a:endParaRPr lang="en-AU"/>
          </a:p>
        </p:txBody>
      </p:sp>
      <p:pic>
        <p:nvPicPr>
          <p:cNvPr id="7" name="Picture 6" descr="A picture containing drawing&#10;&#10;Description automatically generated">
            <a:extLst>
              <a:ext uri="{FF2B5EF4-FFF2-40B4-BE49-F238E27FC236}">
                <a16:creationId xmlns:a16="http://schemas.microsoft.com/office/drawing/2014/main" id="{70908155-FB36-486D-9B92-DE50DCDF6B6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71592" y="24976"/>
            <a:ext cx="1637281" cy="432710"/>
          </a:xfrm>
          <a:prstGeom prst="rect">
            <a:avLst/>
          </a:prstGeom>
        </p:spPr>
      </p:pic>
      <p:sp>
        <p:nvSpPr>
          <p:cNvPr id="9" name="TextBox 8">
            <a:extLst>
              <a:ext uri="{FF2B5EF4-FFF2-40B4-BE49-F238E27FC236}">
                <a16:creationId xmlns:a16="http://schemas.microsoft.com/office/drawing/2014/main" id="{614FCD47-C12E-5A59-FC28-14EBFCD18B7E}"/>
              </a:ext>
            </a:extLst>
          </p:cNvPr>
          <p:cNvSpPr txBox="1"/>
          <p:nvPr userDrawn="1">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AU" sz="16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74191284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9669" y="269875"/>
            <a:ext cx="9599084"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19667" y="1619251"/>
            <a:ext cx="10991851" cy="450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p:cNvSpPr>
            <a:spLocks noGrp="1"/>
          </p:cNvSpPr>
          <p:nvPr>
            <p:ph type="dt" sz="half" idx="2"/>
          </p:nvPr>
        </p:nvSpPr>
        <p:spPr>
          <a:xfrm>
            <a:off x="8159753" y="6480175"/>
            <a:ext cx="2400300" cy="374651"/>
          </a:xfrm>
          <a:prstGeom prst="rect">
            <a:avLst/>
          </a:prstGeom>
        </p:spPr>
        <p:txBody>
          <a:bodyPr vert="horz" lIns="0" tIns="0" rIns="0" bIns="0" rtlCol="0" anchor="t" anchorCtr="0"/>
          <a:lstStyle>
            <a:lvl1pPr algn="r">
              <a:defRPr sz="16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719669" y="6480175"/>
            <a:ext cx="7200900" cy="374651"/>
          </a:xfrm>
          <a:prstGeom prst="rect">
            <a:avLst/>
          </a:prstGeom>
        </p:spPr>
        <p:txBody>
          <a:bodyPr vert="horz" lIns="0" tIns="0" rIns="0" bIns="0" rtlCol="0" anchor="t" anchorCtr="0"/>
          <a:lstStyle>
            <a:lvl1pPr algn="l">
              <a:defRPr sz="16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10991851" y="6486525"/>
            <a:ext cx="719667" cy="374651"/>
          </a:xfrm>
          <a:prstGeom prst="rect">
            <a:avLst/>
          </a:prstGeom>
        </p:spPr>
        <p:txBody>
          <a:bodyPr vert="horz" wrap="square" lIns="0" tIns="0" rIns="0" bIns="0" numCol="1" anchor="t" anchorCtr="0" compatLnSpc="1">
            <a:prstTxWarp prst="textNoShape">
              <a:avLst/>
            </a:prstTxWarp>
          </a:bodyPr>
          <a:lstStyle>
            <a:lvl1pPr algn="r">
              <a:defRPr sz="1600">
                <a:solidFill>
                  <a:srgbClr val="595959"/>
                </a:solidFill>
              </a:defRPr>
            </a:lvl1pPr>
          </a:lstStyle>
          <a:p>
            <a:fld id="{ED7680F9-C0BF-4CC2-A043-27BA3E10BB14}" type="slidenum">
              <a:rPr lang="en-AU" altLang="en-US"/>
              <a:pPr/>
              <a:t>‹#›</a:t>
            </a:fld>
            <a:endParaRPr lang="en-AU" altLang="en-US"/>
          </a:p>
        </p:txBody>
      </p:sp>
      <p:sp>
        <p:nvSpPr>
          <p:cNvPr id="6" name="MSIPCMContentMarking" descr="{&quot;HashCode&quot;:1368741547,&quot;Placement&quot;:&quot;Footer&quot;,&quot;Top&quot;:517.4484,&quot;Left&quot;:413.6567,&quot;SlideWidth&quot;:960,&quot;SlideHeight&quot;:540}">
            <a:extLst>
              <a:ext uri="{FF2B5EF4-FFF2-40B4-BE49-F238E27FC236}">
                <a16:creationId xmlns:a16="http://schemas.microsoft.com/office/drawing/2014/main" id="{06E6269C-18C3-41DF-83A7-5508DFB938FD}"/>
              </a:ext>
            </a:extLst>
          </p:cNvPr>
          <p:cNvSpPr txBox="1"/>
          <p:nvPr userDrawn="1"/>
        </p:nvSpPr>
        <p:spPr>
          <a:xfrm>
            <a:off x="5253440" y="6571595"/>
            <a:ext cx="1685120"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E4100E"/>
                </a:solidFill>
                <a:latin typeface="Arial Black" panose="020B0A04020102020204" pitchFamily="34" charset="0"/>
              </a:rPr>
              <a:t>OFFICIAL: Sensitive</a:t>
            </a:r>
          </a:p>
        </p:txBody>
      </p:sp>
      <p:sp>
        <p:nvSpPr>
          <p:cNvPr id="7" name="TextBox 6">
            <a:extLst>
              <a:ext uri="{FF2B5EF4-FFF2-40B4-BE49-F238E27FC236}">
                <a16:creationId xmlns:a16="http://schemas.microsoft.com/office/drawing/2014/main" id="{3BBF5CA0-FE1E-14B8-CD87-0833AD500C66}"/>
              </a:ext>
            </a:extLst>
          </p:cNvPr>
          <p:cNvSpPr txBox="1"/>
          <p:nvPr userDrawn="1">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AU" sz="16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85629451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hf sldNum="0" hdr="0" ftr="0" dt="0"/>
  <p:txStyles>
    <p:titleStyle>
      <a:lvl1pPr algn="l" defTabSz="609585" rtl="0" eaLnBrk="1" fontAlgn="base" hangingPunct="1">
        <a:lnSpc>
          <a:spcPct val="100000"/>
        </a:lnSpc>
        <a:spcBef>
          <a:spcPct val="0"/>
        </a:spcBef>
        <a:spcAft>
          <a:spcPct val="0"/>
        </a:spcAft>
        <a:defRPr sz="3200" kern="1200">
          <a:solidFill>
            <a:schemeClr val="bg1"/>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algn="l" defTabSz="609585" rtl="0" eaLnBrk="1" fontAlgn="base" hangingPunct="1">
        <a:lnSpc>
          <a:spcPct val="110000"/>
        </a:lnSpc>
        <a:spcBef>
          <a:spcPts val="1067"/>
        </a:spcBef>
        <a:spcAft>
          <a:spcPts val="1067"/>
        </a:spcAft>
        <a:defRPr sz="2933" b="1" kern="1200">
          <a:solidFill>
            <a:srgbClr val="C63663"/>
          </a:solidFill>
          <a:latin typeface="+mn-lt"/>
          <a:ea typeface="ＭＳ Ｐゴシック" charset="0"/>
          <a:cs typeface="ＭＳ Ｐゴシック" charset="0"/>
        </a:defRPr>
      </a:lvl1pPr>
      <a:lvl2pPr algn="l" defTabSz="609585" rtl="0" eaLnBrk="1" fontAlgn="base" hangingPunct="1">
        <a:lnSpc>
          <a:spcPct val="110000"/>
        </a:lnSpc>
        <a:spcBef>
          <a:spcPct val="0"/>
        </a:spcBef>
        <a:spcAft>
          <a:spcPts val="1067"/>
        </a:spcAft>
        <a:defRPr sz="2667" kern="1200">
          <a:solidFill>
            <a:schemeClr val="tx1"/>
          </a:solidFill>
          <a:latin typeface="+mn-lt"/>
          <a:ea typeface="ＭＳ Ｐゴシック" charset="0"/>
          <a:cs typeface="+mn-cs"/>
        </a:defRPr>
      </a:lvl2pPr>
      <a:lvl3pPr marL="334425" indent="-334425"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3pPr>
      <a:lvl4pPr marL="670967" indent="-334425"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4pPr>
      <a:lvl5pPr marL="1007508" indent="-334425"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7AA1EB0-4F62-4D7A-8C3D-3F0659147824}"/>
              </a:ext>
            </a:extLst>
          </p:cNvPr>
          <p:cNvSpPr>
            <a:spLocks noGrp="1"/>
          </p:cNvSpPr>
          <p:nvPr>
            <p:ph type="title"/>
          </p:nvPr>
        </p:nvSpPr>
        <p:spPr bwMode="auto">
          <a:xfrm>
            <a:off x="719667" y="269875"/>
            <a:ext cx="9599084"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1D4A16C-19B1-4939-969C-D31E46A4F2F2}"/>
              </a:ext>
            </a:extLst>
          </p:cNvPr>
          <p:cNvSpPr>
            <a:spLocks noGrp="1"/>
          </p:cNvSpPr>
          <p:nvPr>
            <p:ph type="body" idx="1"/>
          </p:nvPr>
        </p:nvSpPr>
        <p:spPr bwMode="auto">
          <a:xfrm>
            <a:off x="719667" y="1619251"/>
            <a:ext cx="10991851"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a:extLst>
              <a:ext uri="{FF2B5EF4-FFF2-40B4-BE49-F238E27FC236}">
                <a16:creationId xmlns:a16="http://schemas.microsoft.com/office/drawing/2014/main" id="{5708CCAD-6B32-498A-AAF7-F9D61F696719}"/>
              </a:ext>
            </a:extLst>
          </p:cNvPr>
          <p:cNvSpPr>
            <a:spLocks noGrp="1"/>
          </p:cNvSpPr>
          <p:nvPr>
            <p:ph type="dt" sz="half" idx="2"/>
          </p:nvPr>
        </p:nvSpPr>
        <p:spPr>
          <a:xfrm>
            <a:off x="8159751" y="6480175"/>
            <a:ext cx="2400300" cy="374650"/>
          </a:xfrm>
          <a:prstGeom prst="rect">
            <a:avLst/>
          </a:prstGeom>
        </p:spPr>
        <p:txBody>
          <a:bodyPr vert="horz" lIns="0" tIns="0" rIns="0" bIns="0" rtlCol="0" anchor="t" anchorCtr="0"/>
          <a:lstStyle>
            <a:lvl1pPr algn="r">
              <a:defRPr sz="1200">
                <a:solidFill>
                  <a:schemeClr val="tx1">
                    <a:lumMod val="65000"/>
                    <a:lumOff val="35000"/>
                  </a:schemeClr>
                </a:solidFill>
              </a:defRPr>
            </a:lvl1pPr>
          </a:lstStyle>
          <a:p>
            <a:pPr>
              <a:defRPr/>
            </a:pPr>
            <a:fld id="{A877B0BD-3B95-4F56-8831-C95967E2735C}" type="datetime4">
              <a:rPr lang="en-AU"/>
              <a:pPr>
                <a:defRPr/>
              </a:pPr>
              <a:t>12 April 2024</a:t>
            </a:fld>
            <a:endParaRPr lang="en-AU"/>
          </a:p>
        </p:txBody>
      </p:sp>
      <p:sp>
        <p:nvSpPr>
          <p:cNvPr id="3" name="Footer Placeholder 2">
            <a:extLst>
              <a:ext uri="{FF2B5EF4-FFF2-40B4-BE49-F238E27FC236}">
                <a16:creationId xmlns:a16="http://schemas.microsoft.com/office/drawing/2014/main" id="{3181D45D-8401-4B7C-BC47-2F944CF51857}"/>
              </a:ext>
            </a:extLst>
          </p:cNvPr>
          <p:cNvSpPr>
            <a:spLocks noGrp="1"/>
          </p:cNvSpPr>
          <p:nvPr>
            <p:ph type="ftr" sz="quarter" idx="3"/>
          </p:nvPr>
        </p:nvSpPr>
        <p:spPr>
          <a:xfrm>
            <a:off x="719667" y="6480175"/>
            <a:ext cx="7200900" cy="374650"/>
          </a:xfrm>
          <a:prstGeom prst="rect">
            <a:avLst/>
          </a:prstGeom>
        </p:spPr>
        <p:txBody>
          <a:bodyPr vert="horz" lIns="0" tIns="0" rIns="0" bIns="0" rtlCol="0" anchor="t" anchorCtr="0"/>
          <a:lstStyle>
            <a:lvl1pPr algn="l">
              <a:defRPr sz="1200">
                <a:solidFill>
                  <a:schemeClr val="tx1">
                    <a:lumMod val="65000"/>
                    <a:lumOff val="35000"/>
                  </a:schemeClr>
                </a:solidFill>
              </a:defRPr>
            </a:lvl1pPr>
          </a:lstStyle>
          <a:p>
            <a:pPr>
              <a:defRPr/>
            </a:pPr>
            <a:endParaRPr lang="en-AU"/>
          </a:p>
        </p:txBody>
      </p:sp>
      <p:sp>
        <p:nvSpPr>
          <p:cNvPr id="4" name="Slide Number Placeholder 3">
            <a:extLst>
              <a:ext uri="{FF2B5EF4-FFF2-40B4-BE49-F238E27FC236}">
                <a16:creationId xmlns:a16="http://schemas.microsoft.com/office/drawing/2014/main" id="{380D4B7A-14F7-4E8F-976B-14B52670608C}"/>
              </a:ext>
            </a:extLst>
          </p:cNvPr>
          <p:cNvSpPr>
            <a:spLocks noGrp="1"/>
          </p:cNvSpPr>
          <p:nvPr>
            <p:ph type="sldNum" sz="quarter" idx="4"/>
          </p:nvPr>
        </p:nvSpPr>
        <p:spPr>
          <a:xfrm>
            <a:off x="10991851" y="6486525"/>
            <a:ext cx="719667" cy="374650"/>
          </a:xfrm>
          <a:prstGeom prst="rect">
            <a:avLst/>
          </a:prstGeom>
        </p:spPr>
        <p:txBody>
          <a:bodyPr vert="horz" lIns="0" tIns="0" rIns="0" bIns="0" rtlCol="0" anchor="t" anchorCtr="0"/>
          <a:lstStyle>
            <a:lvl1pPr algn="r">
              <a:defRPr sz="1200">
                <a:solidFill>
                  <a:schemeClr val="tx1">
                    <a:lumMod val="65000"/>
                    <a:lumOff val="35000"/>
                  </a:schemeClr>
                </a:solidFill>
              </a:defRPr>
            </a:lvl1pPr>
          </a:lstStyle>
          <a:p>
            <a:pPr>
              <a:defRPr/>
            </a:pPr>
            <a:fld id="{C6F0915E-994F-46D5-9BA1-4A2DCC3CB59A}" type="slidenum">
              <a:rPr lang="en-AU"/>
              <a:pPr>
                <a:defRPr/>
              </a:pPr>
              <a:t>‹#›</a:t>
            </a:fld>
            <a:endParaRPr lang="en-AU"/>
          </a:p>
        </p:txBody>
      </p:sp>
      <p:sp>
        <p:nvSpPr>
          <p:cNvPr id="5"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D77651AD-3F07-498C-998B-EEB545B2493C}"/>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000000"/>
                </a:solidFill>
                <a:latin typeface="Arial Black" panose="020B0A04020102020204" pitchFamily="34" charset="0"/>
              </a:rPr>
              <a:t>OFFICIAL</a:t>
            </a:r>
          </a:p>
        </p:txBody>
      </p:sp>
      <p:sp>
        <p:nvSpPr>
          <p:cNvPr id="7" name="TextBox 6">
            <a:extLst>
              <a:ext uri="{FF2B5EF4-FFF2-40B4-BE49-F238E27FC236}">
                <a16:creationId xmlns:a16="http://schemas.microsoft.com/office/drawing/2014/main" id="{6C514B1B-56BF-CF42-1421-845508B776BE}"/>
              </a:ext>
            </a:extLst>
          </p:cNvPr>
          <p:cNvSpPr txBox="1"/>
          <p:nvPr userDrawn="1">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AU" sz="16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26688154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9667" y="269875"/>
            <a:ext cx="9599084"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19667" y="1619251"/>
            <a:ext cx="10991851"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p:cNvSpPr>
            <a:spLocks noGrp="1"/>
          </p:cNvSpPr>
          <p:nvPr>
            <p:ph type="dt" sz="half" idx="2"/>
          </p:nvPr>
        </p:nvSpPr>
        <p:spPr>
          <a:xfrm>
            <a:off x="8159751" y="6480175"/>
            <a:ext cx="2400300" cy="374650"/>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fld id="{0CA61D45-CE60-4E47-9186-7256AB0F150C}" type="datetime4">
              <a:rPr lang="en-AU"/>
              <a:pPr>
                <a:defRPr/>
              </a:pPr>
              <a:t>12 April 2024</a:t>
            </a:fld>
            <a:endParaRPr lang="en-AU"/>
          </a:p>
        </p:txBody>
      </p:sp>
      <p:sp>
        <p:nvSpPr>
          <p:cNvPr id="3" name="Footer Placeholder 2"/>
          <p:cNvSpPr>
            <a:spLocks noGrp="1"/>
          </p:cNvSpPr>
          <p:nvPr>
            <p:ph type="ftr" sz="quarter" idx="3"/>
          </p:nvPr>
        </p:nvSpPr>
        <p:spPr>
          <a:xfrm>
            <a:off x="719667" y="6480175"/>
            <a:ext cx="7200900" cy="374650"/>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10991851" y="6486525"/>
            <a:ext cx="719667" cy="374650"/>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094171C0-8CA2-48AE-BDB9-83AE79A20343}" type="slidenum">
              <a:rPr lang="en-AU" altLang="en-US"/>
              <a:pPr/>
              <a:t>‹#›</a:t>
            </a:fld>
            <a:endParaRPr lang="en-AU" altLang="en-US"/>
          </a:p>
        </p:txBody>
      </p:sp>
      <p:sp>
        <p:nvSpPr>
          <p:cNvPr id="5"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EEB435E1-EC9D-41AB-A8C8-413898E9B4F7}"/>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000000"/>
                </a:solidFill>
                <a:latin typeface="Arial Black" panose="020B0A04020102020204" pitchFamily="34" charset="0"/>
              </a:rPr>
              <a:t>OFFICIAL</a:t>
            </a:r>
          </a:p>
        </p:txBody>
      </p:sp>
      <p:sp>
        <p:nvSpPr>
          <p:cNvPr id="7" name="TextBox 6">
            <a:extLst>
              <a:ext uri="{FF2B5EF4-FFF2-40B4-BE49-F238E27FC236}">
                <a16:creationId xmlns:a16="http://schemas.microsoft.com/office/drawing/2014/main" id="{F3EC4811-9440-3561-EF5C-2F1350BD626E}"/>
              </a:ext>
            </a:extLst>
          </p:cNvPr>
          <p:cNvSpPr txBox="1"/>
          <p:nvPr userDrawn="1">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AU" sz="16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204947218"/>
      </p:ext>
    </p:extLst>
  </p:cSld>
  <p:clrMap bg1="lt1" tx1="dk1" bg2="lt2" tx2="dk2" accent1="accent1" accent2="accent2" accent3="accent3" accent4="accent4" accent5="accent5" accent6="accent6" hlink="hlink" folHlink="folHlink"/>
  <p:sldLayoutIdLst>
    <p:sldLayoutId id="2147483763" r:id="rId1"/>
    <p:sldLayoutId id="2147483764" r:id="rId2"/>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26BC0-AB55-4A20-AC29-EAF01F47A873}" type="datetimeFigureOut">
              <a:rPr lang="en-AU" smtClean="0"/>
              <a:t>12/04/2024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7957D-5E94-4CEF-9D7E-E5EFC35F5162}" type="slidenum">
              <a:rPr lang="en-AU" smtClean="0"/>
              <a:t>‹#›</a:t>
            </a:fld>
            <a:endParaRPr lang="en-AU"/>
          </a:p>
        </p:txBody>
      </p:sp>
      <p:sp>
        <p:nvSpPr>
          <p:cNvPr id="8" name="TextBox 7">
            <a:extLst>
              <a:ext uri="{FF2B5EF4-FFF2-40B4-BE49-F238E27FC236}">
                <a16:creationId xmlns:a16="http://schemas.microsoft.com/office/drawing/2014/main" id="{943AA436-905F-2DB2-D4B1-2296542C29F1}"/>
              </a:ext>
            </a:extLst>
          </p:cNvPr>
          <p:cNvSpPr txBox="1"/>
          <p:nvPr userDrawn="1">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AU" sz="16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112187098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hyperlink" Target="mailto:tenders@westvicphn.coma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estvicphn.com.au/health-professionals/health-topics/immunisation/japanese-encephalitis-vaccination/" TargetMode="Externa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hyperlink" Target="mailto:lkennedy@mshc.org.au" TargetMode="Externa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emf"/><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8" Type="http://schemas.openxmlformats.org/officeDocument/2006/relationships/hyperlink" Target="https://www.ashm.org.au/resources/post-exposure-prophylaxis-for-hiv-australian-national-guidelines/" TargetMode="External"/><Relationship Id="rId13" Type="http://schemas.openxmlformats.org/officeDocument/2006/relationships/image" Target="../media/image32.png"/><Relationship Id="rId3" Type="http://schemas.openxmlformats.org/officeDocument/2006/relationships/hyperlink" Target="https://www.mshc.org.au/" TargetMode="External"/><Relationship Id="rId7" Type="http://schemas.openxmlformats.org/officeDocument/2006/relationships/hyperlink" Target="https://www.ashm.org.au/resources/the-ashm-national-prep-guidelines/" TargetMode="External"/><Relationship Id="rId12" Type="http://schemas.openxmlformats.org/officeDocument/2006/relationships/image" Target="../media/image38.png"/><Relationship Id="rId2" Type="http://schemas.openxmlformats.org/officeDocument/2006/relationships/hyperlink" Target="https://sti.guidelines.org.au/" TargetMode="External"/><Relationship Id="rId1" Type="http://schemas.openxmlformats.org/officeDocument/2006/relationships/slideLayout" Target="../slideLayouts/slideLayout48.xml"/><Relationship Id="rId6" Type="http://schemas.openxmlformats.org/officeDocument/2006/relationships/hyperlink" Target="https://ashm.org.au/resources/" TargetMode="External"/><Relationship Id="rId11" Type="http://schemas.openxmlformats.org/officeDocument/2006/relationships/hyperlink" Target="https://www.vic.gov.au/rainbow-ready-roadmap" TargetMode="External"/><Relationship Id="rId5" Type="http://schemas.openxmlformats.org/officeDocument/2006/relationships/hyperlink" Target="https://letthemknow.org.au/" TargetMode="External"/><Relationship Id="rId10" Type="http://schemas.openxmlformats.org/officeDocument/2006/relationships/hyperlink" Target="https://medicine.unimelb.edu.au/cersh/online-learning" TargetMode="External"/><Relationship Id="rId4" Type="http://schemas.openxmlformats.org/officeDocument/2006/relationships/hyperlink" Target="https://contacttracing.ashm.org.au/" TargetMode="External"/><Relationship Id="rId9" Type="http://schemas.openxmlformats.org/officeDocument/2006/relationships/hyperlink" Target="https://www.ashm.org.au/resources/antiretroviral-guideline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go.unimelb.edu.au/n43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jane.goller@unimelb.edu.au"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estvicphn.com.au/events-education/upcoming-events/navigating-the-national-cervical-screening-program-4-may/"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8" Type="http://schemas.openxmlformats.org/officeDocument/2006/relationships/hyperlink" Target="https://forms.office.com/r/JGtcXzehKJ" TargetMode="External"/><Relationship Id="rId3" Type="http://schemas.openxmlformats.org/officeDocument/2006/relationships/image" Target="../media/image41.png"/><Relationship Id="rId7" Type="http://schemas.openxmlformats.org/officeDocument/2006/relationships/image" Target="../media/image43.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s://forms.office.com/r/ExRQiqM99i" TargetMode="External"/><Relationship Id="rId10" Type="http://schemas.openxmlformats.org/officeDocument/2006/relationships/image" Target="../media/image44.png"/><Relationship Id="rId4" Type="http://schemas.openxmlformats.org/officeDocument/2006/relationships/hyperlink" Target="https://forms.office.com/r/5arZ6FE99v" TargetMode="External"/><Relationship Id="rId9" Type="http://schemas.openxmlformats.org/officeDocument/2006/relationships/hyperlink" Target="mailto:projectechocovid19@westvicphn.com.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hyperlink" Target="https://mycpd.racgp.org.au/log" TargetMode="External"/><Relationship Id="rId2" Type="http://schemas.microsoft.com/office/2018/10/relationships/comments" Target="../comments/modernComment_7FFFCF0C_17566D3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3F5C-5CFD-8F44-97FD-4CBFDFA0C451}"/>
              </a:ext>
            </a:extLst>
          </p:cNvPr>
          <p:cNvSpPr>
            <a:spLocks noGrp="1"/>
          </p:cNvSpPr>
          <p:nvPr>
            <p:ph type="ctrTitle"/>
          </p:nvPr>
        </p:nvSpPr>
        <p:spPr>
          <a:xfrm>
            <a:off x="1062097" y="1201366"/>
            <a:ext cx="7309546" cy="1260000"/>
          </a:xfrm>
        </p:spPr>
        <p:txBody>
          <a:bodyPr>
            <a:normAutofit fontScale="90000"/>
          </a:bodyPr>
          <a:lstStyle/>
          <a:p>
            <a:r>
              <a:rPr lang="en-US"/>
              <a:t>Welcome to Project ECHO </a:t>
            </a:r>
            <a:br>
              <a:rPr lang="en-US"/>
            </a:br>
            <a:r>
              <a:rPr lang="en-AU" sz="2800" b="1" kern="1800">
                <a:solidFill>
                  <a:srgbClr val="003E6A"/>
                </a:solidFill>
                <a:effectLst/>
                <a:latin typeface="Trebuchet MS" panose="020B0603020202020204" pitchFamily="34" charset="0"/>
                <a:ea typeface="Times New Roman" panose="02020603050405020304" pitchFamily="18" charset="0"/>
                <a:cs typeface="Calibri" panose="020F0502020204030204" pitchFamily="34" charset="0"/>
              </a:rPr>
              <a:t>COVID and Communicable Diseases Network</a:t>
            </a:r>
            <a:endParaRPr lang="en-US" sz="2800">
              <a:highlight>
                <a:srgbClr val="FFFF00"/>
              </a:highlight>
            </a:endParaRPr>
          </a:p>
        </p:txBody>
      </p:sp>
      <p:pic>
        <p:nvPicPr>
          <p:cNvPr id="6" name="Picture 5" descr="A drawing of a face&#10;&#10;Description automatically generated">
            <a:extLst>
              <a:ext uri="{FF2B5EF4-FFF2-40B4-BE49-F238E27FC236}">
                <a16:creationId xmlns:a16="http://schemas.microsoft.com/office/drawing/2014/main" id="{5875856C-992A-409A-A332-BA837ED83F3B}"/>
              </a:ext>
            </a:extLst>
          </p:cNvPr>
          <p:cNvPicPr>
            <a:picLocks noChangeAspect="1"/>
          </p:cNvPicPr>
          <p:nvPr/>
        </p:nvPicPr>
        <p:blipFill>
          <a:blip r:embed="rId3"/>
          <a:stretch>
            <a:fillRect/>
          </a:stretch>
        </p:blipFill>
        <p:spPr>
          <a:xfrm>
            <a:off x="9742585" y="3645263"/>
            <a:ext cx="1558873" cy="770352"/>
          </a:xfrm>
          <a:prstGeom prst="rect">
            <a:avLst/>
          </a:prstGeom>
        </p:spPr>
      </p:pic>
      <p:sp>
        <p:nvSpPr>
          <p:cNvPr id="5" name="Subtitle 2">
            <a:extLst>
              <a:ext uri="{FF2B5EF4-FFF2-40B4-BE49-F238E27FC236}">
                <a16:creationId xmlns:a16="http://schemas.microsoft.com/office/drawing/2014/main" id="{DF4BDF3D-BA31-A547-ADE1-2F9EFF932CA6}"/>
              </a:ext>
            </a:extLst>
          </p:cNvPr>
          <p:cNvSpPr txBox="1">
            <a:spLocks/>
          </p:cNvSpPr>
          <p:nvPr/>
        </p:nvSpPr>
        <p:spPr>
          <a:xfrm>
            <a:off x="73796" y="3676170"/>
            <a:ext cx="10566687" cy="900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Raleway" panose="020B05030301010600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Raleway" panose="020B0503030101060003"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Raleway" panose="020B0503030101060003"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Raleway" panose="020B05030301010600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Raleway" panose="020B0503030101060003"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white"/>
              </a:solidFill>
              <a:effectLst/>
              <a:uLnTx/>
              <a:uFillTx/>
              <a:latin typeface="Raleway" panose="020B0503030101060003" pitchFamily="34" charset="77"/>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white"/>
              </a:solidFill>
              <a:effectLst/>
              <a:uLnTx/>
              <a:uFillTx/>
              <a:latin typeface="Raleway" panose="020B0503030101060003" pitchFamily="34" charset="77"/>
              <a:ea typeface="+mn-ea"/>
              <a:cs typeface="+mn-cs"/>
            </a:endParaRPr>
          </a:p>
        </p:txBody>
      </p:sp>
      <p:sp>
        <p:nvSpPr>
          <p:cNvPr id="7" name="Subtitle 6">
            <a:extLst>
              <a:ext uri="{FF2B5EF4-FFF2-40B4-BE49-F238E27FC236}">
                <a16:creationId xmlns:a16="http://schemas.microsoft.com/office/drawing/2014/main" id="{BC225088-5401-F04D-A69A-9E917C2D669F}"/>
              </a:ext>
            </a:extLst>
          </p:cNvPr>
          <p:cNvSpPr>
            <a:spLocks noGrp="1"/>
          </p:cNvSpPr>
          <p:nvPr>
            <p:ph type="subTitle" idx="1"/>
          </p:nvPr>
        </p:nvSpPr>
        <p:spPr>
          <a:xfrm>
            <a:off x="249719" y="2582080"/>
            <a:ext cx="11712895" cy="1448359"/>
          </a:xfrm>
        </p:spPr>
        <p:txBody>
          <a:bodyPr vert="horz" lIns="91440" tIns="45720" rIns="91440" bIns="45720" rtlCol="0" anchor="t">
            <a:normAutofit/>
          </a:bodyPr>
          <a:lstStyle/>
          <a:p>
            <a:r>
              <a:rPr lang="en-US" sz="3600" b="1">
                <a:latin typeface="Raleway"/>
              </a:rPr>
              <a:t>Series 12: Session 4</a:t>
            </a:r>
          </a:p>
          <a:p>
            <a:r>
              <a:rPr lang="en-GB" sz="2800" b="1">
                <a:effectLst/>
                <a:latin typeface="Raleway" panose="020B0503030101060003" pitchFamily="34" charset="0"/>
                <a:ea typeface="Calibri" panose="020F0502020204030204" pitchFamily="34" charset="0"/>
                <a:cs typeface="Times New Roman" panose="02020603050405020304" pitchFamily="18" charset="0"/>
              </a:rPr>
              <a:t>“Catching up on the changes in STI guidelines”</a:t>
            </a:r>
            <a:endParaRPr lang="en-AU" sz="2800" b="1">
              <a:effectLst/>
              <a:latin typeface="Raleway" panose="020B0503030101060003" pitchFamily="34" charset="0"/>
              <a:ea typeface="Calibri" panose="020F0502020204030204" pitchFamily="34" charset="0"/>
              <a:cs typeface="Times New Roman" panose="02020603050405020304" pitchFamily="18" charset="0"/>
            </a:endParaRPr>
          </a:p>
          <a:p>
            <a:endParaRPr lang="en-AU" sz="2000" b="1" i="1">
              <a:effectLst/>
              <a:latin typeface="Raleway"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700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4EB8-1AFF-C308-62D8-F0D4E6DCDBAA}"/>
              </a:ext>
            </a:extLst>
          </p:cNvPr>
          <p:cNvSpPr>
            <a:spLocks noGrp="1"/>
          </p:cNvSpPr>
          <p:nvPr>
            <p:ph type="title"/>
          </p:nvPr>
        </p:nvSpPr>
        <p:spPr>
          <a:xfrm>
            <a:off x="720000" y="540000"/>
            <a:ext cx="10753200" cy="515901"/>
          </a:xfrm>
        </p:spPr>
        <p:txBody>
          <a:bodyPr/>
          <a:lstStyle/>
          <a:p>
            <a:r>
              <a:rPr lang="en-US" sz="3200">
                <a:latin typeface="Raleway"/>
              </a:rPr>
              <a:t>COVID-19 Booster doses in RACFs and disability</a:t>
            </a:r>
            <a:endParaRPr lang="en-US" sz="3200"/>
          </a:p>
        </p:txBody>
      </p:sp>
      <p:sp>
        <p:nvSpPr>
          <p:cNvPr id="3" name="Content Placeholder 2">
            <a:extLst>
              <a:ext uri="{FF2B5EF4-FFF2-40B4-BE49-F238E27FC236}">
                <a16:creationId xmlns:a16="http://schemas.microsoft.com/office/drawing/2014/main" id="{32FFA0AA-40CC-0329-F83C-9E78442CF7D0}"/>
              </a:ext>
            </a:extLst>
          </p:cNvPr>
          <p:cNvSpPr>
            <a:spLocks noGrp="1"/>
          </p:cNvSpPr>
          <p:nvPr>
            <p:ph idx="1"/>
          </p:nvPr>
        </p:nvSpPr>
        <p:spPr>
          <a:xfrm>
            <a:off x="719999" y="1440000"/>
            <a:ext cx="8841251" cy="4500000"/>
          </a:xfrm>
        </p:spPr>
        <p:txBody>
          <a:bodyPr vert="horz" lIns="0" tIns="36000" rIns="0" bIns="36000" rtlCol="0" anchor="t">
            <a:normAutofit/>
          </a:bodyPr>
          <a:lstStyle/>
          <a:p>
            <a:r>
              <a:rPr lang="en-US">
                <a:latin typeface="Raleway"/>
              </a:rPr>
              <a:t>The Commonwealth have requested PHNs to make contact with all RACFs and Disability houses in our catchment and support where needed to connect to a vaccine provider.</a:t>
            </a:r>
          </a:p>
          <a:p>
            <a:endParaRPr lang="en-US">
              <a:latin typeface="Raleway"/>
            </a:endParaRPr>
          </a:p>
          <a:p>
            <a:r>
              <a:rPr lang="en-US">
                <a:latin typeface="Raleway"/>
              </a:rPr>
              <a:t>Vaccination providers may receive a phone or email request to support a facility in your area.</a:t>
            </a:r>
            <a:endParaRPr lang="en-US"/>
          </a:p>
          <a:p>
            <a:endParaRPr lang="en-US">
              <a:latin typeface="Raleway"/>
            </a:endParaRPr>
          </a:p>
          <a:p>
            <a:r>
              <a:rPr lang="en-US">
                <a:latin typeface="Raleway"/>
              </a:rPr>
              <a:t>As a last resort a VAPP referral can be made by WVPHN.</a:t>
            </a:r>
            <a:endParaRPr lang="en-US"/>
          </a:p>
        </p:txBody>
      </p:sp>
      <p:pic>
        <p:nvPicPr>
          <p:cNvPr id="4" name="Picture 3">
            <a:extLst>
              <a:ext uri="{FF2B5EF4-FFF2-40B4-BE49-F238E27FC236}">
                <a16:creationId xmlns:a16="http://schemas.microsoft.com/office/drawing/2014/main" id="{5F3EF7A1-8DAF-7C83-C771-7AAA559AEFB6}"/>
              </a:ext>
            </a:extLst>
          </p:cNvPr>
          <p:cNvPicPr>
            <a:picLocks noChangeAspect="1"/>
          </p:cNvPicPr>
          <p:nvPr/>
        </p:nvPicPr>
        <p:blipFill>
          <a:blip r:embed="rId3"/>
          <a:stretch>
            <a:fillRect/>
          </a:stretch>
        </p:blipFill>
        <p:spPr>
          <a:xfrm>
            <a:off x="9867560" y="270587"/>
            <a:ext cx="2139881" cy="2139881"/>
          </a:xfrm>
          <a:prstGeom prst="rect">
            <a:avLst/>
          </a:prstGeom>
        </p:spPr>
      </p:pic>
    </p:spTree>
    <p:extLst>
      <p:ext uri="{BB962C8B-B14F-4D97-AF65-F5344CB8AC3E}">
        <p14:creationId xmlns:p14="http://schemas.microsoft.com/office/powerpoint/2010/main" val="4254946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C329F-1BCC-FF47-0D5F-E9FA59F09C0C}"/>
              </a:ext>
            </a:extLst>
          </p:cNvPr>
          <p:cNvSpPr>
            <a:spLocks noGrp="1"/>
          </p:cNvSpPr>
          <p:nvPr>
            <p:ph type="title"/>
          </p:nvPr>
        </p:nvSpPr>
        <p:spPr/>
        <p:txBody>
          <a:bodyPr/>
          <a:lstStyle/>
          <a:p>
            <a:r>
              <a:rPr lang="en-US"/>
              <a:t>COVID-19 and Masks Guidance in Primary Care</a:t>
            </a:r>
            <a:endParaRPr lang="en-AU"/>
          </a:p>
        </p:txBody>
      </p:sp>
      <p:pic>
        <p:nvPicPr>
          <p:cNvPr id="1026" name="Picture 7">
            <a:extLst>
              <a:ext uri="{FF2B5EF4-FFF2-40B4-BE49-F238E27FC236}">
                <a16:creationId xmlns:a16="http://schemas.microsoft.com/office/drawing/2014/main" id="{2E36F111-8CCF-543B-BCC2-1241A2154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4371"/>
            <a:ext cx="120777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a:extLst>
              <a:ext uri="{FF2B5EF4-FFF2-40B4-BE49-F238E27FC236}">
                <a16:creationId xmlns:a16="http://schemas.microsoft.com/office/drawing/2014/main" id="{AEC09605-F7F5-80F8-915D-AAB32A59E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7" y="2280221"/>
            <a:ext cx="768667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401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4AF6-E194-E630-FFF2-BFDEE05CDA45}"/>
              </a:ext>
            </a:extLst>
          </p:cNvPr>
          <p:cNvSpPr>
            <a:spLocks noGrp="1"/>
          </p:cNvSpPr>
          <p:nvPr>
            <p:ph type="title"/>
          </p:nvPr>
        </p:nvSpPr>
        <p:spPr/>
        <p:txBody>
          <a:bodyPr/>
          <a:lstStyle/>
          <a:p>
            <a:r>
              <a:rPr lang="en-US">
                <a:latin typeface="Raleway"/>
              </a:rPr>
              <a:t>COVID vaccination Grant opportunity</a:t>
            </a:r>
            <a:endParaRPr lang="en-US"/>
          </a:p>
        </p:txBody>
      </p:sp>
      <p:sp>
        <p:nvSpPr>
          <p:cNvPr id="3" name="Content Placeholder 2">
            <a:extLst>
              <a:ext uri="{FF2B5EF4-FFF2-40B4-BE49-F238E27FC236}">
                <a16:creationId xmlns:a16="http://schemas.microsoft.com/office/drawing/2014/main" id="{6F6B49A9-B601-8DB7-9C86-C1F752804599}"/>
              </a:ext>
            </a:extLst>
          </p:cNvPr>
          <p:cNvSpPr>
            <a:spLocks noGrp="1"/>
          </p:cNvSpPr>
          <p:nvPr>
            <p:ph idx="1"/>
          </p:nvPr>
        </p:nvSpPr>
        <p:spPr/>
        <p:txBody>
          <a:bodyPr vert="horz" lIns="0" tIns="36000" rIns="0" bIns="36000" rtlCol="0" anchor="t">
            <a:normAutofit/>
          </a:bodyPr>
          <a:lstStyle/>
          <a:p>
            <a:r>
              <a:rPr lang="en-US">
                <a:latin typeface="Raleway"/>
              </a:rPr>
              <a:t>Grants of $3000 to vaccinating clinics</a:t>
            </a:r>
          </a:p>
          <a:p>
            <a:r>
              <a:rPr lang="en-US">
                <a:latin typeface="Raleway"/>
              </a:rPr>
              <a:t>Must either operate in MMM regions 4-7 or be MMM 1-3 planning to do a pop up in a 4-7 area to be eligible</a:t>
            </a:r>
          </a:p>
          <a:p>
            <a:r>
              <a:rPr lang="en-US">
                <a:latin typeface="Raleway"/>
              </a:rPr>
              <a:t>Grants available for extending hours, increasing vaccination staff, pop up community clinics</a:t>
            </a:r>
          </a:p>
          <a:p>
            <a:endParaRPr lang="en-US"/>
          </a:p>
          <a:p>
            <a:r>
              <a:rPr lang="en-US">
                <a:latin typeface="Raleway"/>
              </a:rPr>
              <a:t>A GEM Flyer has been sent to vaccinating clinics</a:t>
            </a:r>
          </a:p>
          <a:p>
            <a:pPr lvl="1"/>
            <a:r>
              <a:rPr lang="en-US">
                <a:latin typeface="Raleway"/>
              </a:rPr>
              <a:t>All responses via EOI document to </a:t>
            </a:r>
            <a:r>
              <a:rPr lang="en-US">
                <a:latin typeface="Raleway"/>
                <a:hlinkClick r:id="rId2"/>
              </a:rPr>
              <a:t>tenders@westvicphn.comau</a:t>
            </a:r>
            <a:endParaRPr lang="en-US"/>
          </a:p>
          <a:p>
            <a:pPr lvl="1"/>
            <a:r>
              <a:rPr lang="en-US">
                <a:latin typeface="Raleway"/>
              </a:rPr>
              <a:t>If you can questions or request flyer resent please email covidenquiry@westvicphn.com.au</a:t>
            </a:r>
            <a:endParaRPr lang="en-US"/>
          </a:p>
        </p:txBody>
      </p:sp>
    </p:spTree>
    <p:extLst>
      <p:ext uri="{BB962C8B-B14F-4D97-AF65-F5344CB8AC3E}">
        <p14:creationId xmlns:p14="http://schemas.microsoft.com/office/powerpoint/2010/main" val="176720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4467-C169-AEC9-FECE-5F77896C75F5}"/>
              </a:ext>
            </a:extLst>
          </p:cNvPr>
          <p:cNvSpPr>
            <a:spLocks noGrp="1"/>
          </p:cNvSpPr>
          <p:nvPr>
            <p:ph type="title"/>
          </p:nvPr>
        </p:nvSpPr>
        <p:spPr/>
        <p:txBody>
          <a:bodyPr/>
          <a:lstStyle/>
          <a:p>
            <a:r>
              <a:rPr lang="en-US"/>
              <a:t>Health Alert</a:t>
            </a:r>
          </a:p>
        </p:txBody>
      </p:sp>
      <p:sp>
        <p:nvSpPr>
          <p:cNvPr id="3" name="Content Placeholder 2">
            <a:extLst>
              <a:ext uri="{FF2B5EF4-FFF2-40B4-BE49-F238E27FC236}">
                <a16:creationId xmlns:a16="http://schemas.microsoft.com/office/drawing/2014/main" id="{501BD62B-A28E-DA86-9965-00BAAFBDA1E0}"/>
              </a:ext>
            </a:extLst>
          </p:cNvPr>
          <p:cNvSpPr>
            <a:spLocks noGrp="1"/>
          </p:cNvSpPr>
          <p:nvPr>
            <p:ph idx="1"/>
          </p:nvPr>
        </p:nvSpPr>
        <p:spPr>
          <a:xfrm>
            <a:off x="719999" y="1265017"/>
            <a:ext cx="11217026" cy="4674983"/>
          </a:xfrm>
        </p:spPr>
        <p:txBody>
          <a:bodyPr vert="horz" lIns="0" tIns="36000" rIns="0" bIns="36000" rtlCol="0" anchor="t">
            <a:normAutofit/>
          </a:bodyPr>
          <a:lstStyle/>
          <a:p>
            <a:pPr lvl="1"/>
            <a:endParaRPr lang="en-US"/>
          </a:p>
          <a:p>
            <a:pPr marL="457200" lvl="1" indent="0">
              <a:buNone/>
            </a:pPr>
            <a:endParaRPr lang="en-US"/>
          </a:p>
          <a:p>
            <a:endParaRPr lang="en-US"/>
          </a:p>
          <a:p>
            <a:endParaRPr lang="en-US"/>
          </a:p>
        </p:txBody>
      </p:sp>
      <p:pic>
        <p:nvPicPr>
          <p:cNvPr id="1026" name="Picture 2" descr="Explainer: what is Ross River virus?">
            <a:extLst>
              <a:ext uri="{FF2B5EF4-FFF2-40B4-BE49-F238E27FC236}">
                <a16:creationId xmlns:a16="http://schemas.microsoft.com/office/drawing/2014/main" id="{F87BDC86-FAF7-A986-C3EA-9F2FDAE23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223" y="130495"/>
            <a:ext cx="2147267" cy="14449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story of Measles | CDC">
            <a:extLst>
              <a:ext uri="{FF2B5EF4-FFF2-40B4-BE49-F238E27FC236}">
                <a16:creationId xmlns:a16="http://schemas.microsoft.com/office/drawing/2014/main" id="{F4274ECF-AC94-DC5C-C1E1-CE73BDD6E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3484" y="2662513"/>
            <a:ext cx="2151408" cy="15447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D788A5-78E7-7EEC-2136-A268DEBEEC4A}"/>
              </a:ext>
            </a:extLst>
          </p:cNvPr>
          <p:cNvSpPr txBox="1"/>
          <p:nvPr/>
        </p:nvSpPr>
        <p:spPr>
          <a:xfrm>
            <a:off x="862987" y="1331204"/>
            <a:ext cx="829937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Raleway"/>
                <a:ea typeface="+mn-lt"/>
                <a:cs typeface="+mn-lt"/>
              </a:rPr>
              <a:t>The risks for mosquito borne disease remains high. </a:t>
            </a:r>
          </a:p>
          <a:p>
            <a:pPr marL="285750" indent="-285750">
              <a:buFont typeface="Arial"/>
              <a:buChar char="•"/>
            </a:pPr>
            <a:r>
              <a:rPr lang="en-US">
                <a:latin typeface="Raleway"/>
                <a:cs typeface="Arial"/>
              </a:rPr>
              <a:t>Providers in eligible LGAs are encouraged to order and provide access to JEV vaccine to their communities.</a:t>
            </a:r>
            <a:endParaRPr lang="en-US">
              <a:latin typeface="Raleway" panose="020B0503030101060003" pitchFamily="34" charset="0"/>
              <a:cs typeface="Arial"/>
            </a:endParaRPr>
          </a:p>
          <a:p>
            <a:pPr marL="285750" indent="-285750">
              <a:buFont typeface="Arial"/>
              <a:buChar char="•"/>
            </a:pPr>
            <a:r>
              <a:rPr lang="en-US">
                <a:latin typeface="Raleway"/>
                <a:cs typeface="Arial"/>
              </a:rPr>
              <a:t>Expansion of JEV vaccination eligibility in our northern LGAs. </a:t>
            </a:r>
            <a:r>
              <a:rPr lang="en-US" b="1" err="1">
                <a:latin typeface="Raleway"/>
                <a:cs typeface="Arial"/>
              </a:rPr>
              <a:t>Buloke</a:t>
            </a:r>
            <a:r>
              <a:rPr lang="en-US">
                <a:latin typeface="Raleway"/>
                <a:cs typeface="Arial"/>
              </a:rPr>
              <a:t>, Greater Bendigo, </a:t>
            </a:r>
            <a:r>
              <a:rPr lang="en-US" b="1">
                <a:latin typeface="Raleway"/>
                <a:cs typeface="Arial"/>
              </a:rPr>
              <a:t>Hindmarsh, Horsham, Northern Grampians, West Wimmera and </a:t>
            </a:r>
            <a:r>
              <a:rPr lang="en-US" b="1" err="1">
                <a:latin typeface="Raleway"/>
                <a:cs typeface="Arial"/>
              </a:rPr>
              <a:t>Yarriambiack</a:t>
            </a:r>
          </a:p>
          <a:p>
            <a:pPr marL="285750" indent="-285750">
              <a:buFont typeface="Arial"/>
              <a:buChar char="•"/>
            </a:pPr>
            <a:endParaRPr lang="en-US" b="1">
              <a:latin typeface="Raleway"/>
              <a:cs typeface="Arial"/>
            </a:endParaRPr>
          </a:p>
          <a:p>
            <a:r>
              <a:rPr lang="en-US" b="1">
                <a:latin typeface="Raleway"/>
                <a:cs typeface="Arial"/>
              </a:rPr>
              <a:t>Update alert Strep A</a:t>
            </a:r>
          </a:p>
          <a:p>
            <a:pPr marL="285750" indent="-285750">
              <a:buFont typeface="Arial"/>
              <a:buChar char="•"/>
            </a:pPr>
            <a:r>
              <a:rPr lang="en-US">
                <a:latin typeface="Raleway"/>
                <a:cs typeface="Arial"/>
              </a:rPr>
              <a:t>Noting continued activity and producing severe illness particularly among children.</a:t>
            </a:r>
          </a:p>
        </p:txBody>
      </p:sp>
      <p:sp>
        <p:nvSpPr>
          <p:cNvPr id="5" name="TextBox 4">
            <a:extLst>
              <a:ext uri="{FF2B5EF4-FFF2-40B4-BE49-F238E27FC236}">
                <a16:creationId xmlns:a16="http://schemas.microsoft.com/office/drawing/2014/main" id="{E08365E0-AAD4-788D-ECCA-EBA3BC851DE8}"/>
              </a:ext>
            </a:extLst>
          </p:cNvPr>
          <p:cNvSpPr txBox="1"/>
          <p:nvPr/>
        </p:nvSpPr>
        <p:spPr>
          <a:xfrm>
            <a:off x="152400" y="5830230"/>
            <a:ext cx="107720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Japanese Encephalitis Vaccination | Western Victoria Primary Health Network (westvicphn.com.au)</a:t>
            </a:r>
            <a:endParaRPr lang="en-US"/>
          </a:p>
        </p:txBody>
      </p:sp>
    </p:spTree>
    <p:extLst>
      <p:ext uri="{BB962C8B-B14F-4D97-AF65-F5344CB8AC3E}">
        <p14:creationId xmlns:p14="http://schemas.microsoft.com/office/powerpoint/2010/main" val="1703942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747" y="1598224"/>
            <a:ext cx="10608906" cy="2387600"/>
          </a:xfrm>
        </p:spPr>
        <p:txBody>
          <a:bodyPr>
            <a:normAutofit/>
          </a:bodyPr>
          <a:lstStyle/>
          <a:p>
            <a:r>
              <a:rPr lang="en-US"/>
              <a:t>Sexually Transmitted Infections</a:t>
            </a:r>
            <a:br>
              <a:rPr lang="en-US"/>
            </a:br>
            <a:endParaRPr lang="en-AU"/>
          </a:p>
        </p:txBody>
      </p:sp>
      <p:sp>
        <p:nvSpPr>
          <p:cNvPr id="3" name="Subtitle 2"/>
          <p:cNvSpPr>
            <a:spLocks noGrp="1"/>
          </p:cNvSpPr>
          <p:nvPr>
            <p:ph type="subTitle" idx="1"/>
          </p:nvPr>
        </p:nvSpPr>
        <p:spPr>
          <a:xfrm>
            <a:off x="1460241" y="3723337"/>
            <a:ext cx="9144000" cy="1655762"/>
          </a:xfrm>
        </p:spPr>
        <p:txBody>
          <a:bodyPr/>
          <a:lstStyle/>
          <a:p>
            <a:r>
              <a:rPr lang="en-US"/>
              <a:t>Dr Sarah Huffam </a:t>
            </a:r>
          </a:p>
          <a:p>
            <a:r>
              <a:rPr lang="en-US"/>
              <a:t>Infectious Diseases and Sexual Health Physician </a:t>
            </a:r>
            <a:endParaRPr lang="en-AU"/>
          </a:p>
        </p:txBody>
      </p:sp>
      <p:pic>
        <p:nvPicPr>
          <p:cNvPr id="1040" name="Picture 16" descr="Barwon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3041" y="5239237"/>
            <a:ext cx="9144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426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Contents</a:t>
            </a:r>
            <a:endParaRPr lang="en-AU" b="1"/>
          </a:p>
        </p:txBody>
      </p:sp>
      <p:sp>
        <p:nvSpPr>
          <p:cNvPr id="3" name="Content Placeholder 2"/>
          <p:cNvSpPr>
            <a:spLocks noGrp="1"/>
          </p:cNvSpPr>
          <p:nvPr>
            <p:ph idx="1"/>
          </p:nvPr>
        </p:nvSpPr>
        <p:spPr/>
        <p:txBody>
          <a:bodyPr>
            <a:normAutofit/>
          </a:bodyPr>
          <a:lstStyle/>
          <a:p>
            <a:pPr marL="0" indent="0">
              <a:buNone/>
            </a:pPr>
            <a:r>
              <a:rPr lang="en-AU" sz="4000"/>
              <a:t>Australasian STI Management Guidelines</a:t>
            </a:r>
          </a:p>
          <a:p>
            <a:pPr>
              <a:buSzPct val="59000"/>
            </a:pPr>
            <a:r>
              <a:rPr lang="en-AU" sz="4000"/>
              <a:t>Selected key points and updates (2022) </a:t>
            </a:r>
          </a:p>
          <a:p>
            <a:pPr>
              <a:buSzPct val="59000"/>
            </a:pPr>
            <a:r>
              <a:rPr lang="en-AU" sz="4000"/>
              <a:t>Asymptomatic check up</a:t>
            </a:r>
          </a:p>
          <a:p>
            <a:endParaRPr lang="en-AU" sz="4000"/>
          </a:p>
        </p:txBody>
      </p:sp>
      <p:pic>
        <p:nvPicPr>
          <p:cNvPr id="5" name="Picture 4"/>
          <p:cNvPicPr>
            <a:picLocks noChangeAspect="1"/>
          </p:cNvPicPr>
          <p:nvPr/>
        </p:nvPicPr>
        <p:blipFill>
          <a:blip r:embed="rId2"/>
          <a:stretch>
            <a:fillRect/>
          </a:stretch>
        </p:blipFill>
        <p:spPr>
          <a:xfrm>
            <a:off x="10439321" y="5152746"/>
            <a:ext cx="914479" cy="1024217"/>
          </a:xfrm>
          <a:prstGeom prst="rect">
            <a:avLst/>
          </a:prstGeom>
        </p:spPr>
      </p:pic>
      <p:pic>
        <p:nvPicPr>
          <p:cNvPr id="6" name="Picture 5"/>
          <p:cNvPicPr>
            <a:picLocks noChangeAspect="1"/>
          </p:cNvPicPr>
          <p:nvPr/>
        </p:nvPicPr>
        <p:blipFill>
          <a:blip r:embed="rId3"/>
          <a:stretch>
            <a:fillRect/>
          </a:stretch>
        </p:blipFill>
        <p:spPr>
          <a:xfrm>
            <a:off x="998541" y="4999976"/>
            <a:ext cx="2208415" cy="1054561"/>
          </a:xfrm>
          <a:prstGeom prst="rect">
            <a:avLst/>
          </a:prstGeom>
        </p:spPr>
      </p:pic>
    </p:spTree>
    <p:extLst>
      <p:ext uri="{BB962C8B-B14F-4D97-AF65-F5344CB8AC3E}">
        <p14:creationId xmlns:p14="http://schemas.microsoft.com/office/powerpoint/2010/main" val="2828199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4755"/>
            <a:ext cx="11098876" cy="1325563"/>
          </a:xfrm>
        </p:spPr>
        <p:txBody>
          <a:bodyPr>
            <a:normAutofit/>
          </a:bodyPr>
          <a:lstStyle/>
          <a:p>
            <a:r>
              <a:rPr lang="en-US" sz="3600" b="1"/>
              <a:t>Emerging role of the BSW PHU in support for Sexual and Reproductive Healthcare </a:t>
            </a:r>
            <a:endParaRPr lang="en-AU" sz="3600" b="1"/>
          </a:p>
        </p:txBody>
      </p:sp>
      <p:sp>
        <p:nvSpPr>
          <p:cNvPr id="3" name="Content Placeholder 2"/>
          <p:cNvSpPr>
            <a:spLocks noGrp="1"/>
          </p:cNvSpPr>
          <p:nvPr>
            <p:ph idx="1"/>
          </p:nvPr>
        </p:nvSpPr>
        <p:spPr>
          <a:xfrm>
            <a:off x="838200" y="2208010"/>
            <a:ext cx="10515600" cy="4351338"/>
          </a:xfrm>
        </p:spPr>
        <p:txBody>
          <a:bodyPr/>
          <a:lstStyle/>
          <a:p>
            <a:r>
              <a:rPr lang="en-US"/>
              <a:t>Notifiable Diseases </a:t>
            </a:r>
          </a:p>
          <a:p>
            <a:r>
              <a:rPr lang="en-US" err="1"/>
              <a:t>BRaSH</a:t>
            </a:r>
            <a:r>
              <a:rPr lang="en-US"/>
              <a:t> Clinic  - soon to be two!</a:t>
            </a:r>
          </a:p>
          <a:p>
            <a:r>
              <a:rPr lang="en-US"/>
              <a:t>HIV Outreach Nurse (formerly HARP) </a:t>
            </a:r>
          </a:p>
          <a:p>
            <a:r>
              <a:rPr lang="en-US"/>
              <a:t>SRHVH PHU Nurse – recruiting now</a:t>
            </a:r>
          </a:p>
          <a:p>
            <a:r>
              <a:rPr lang="en-US"/>
              <a:t>SRH working group (Clinical, Epi, Research </a:t>
            </a:r>
            <a:r>
              <a:rPr lang="en-US" err="1"/>
              <a:t>etc</a:t>
            </a:r>
            <a:r>
              <a:rPr lang="en-US"/>
              <a:t>)</a:t>
            </a:r>
          </a:p>
          <a:p>
            <a:r>
              <a:rPr lang="en-US"/>
              <a:t>Partnerships to support a SRH provider network in primary care</a:t>
            </a:r>
          </a:p>
          <a:p>
            <a:endParaRPr lang="en-US"/>
          </a:p>
        </p:txBody>
      </p:sp>
      <p:pic>
        <p:nvPicPr>
          <p:cNvPr id="4" name="Picture 16" descr="Barwon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8473" y="5289113"/>
            <a:ext cx="9144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709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7233" y="1800573"/>
            <a:ext cx="5779718" cy="4351338"/>
          </a:xfrm>
        </p:spPr>
        <p:txBody>
          <a:bodyPr>
            <a:normAutofit fontScale="62500" lnSpcReduction="20000"/>
          </a:bodyPr>
          <a:lstStyle/>
          <a:p>
            <a:r>
              <a:rPr lang="en-GB" b="1"/>
              <a:t>PARTNERSHIP OPPORTUNITY - </a:t>
            </a:r>
            <a:r>
              <a:rPr lang="en-GB" b="1" err="1"/>
              <a:t>Barwon</a:t>
            </a:r>
            <a:r>
              <a:rPr lang="en-GB" b="1"/>
              <a:t> </a:t>
            </a:r>
            <a:r>
              <a:rPr lang="en-GB" b="1" u="sng"/>
              <a:t>South West</a:t>
            </a:r>
            <a:r>
              <a:rPr lang="en-GB" b="1"/>
              <a:t> Region</a:t>
            </a:r>
            <a:endParaRPr lang="en-AU"/>
          </a:p>
          <a:p>
            <a:r>
              <a:rPr lang="en-AU" b="1" u="sng"/>
              <a:t>Summary</a:t>
            </a:r>
            <a:endParaRPr lang="en-AU"/>
          </a:p>
          <a:p>
            <a:r>
              <a:rPr lang="en-AU"/>
              <a:t>An exciting opportunity exists for a general practice to become a partner with Melbourne Sexual Health Centre (MSHC) to join the Victorian Sexual Health Network (VSHN).  Through this partnership the </a:t>
            </a:r>
            <a:r>
              <a:rPr lang="en-AU" u="sng"/>
              <a:t>GP</a:t>
            </a:r>
            <a:r>
              <a:rPr lang="en-AU"/>
              <a:t> practice will receive education and ongoing support from MSHC in relation to </a:t>
            </a:r>
            <a:r>
              <a:rPr lang="en-AU" u="sng"/>
              <a:t>STI</a:t>
            </a:r>
            <a:r>
              <a:rPr lang="en-AU"/>
              <a:t> testing and management.  </a:t>
            </a:r>
          </a:p>
          <a:p>
            <a:r>
              <a:rPr lang="en-AU"/>
              <a:t>This document describes the VSHN and what the partnership entails.   </a:t>
            </a:r>
          </a:p>
          <a:p>
            <a:pPr fontAlgn="base"/>
            <a:r>
              <a:rPr lang="en-AU"/>
              <a:t>If your practice is interested in joining us, please complete the expression of interest document below and return to </a:t>
            </a:r>
            <a:r>
              <a:rPr lang="en-AU" u="sng">
                <a:hlinkClick r:id="rId2"/>
              </a:rPr>
              <a:t>lkennedy@mshc.org.au</a:t>
            </a:r>
            <a:r>
              <a:rPr lang="en-AU"/>
              <a:t>  by </a:t>
            </a:r>
            <a:r>
              <a:rPr lang="en-AU" b="1"/>
              <a:t>COB 31st </a:t>
            </a:r>
            <a:r>
              <a:rPr lang="en-AU"/>
              <a:t>March 2023.  We will contact your practice within seven days of the closing date to organise an interview before final selection.</a:t>
            </a:r>
          </a:p>
          <a:p>
            <a:pPr marL="0" indent="0">
              <a:buNone/>
            </a:pPr>
            <a:r>
              <a:rPr lang="en-AU"/>
              <a:t> </a:t>
            </a:r>
          </a:p>
          <a:p>
            <a:endParaRPr lang="en-AU"/>
          </a:p>
        </p:txBody>
      </p:sp>
      <p:pic>
        <p:nvPicPr>
          <p:cNvPr id="4" name="Picture 3"/>
          <p:cNvPicPr>
            <a:picLocks noChangeAspect="1"/>
          </p:cNvPicPr>
          <p:nvPr/>
        </p:nvPicPr>
        <p:blipFill>
          <a:blip r:embed="rId3"/>
          <a:stretch>
            <a:fillRect/>
          </a:stretch>
        </p:blipFill>
        <p:spPr>
          <a:xfrm>
            <a:off x="288098" y="0"/>
            <a:ext cx="5200176" cy="6893059"/>
          </a:xfrm>
          <a:prstGeom prst="rect">
            <a:avLst/>
          </a:prstGeom>
        </p:spPr>
      </p:pic>
    </p:spTree>
    <p:extLst>
      <p:ext uri="{BB962C8B-B14F-4D97-AF65-F5344CB8AC3E}">
        <p14:creationId xmlns:p14="http://schemas.microsoft.com/office/powerpoint/2010/main" val="3906223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758682" y="2816944"/>
            <a:ext cx="10515600" cy="3119738"/>
          </a:xfrm>
          <a:prstGeom prst="rect">
            <a:avLst/>
          </a:prstGeom>
        </p:spPr>
      </p:pic>
      <p:pic>
        <p:nvPicPr>
          <p:cNvPr id="7" name="Picture 6"/>
          <p:cNvPicPr>
            <a:picLocks noChangeAspect="1"/>
          </p:cNvPicPr>
          <p:nvPr/>
        </p:nvPicPr>
        <p:blipFill>
          <a:blip r:embed="rId3"/>
          <a:stretch>
            <a:fillRect/>
          </a:stretch>
        </p:blipFill>
        <p:spPr>
          <a:xfrm>
            <a:off x="997226" y="544030"/>
            <a:ext cx="3106791" cy="1483553"/>
          </a:xfrm>
          <a:prstGeom prst="rect">
            <a:avLst/>
          </a:prstGeom>
        </p:spPr>
      </p:pic>
      <p:sp>
        <p:nvSpPr>
          <p:cNvPr id="8" name="Rectangle 7"/>
          <p:cNvSpPr/>
          <p:nvPr/>
        </p:nvSpPr>
        <p:spPr>
          <a:xfrm>
            <a:off x="6016482" y="1658251"/>
            <a:ext cx="287957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https://sti.guidelines.org.au/</a:t>
            </a: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262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a:t>Asymptomatic check-up</a:t>
            </a:r>
          </a:p>
        </p:txBody>
      </p:sp>
      <p:sp>
        <p:nvSpPr>
          <p:cNvPr id="3" name="Content Placeholder 2"/>
          <p:cNvSpPr>
            <a:spLocks noGrp="1"/>
          </p:cNvSpPr>
          <p:nvPr>
            <p:ph idx="1"/>
          </p:nvPr>
        </p:nvSpPr>
        <p:spPr/>
        <p:txBody>
          <a:bodyPr>
            <a:normAutofit fontScale="92500" lnSpcReduction="10000"/>
          </a:bodyPr>
          <a:lstStyle/>
          <a:p>
            <a:r>
              <a:rPr lang="en-AU"/>
              <a:t>To determine risk - take a sexual history.</a:t>
            </a:r>
          </a:p>
          <a:p>
            <a:r>
              <a:rPr lang="en-AU"/>
              <a:t>Some subpopulations (e.g. men who have sex with men, sex workers, pregnant people, Aboriginal and Torres Strait Islander people, trans and gender diverse people) have special requirements for testing due to increased risk of infection, adverse health outcomes, community prevalence or other factors.</a:t>
            </a:r>
          </a:p>
          <a:p>
            <a:r>
              <a:rPr lang="en-AU"/>
              <a:t>Perform asymptomatic STI check for people who:</a:t>
            </a:r>
          </a:p>
          <a:p>
            <a:pPr lvl="1"/>
            <a:r>
              <a:rPr lang="en-AU"/>
              <a:t>Request STI testing.</a:t>
            </a:r>
          </a:p>
          <a:p>
            <a:pPr lvl="1"/>
            <a:r>
              <a:rPr lang="en-AU"/>
              <a:t>Are at increased risk of STI: new sexual partner, living or travelling to areas of higher prevalence in Australia or in other countries.</a:t>
            </a:r>
          </a:p>
          <a:p>
            <a:pPr lvl="1"/>
            <a:r>
              <a:rPr lang="en-AU"/>
              <a:t>Have a known exposure to any STI or history of an STI within the past 12 months.</a:t>
            </a:r>
          </a:p>
          <a:p>
            <a:pPr lvl="1"/>
            <a:r>
              <a:rPr lang="en-AU"/>
              <a:t>Are a partner of special subpopulation (listed above) or any of above.</a:t>
            </a:r>
          </a:p>
          <a:p>
            <a:pPr marL="0" indent="0">
              <a:buNone/>
            </a:pPr>
            <a:endParaRPr lang="en-AU"/>
          </a:p>
        </p:txBody>
      </p:sp>
      <p:pic>
        <p:nvPicPr>
          <p:cNvPr id="4" name="Picture 3"/>
          <p:cNvPicPr>
            <a:picLocks noChangeAspect="1"/>
          </p:cNvPicPr>
          <p:nvPr/>
        </p:nvPicPr>
        <p:blipFill>
          <a:blip r:embed="rId2"/>
          <a:stretch>
            <a:fillRect/>
          </a:stretch>
        </p:blipFill>
        <p:spPr>
          <a:xfrm>
            <a:off x="8023167" y="636127"/>
            <a:ext cx="2208415" cy="1054561"/>
          </a:xfrm>
          <a:prstGeom prst="rect">
            <a:avLst/>
          </a:prstGeom>
        </p:spPr>
      </p:pic>
    </p:spTree>
    <p:extLst>
      <p:ext uri="{BB962C8B-B14F-4D97-AF65-F5344CB8AC3E}">
        <p14:creationId xmlns:p14="http://schemas.microsoft.com/office/powerpoint/2010/main" val="300048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EDDB-3DF3-A849-A830-968DDD6C35FA}"/>
              </a:ext>
            </a:extLst>
          </p:cNvPr>
          <p:cNvSpPr>
            <a:spLocks noGrp="1"/>
          </p:cNvSpPr>
          <p:nvPr>
            <p:ph type="title"/>
          </p:nvPr>
        </p:nvSpPr>
        <p:spPr/>
        <p:txBody>
          <a:bodyPr/>
          <a:lstStyle/>
          <a:p>
            <a:r>
              <a:rPr lang="en-US">
                <a:latin typeface="Raleway"/>
              </a:rPr>
              <a:t>Acknowledgement of Countries  </a:t>
            </a:r>
            <a:endParaRPr lang="en-US"/>
          </a:p>
        </p:txBody>
      </p:sp>
      <p:sp>
        <p:nvSpPr>
          <p:cNvPr id="3" name="Content Placeholder 2">
            <a:extLst>
              <a:ext uri="{FF2B5EF4-FFF2-40B4-BE49-F238E27FC236}">
                <a16:creationId xmlns:a16="http://schemas.microsoft.com/office/drawing/2014/main" id="{F5147A43-71AC-DF46-A813-6D35533E2AFF}"/>
              </a:ext>
            </a:extLst>
          </p:cNvPr>
          <p:cNvSpPr>
            <a:spLocks noGrp="1"/>
          </p:cNvSpPr>
          <p:nvPr>
            <p:ph idx="1"/>
          </p:nvPr>
        </p:nvSpPr>
        <p:spPr>
          <a:xfrm>
            <a:off x="4536489" y="1675132"/>
            <a:ext cx="6936710" cy="4264868"/>
          </a:xfrm>
        </p:spPr>
        <p:txBody>
          <a:bodyPr vert="horz" lIns="0" tIns="36000" rIns="0" bIns="36000" rtlCol="0" anchor="ctr">
            <a:normAutofit fontScale="47500" lnSpcReduction="20000"/>
          </a:bodyPr>
          <a:lstStyle/>
          <a:p>
            <a:pPr marL="0" indent="0">
              <a:lnSpc>
                <a:spcPct val="160000"/>
              </a:lnSpc>
              <a:buNone/>
            </a:pPr>
            <a:r>
              <a:rPr lang="en-AU" sz="2900" b="1">
                <a:solidFill>
                  <a:schemeClr val="accent1">
                    <a:lumMod val="50000"/>
                  </a:schemeClr>
                </a:solidFill>
                <a:latin typeface="Raleway"/>
              </a:rPr>
              <a:t>I’d like to begin by acknowledging the Traditional Owners and custodians of the lands and waterways from which we are all zooming in from today. </a:t>
            </a:r>
            <a:endParaRPr lang="en-AU" sz="2900" b="1">
              <a:solidFill>
                <a:schemeClr val="accent1">
                  <a:lumMod val="50000"/>
                </a:schemeClr>
              </a:solidFill>
            </a:endParaRPr>
          </a:p>
          <a:p>
            <a:pPr>
              <a:lnSpc>
                <a:spcPct val="160000"/>
              </a:lnSpc>
              <a:buFont typeface="Arial"/>
              <a:buChar char="•"/>
            </a:pPr>
            <a:r>
              <a:rPr lang="en-AU" sz="2200" b="1">
                <a:solidFill>
                  <a:srgbClr val="003D64"/>
                </a:solidFill>
                <a:latin typeface="Raleway"/>
              </a:rPr>
              <a:t>the </a:t>
            </a:r>
            <a:r>
              <a:rPr lang="en-AU" sz="2200" b="1" err="1">
                <a:solidFill>
                  <a:srgbClr val="003D64"/>
                </a:solidFill>
                <a:latin typeface="Raleway"/>
              </a:rPr>
              <a:t>Wadda</a:t>
            </a:r>
            <a:r>
              <a:rPr lang="en-AU" sz="2200" b="1">
                <a:solidFill>
                  <a:srgbClr val="003D64"/>
                </a:solidFill>
                <a:latin typeface="Raleway"/>
              </a:rPr>
              <a:t> Wurrung, </a:t>
            </a:r>
            <a:r>
              <a:rPr lang="en-AU" sz="2200" b="1" err="1">
                <a:solidFill>
                  <a:srgbClr val="003D64"/>
                </a:solidFill>
                <a:latin typeface="Raleway"/>
              </a:rPr>
              <a:t>Gulidjan</a:t>
            </a:r>
            <a:r>
              <a:rPr lang="en-AU" sz="2200" b="1">
                <a:solidFill>
                  <a:srgbClr val="003D64"/>
                </a:solidFill>
                <a:latin typeface="Raleway"/>
              </a:rPr>
              <a:t>, </a:t>
            </a:r>
            <a:r>
              <a:rPr lang="en-AU" sz="2200" b="1" err="1">
                <a:solidFill>
                  <a:srgbClr val="003D64"/>
                </a:solidFill>
                <a:latin typeface="Raleway"/>
              </a:rPr>
              <a:t>Gadubanud</a:t>
            </a:r>
            <a:r>
              <a:rPr lang="en-AU" sz="2200" b="1">
                <a:solidFill>
                  <a:srgbClr val="003D64"/>
                </a:solidFill>
                <a:latin typeface="Raleway"/>
              </a:rPr>
              <a:t>, </a:t>
            </a:r>
            <a:r>
              <a:rPr lang="en-AU" sz="2200" b="1" err="1">
                <a:solidFill>
                  <a:srgbClr val="003D64"/>
                </a:solidFill>
                <a:latin typeface="Raleway"/>
              </a:rPr>
              <a:t>Keeray</a:t>
            </a:r>
            <a:r>
              <a:rPr lang="en-AU" sz="2200" b="1">
                <a:solidFill>
                  <a:srgbClr val="003D64"/>
                </a:solidFill>
                <a:latin typeface="Raleway"/>
              </a:rPr>
              <a:t> Wurrung, Peek Wurrung, </a:t>
            </a:r>
            <a:r>
              <a:rPr lang="en-AU" sz="2200" b="1" err="1">
                <a:solidFill>
                  <a:srgbClr val="003D64"/>
                </a:solidFill>
                <a:latin typeface="Raleway"/>
              </a:rPr>
              <a:t>Gunditjmara</a:t>
            </a:r>
            <a:r>
              <a:rPr lang="en-AU" sz="2200" b="1">
                <a:solidFill>
                  <a:srgbClr val="003D64"/>
                </a:solidFill>
                <a:latin typeface="Raleway"/>
              </a:rPr>
              <a:t>, </a:t>
            </a:r>
            <a:r>
              <a:rPr lang="en-AU" sz="2200" b="1" err="1">
                <a:solidFill>
                  <a:srgbClr val="003D64"/>
                </a:solidFill>
                <a:latin typeface="Raleway"/>
              </a:rPr>
              <a:t>Djab</a:t>
            </a:r>
            <a:r>
              <a:rPr lang="en-AU" sz="2200" b="1">
                <a:solidFill>
                  <a:srgbClr val="003D64"/>
                </a:solidFill>
                <a:latin typeface="Raleway"/>
              </a:rPr>
              <a:t> Wurrung, </a:t>
            </a:r>
            <a:r>
              <a:rPr lang="en-AU" sz="2200" b="1" err="1">
                <a:solidFill>
                  <a:srgbClr val="003D64"/>
                </a:solidFill>
                <a:latin typeface="Raleway"/>
              </a:rPr>
              <a:t>Wotjobaluk</a:t>
            </a:r>
            <a:r>
              <a:rPr lang="en-AU" sz="2200" b="1">
                <a:solidFill>
                  <a:srgbClr val="003D64"/>
                </a:solidFill>
                <a:latin typeface="Raleway"/>
              </a:rPr>
              <a:t>, </a:t>
            </a:r>
            <a:r>
              <a:rPr lang="en-AU" sz="2200" b="1" err="1">
                <a:solidFill>
                  <a:srgbClr val="003D64"/>
                </a:solidFill>
                <a:latin typeface="Raleway"/>
              </a:rPr>
              <a:t>Dja</a:t>
            </a:r>
            <a:r>
              <a:rPr lang="en-AU" sz="2200" b="1">
                <a:solidFill>
                  <a:srgbClr val="003D64"/>
                </a:solidFill>
                <a:latin typeface="Raleway"/>
              </a:rPr>
              <a:t> </a:t>
            </a:r>
            <a:r>
              <a:rPr lang="en-AU" sz="2200" b="1" err="1">
                <a:solidFill>
                  <a:srgbClr val="003D64"/>
                </a:solidFill>
                <a:latin typeface="Raleway"/>
              </a:rPr>
              <a:t>Dja</a:t>
            </a:r>
            <a:r>
              <a:rPr lang="en-AU" sz="2200" b="1">
                <a:solidFill>
                  <a:srgbClr val="003D64"/>
                </a:solidFill>
                <a:latin typeface="Raleway"/>
              </a:rPr>
              <a:t> Wurrung, </a:t>
            </a:r>
            <a:r>
              <a:rPr lang="en-AU" sz="2200" b="1" err="1">
                <a:solidFill>
                  <a:srgbClr val="003D64"/>
                </a:solidFill>
                <a:latin typeface="Raleway"/>
              </a:rPr>
              <a:t>Jadawadjarli</a:t>
            </a:r>
            <a:r>
              <a:rPr lang="en-AU" sz="2200" b="1">
                <a:solidFill>
                  <a:srgbClr val="003D64"/>
                </a:solidFill>
                <a:latin typeface="Raleway"/>
              </a:rPr>
              <a:t>, </a:t>
            </a:r>
            <a:r>
              <a:rPr lang="en-AU" sz="2200" b="1" err="1">
                <a:solidFill>
                  <a:srgbClr val="003D64"/>
                </a:solidFill>
                <a:latin typeface="Raleway"/>
              </a:rPr>
              <a:t>Wergaia</a:t>
            </a:r>
            <a:r>
              <a:rPr lang="en-AU" sz="2200" b="1">
                <a:solidFill>
                  <a:srgbClr val="003D64"/>
                </a:solidFill>
                <a:latin typeface="Raleway"/>
              </a:rPr>
              <a:t>, </a:t>
            </a:r>
            <a:r>
              <a:rPr lang="en-AU" sz="2200" b="1" err="1">
                <a:solidFill>
                  <a:srgbClr val="003D64"/>
                </a:solidFill>
                <a:latin typeface="Raleway"/>
              </a:rPr>
              <a:t>Jaadwa</a:t>
            </a:r>
            <a:r>
              <a:rPr lang="en-AU" sz="2200" b="1">
                <a:solidFill>
                  <a:srgbClr val="003D64"/>
                </a:solidFill>
                <a:latin typeface="Raleway"/>
              </a:rPr>
              <a:t> and </a:t>
            </a:r>
            <a:r>
              <a:rPr lang="en-AU" sz="2200" b="1" err="1">
                <a:solidFill>
                  <a:srgbClr val="003D64"/>
                </a:solidFill>
                <a:latin typeface="Raleway"/>
              </a:rPr>
              <a:t>Jupagalk</a:t>
            </a:r>
            <a:r>
              <a:rPr lang="en-AU" sz="2200" b="1">
                <a:solidFill>
                  <a:srgbClr val="003D64"/>
                </a:solidFill>
                <a:latin typeface="Raleway"/>
              </a:rPr>
              <a:t> peoples</a:t>
            </a:r>
          </a:p>
          <a:p>
            <a:pPr marL="0" indent="0">
              <a:lnSpc>
                <a:spcPct val="160000"/>
              </a:lnSpc>
              <a:buNone/>
            </a:pPr>
            <a:r>
              <a:rPr lang="en-AU" sz="2900" b="1">
                <a:solidFill>
                  <a:schemeClr val="accent1">
                    <a:lumMod val="50000"/>
                  </a:schemeClr>
                </a:solidFill>
                <a:latin typeface="Raleway"/>
              </a:rPr>
              <a:t>We recognise their diversity, resilience, and the ongoing place that First Peoples hold in our communities. </a:t>
            </a:r>
            <a:endParaRPr lang="en-AU" sz="2900" b="1">
              <a:solidFill>
                <a:schemeClr val="accent1">
                  <a:lumMod val="50000"/>
                </a:schemeClr>
              </a:solidFill>
            </a:endParaRPr>
          </a:p>
          <a:p>
            <a:pPr marL="0" indent="0">
              <a:lnSpc>
                <a:spcPct val="160000"/>
              </a:lnSpc>
              <a:buNone/>
            </a:pPr>
            <a:r>
              <a:rPr lang="en-AU" sz="2900" b="1">
                <a:solidFill>
                  <a:schemeClr val="accent1">
                    <a:lumMod val="50000"/>
                  </a:schemeClr>
                </a:solidFill>
                <a:latin typeface="Raleway"/>
              </a:rPr>
              <a:t>We pay our respects to the Elders, both past and present and commit to working together in the spirit of mutual understanding, respect and reconciliation. </a:t>
            </a:r>
            <a:endParaRPr lang="en-AU" sz="2900" b="1">
              <a:solidFill>
                <a:schemeClr val="accent1">
                  <a:lumMod val="50000"/>
                </a:schemeClr>
              </a:solidFill>
            </a:endParaRPr>
          </a:p>
          <a:p>
            <a:pPr marL="0" indent="0">
              <a:lnSpc>
                <a:spcPct val="160000"/>
              </a:lnSpc>
              <a:buNone/>
            </a:pPr>
            <a:r>
              <a:rPr lang="en-AU" sz="2900" b="1">
                <a:solidFill>
                  <a:srgbClr val="003D64"/>
                </a:solidFill>
                <a:latin typeface="Raleway"/>
              </a:rPr>
              <a:t>We support self-determination for First Nations Peoples and organisations and will work together on Closing the Gap.</a:t>
            </a:r>
            <a:endParaRPr lang="en-AU" b="1">
              <a:solidFill>
                <a:srgbClr val="003D64"/>
              </a:solidFill>
            </a:endParaRPr>
          </a:p>
          <a:p>
            <a:pPr marL="0" indent="0">
              <a:lnSpc>
                <a:spcPct val="160000"/>
              </a:lnSpc>
              <a:buNone/>
            </a:pPr>
            <a:endParaRPr lang="en-AU" sz="2900" b="1">
              <a:solidFill>
                <a:schemeClr val="accent1">
                  <a:lumMod val="50000"/>
                </a:schemeClr>
              </a:solidFill>
              <a:latin typeface="Raleway"/>
            </a:endParaRPr>
          </a:p>
        </p:txBody>
      </p:sp>
      <p:pic>
        <p:nvPicPr>
          <p:cNvPr id="5" name="Picture 4" descr="Background pattern&#10;&#10;Description automatically generated with low confidence">
            <a:extLst>
              <a:ext uri="{FF2B5EF4-FFF2-40B4-BE49-F238E27FC236}">
                <a16:creationId xmlns:a16="http://schemas.microsoft.com/office/drawing/2014/main" id="{E96F2173-D3A0-4A19-9ED7-1A712052E8F6}"/>
              </a:ext>
            </a:extLst>
          </p:cNvPr>
          <p:cNvPicPr>
            <a:picLocks noChangeAspect="1"/>
          </p:cNvPicPr>
          <p:nvPr/>
        </p:nvPicPr>
        <p:blipFill>
          <a:blip r:embed="rId3"/>
          <a:stretch>
            <a:fillRect/>
          </a:stretch>
        </p:blipFill>
        <p:spPr>
          <a:xfrm>
            <a:off x="306938" y="1675132"/>
            <a:ext cx="3516125" cy="3079749"/>
          </a:xfrm>
          <a:prstGeom prst="rect">
            <a:avLst/>
          </a:prstGeom>
        </p:spPr>
      </p:pic>
      <p:pic>
        <p:nvPicPr>
          <p:cNvPr id="4" name="Picture 6">
            <a:extLst>
              <a:ext uri="{FF2B5EF4-FFF2-40B4-BE49-F238E27FC236}">
                <a16:creationId xmlns:a16="http://schemas.microsoft.com/office/drawing/2014/main" id="{479D80F5-493D-462F-AEB0-84FCB4885697}"/>
              </a:ext>
            </a:extLst>
          </p:cNvPr>
          <p:cNvPicPr>
            <a:picLocks noChangeAspect="1"/>
          </p:cNvPicPr>
          <p:nvPr/>
        </p:nvPicPr>
        <p:blipFill rotWithShape="1">
          <a:blip r:embed="rId4"/>
          <a:srcRect r="1188"/>
          <a:stretch/>
        </p:blipFill>
        <p:spPr>
          <a:xfrm>
            <a:off x="246814" y="4957762"/>
            <a:ext cx="946372" cy="1093187"/>
          </a:xfrm>
          <a:prstGeom prst="rect">
            <a:avLst/>
          </a:prstGeom>
        </p:spPr>
      </p:pic>
      <p:sp>
        <p:nvSpPr>
          <p:cNvPr id="8" name="Rectangle 7">
            <a:extLst>
              <a:ext uri="{FF2B5EF4-FFF2-40B4-BE49-F238E27FC236}">
                <a16:creationId xmlns:a16="http://schemas.microsoft.com/office/drawing/2014/main" id="{A1581579-9783-4B92-8C4A-F235996F72DF}"/>
              </a:ext>
            </a:extLst>
          </p:cNvPr>
          <p:cNvSpPr/>
          <p:nvPr/>
        </p:nvSpPr>
        <p:spPr>
          <a:xfrm>
            <a:off x="1271048" y="5032220"/>
            <a:ext cx="2552016" cy="1018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white"/>
                </a:solidFill>
                <a:effectLst/>
                <a:uLnTx/>
                <a:uFillTx/>
                <a:latin typeface="Raleway" panose="020B0503030101060003" pitchFamily="34" charset="77"/>
                <a:ea typeface="+mn-ea"/>
                <a:cs typeface="+mn-cs"/>
              </a:rPr>
              <a:t>Ask the question. Do you identify as Aboriginal or Torres Strait Islander?</a:t>
            </a:r>
          </a:p>
        </p:txBody>
      </p:sp>
    </p:spTree>
    <p:extLst>
      <p:ext uri="{BB962C8B-B14F-4D97-AF65-F5344CB8AC3E}">
        <p14:creationId xmlns:p14="http://schemas.microsoft.com/office/powerpoint/2010/main" val="364908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a:t>Standard asymptomatic check-up</a:t>
            </a:r>
            <a:br>
              <a:rPr lang="en-AU" b="1"/>
            </a:br>
            <a:r>
              <a:rPr lang="en-AU" b="1"/>
              <a:t>Youth</a:t>
            </a:r>
          </a:p>
        </p:txBody>
      </p:sp>
      <p:sp>
        <p:nvSpPr>
          <p:cNvPr id="3" name="Content Placeholder 2"/>
          <p:cNvSpPr>
            <a:spLocks noGrp="1"/>
          </p:cNvSpPr>
          <p:nvPr>
            <p:ph idx="1"/>
          </p:nvPr>
        </p:nvSpPr>
        <p:spPr>
          <a:xfrm>
            <a:off x="838200" y="1825624"/>
            <a:ext cx="10515600" cy="4616739"/>
          </a:xfrm>
        </p:spPr>
        <p:txBody>
          <a:bodyPr>
            <a:normAutofit lnSpcReduction="10000"/>
          </a:bodyPr>
          <a:lstStyle/>
          <a:p>
            <a:endParaRPr lang="en-AU" sz="1400">
              <a:solidFill>
                <a:srgbClr val="000000"/>
              </a:solidFill>
              <a:latin typeface="Arial" panose="020B0604020202020204" pitchFamily="34" charset="0"/>
            </a:endParaRPr>
          </a:p>
          <a:p>
            <a:r>
              <a:rPr lang="en-AU" sz="2400">
                <a:solidFill>
                  <a:srgbClr val="000000"/>
                </a:solidFill>
                <a:latin typeface="Calibri" panose="020F0502020204030204" pitchFamily="34" charset="0"/>
              </a:rPr>
              <a:t>“The 9th edition of the RACGP Guidelines for Preventive Activities in General Practice recommends opportunistic testing for chlamydia infection in all sexually active people aged 15-29 years. Currently, chlamydia is detected in approximately 1 in 20 young Australians who have screening tests in general practice.”</a:t>
            </a:r>
          </a:p>
          <a:p>
            <a:r>
              <a:rPr lang="en-AU">
                <a:solidFill>
                  <a:srgbClr val="000000"/>
                </a:solidFill>
                <a:latin typeface="Calibri" panose="020F0502020204030204" pitchFamily="34" charset="0"/>
              </a:rPr>
              <a:t>Testing advice:</a:t>
            </a:r>
          </a:p>
          <a:p>
            <a:pPr lvl="1"/>
            <a:r>
              <a:rPr lang="en-AU">
                <a:solidFill>
                  <a:srgbClr val="000000"/>
                </a:solidFill>
                <a:latin typeface="Calibri" panose="020F0502020204030204" pitchFamily="34" charset="0"/>
              </a:rPr>
              <a:t>Opportunistically offer chlamydia and other STI screening to all young people at least annually.</a:t>
            </a:r>
          </a:p>
          <a:p>
            <a:pPr lvl="1"/>
            <a:r>
              <a:rPr lang="en-AU">
                <a:solidFill>
                  <a:srgbClr val="000000"/>
                </a:solidFill>
                <a:latin typeface="Calibri" panose="020F0502020204030204" pitchFamily="34" charset="0"/>
              </a:rPr>
              <a:t>Testing for chlamydia, gonorrhoea, HBV, syphilis and (HIV) is recommended, as per the Standard Asymptomatic Check-up guideline.</a:t>
            </a:r>
          </a:p>
          <a:p>
            <a:pPr lvl="1"/>
            <a:r>
              <a:rPr lang="en-AU">
                <a:solidFill>
                  <a:srgbClr val="000000"/>
                </a:solidFill>
                <a:latin typeface="Calibri" panose="020F0502020204030204" pitchFamily="34" charset="0"/>
              </a:rPr>
              <a:t>Confirm hepatitis B status and vaccinate if not immune.</a:t>
            </a:r>
          </a:p>
          <a:p>
            <a:pPr lvl="1"/>
            <a:r>
              <a:rPr lang="en-AU">
                <a:solidFill>
                  <a:srgbClr val="000000"/>
                </a:solidFill>
                <a:latin typeface="Calibri" panose="020F0502020204030204" pitchFamily="34" charset="0"/>
              </a:rPr>
              <a:t>Discuss reproductive health including contraception.</a:t>
            </a:r>
          </a:p>
          <a:p>
            <a:pPr lvl="1"/>
            <a:r>
              <a:rPr lang="en-AU">
                <a:solidFill>
                  <a:srgbClr val="000000"/>
                </a:solidFill>
                <a:latin typeface="Calibri" panose="020F0502020204030204" pitchFamily="34" charset="0"/>
              </a:rPr>
              <a:t>Discuss and prescribe </a:t>
            </a:r>
            <a:r>
              <a:rPr lang="en-AU" err="1">
                <a:solidFill>
                  <a:srgbClr val="000000"/>
                </a:solidFill>
                <a:latin typeface="Calibri" panose="020F0502020204030204" pitchFamily="34" charset="0"/>
              </a:rPr>
              <a:t>PrEP</a:t>
            </a:r>
            <a:r>
              <a:rPr lang="en-AU">
                <a:solidFill>
                  <a:srgbClr val="000000"/>
                </a:solidFill>
                <a:latin typeface="Calibri" panose="020F0502020204030204" pitchFamily="34" charset="0"/>
              </a:rPr>
              <a:t> if indicated according to guidelines</a:t>
            </a:r>
          </a:p>
          <a:p>
            <a:endParaRPr lang="en-AU"/>
          </a:p>
        </p:txBody>
      </p:sp>
      <p:pic>
        <p:nvPicPr>
          <p:cNvPr id="4" name="Picture 3"/>
          <p:cNvPicPr>
            <a:picLocks noChangeAspect="1"/>
          </p:cNvPicPr>
          <p:nvPr/>
        </p:nvPicPr>
        <p:blipFill>
          <a:blip r:embed="rId2"/>
          <a:stretch>
            <a:fillRect/>
          </a:stretch>
        </p:blipFill>
        <p:spPr>
          <a:xfrm>
            <a:off x="9145385" y="500625"/>
            <a:ext cx="2208415" cy="1054561"/>
          </a:xfrm>
          <a:prstGeom prst="rect">
            <a:avLst/>
          </a:prstGeom>
        </p:spPr>
      </p:pic>
    </p:spTree>
    <p:extLst>
      <p:ext uri="{BB962C8B-B14F-4D97-AF65-F5344CB8AC3E}">
        <p14:creationId xmlns:p14="http://schemas.microsoft.com/office/powerpoint/2010/main" val="3069640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a:t>Selected key points and updates </a:t>
            </a:r>
          </a:p>
        </p:txBody>
      </p:sp>
      <p:sp>
        <p:nvSpPr>
          <p:cNvPr id="3" name="Content Placeholder 2"/>
          <p:cNvSpPr>
            <a:spLocks noGrp="1"/>
          </p:cNvSpPr>
          <p:nvPr>
            <p:ph idx="1"/>
          </p:nvPr>
        </p:nvSpPr>
        <p:spPr/>
        <p:txBody>
          <a:bodyPr>
            <a:normAutofit fontScale="92500" lnSpcReduction="10000"/>
          </a:bodyPr>
          <a:lstStyle/>
          <a:p>
            <a:r>
              <a:rPr lang="en-AU"/>
              <a:t>HIV and syphilis testing should be included whenever STI testing is indicated. </a:t>
            </a:r>
          </a:p>
          <a:p>
            <a:r>
              <a:rPr lang="en-AU"/>
              <a:t>Extra genital swabs (pharyngeal, anorectal) should be performed (self collect) for all men who have sex with men, and may be indicated in some women (</a:t>
            </a:r>
            <a:r>
              <a:rPr lang="en-AU" err="1"/>
              <a:t>eg</a:t>
            </a:r>
            <a:r>
              <a:rPr lang="en-AU"/>
              <a:t> CSW)</a:t>
            </a:r>
          </a:p>
          <a:p>
            <a:r>
              <a:rPr lang="en-AU"/>
              <a:t>Vaginal swab (self collect) is more sensitive than FPU therefore is the specimen of choice. </a:t>
            </a:r>
          </a:p>
          <a:p>
            <a:r>
              <a:rPr lang="en-AU" b="1"/>
              <a:t>Asymptomatic screening is not</a:t>
            </a:r>
            <a:r>
              <a:rPr lang="en-AU"/>
              <a:t> </a:t>
            </a:r>
            <a:r>
              <a:rPr lang="en-AU" b="1"/>
              <a:t>routinely</a:t>
            </a:r>
            <a:r>
              <a:rPr lang="en-AU"/>
              <a:t> recommended for; trichomonas, </a:t>
            </a:r>
            <a:r>
              <a:rPr lang="en-AU" i="1"/>
              <a:t>Mycoplasma </a:t>
            </a:r>
            <a:r>
              <a:rPr lang="en-AU" i="1" err="1"/>
              <a:t>genitalium</a:t>
            </a:r>
            <a:r>
              <a:rPr lang="en-AU" i="1"/>
              <a:t>, </a:t>
            </a:r>
            <a:r>
              <a:rPr lang="en-AU"/>
              <a:t>Bacterial vaginosis, HCV, HPV, or HSV</a:t>
            </a:r>
          </a:p>
          <a:p>
            <a:r>
              <a:rPr lang="en-AU"/>
              <a:t>Trans and Gender Diverse  - offer STI screening based on anatomy, sexual practices and patient preference</a:t>
            </a:r>
          </a:p>
          <a:p>
            <a:pPr marL="0" indent="0">
              <a:buNone/>
            </a:pPr>
            <a:endParaRPr lang="en-AU"/>
          </a:p>
        </p:txBody>
      </p:sp>
      <p:pic>
        <p:nvPicPr>
          <p:cNvPr id="4" name="Picture 3"/>
          <p:cNvPicPr>
            <a:picLocks noChangeAspect="1"/>
          </p:cNvPicPr>
          <p:nvPr/>
        </p:nvPicPr>
        <p:blipFill>
          <a:blip r:embed="rId2"/>
          <a:stretch>
            <a:fillRect/>
          </a:stretch>
        </p:blipFill>
        <p:spPr>
          <a:xfrm>
            <a:off x="9145385" y="500625"/>
            <a:ext cx="2208415" cy="1054561"/>
          </a:xfrm>
          <a:prstGeom prst="rect">
            <a:avLst/>
          </a:prstGeom>
        </p:spPr>
      </p:pic>
    </p:spTree>
    <p:extLst>
      <p:ext uri="{BB962C8B-B14F-4D97-AF65-F5344CB8AC3E}">
        <p14:creationId xmlns:p14="http://schemas.microsoft.com/office/powerpoint/2010/main" val="3757202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194775" y="116703"/>
          <a:ext cx="10180321" cy="6760197"/>
        </p:xfrm>
        <a:graphic>
          <a:graphicData uri="http://schemas.openxmlformats.org/drawingml/2006/table">
            <a:tbl>
              <a:tblPr/>
              <a:tblGrid>
                <a:gridCol w="1573478">
                  <a:extLst>
                    <a:ext uri="{9D8B030D-6E8A-4147-A177-3AD203B41FA5}">
                      <a16:colId xmlns:a16="http://schemas.microsoft.com/office/drawing/2014/main" val="1808788897"/>
                    </a:ext>
                  </a:extLst>
                </a:gridCol>
                <a:gridCol w="1277655">
                  <a:extLst>
                    <a:ext uri="{9D8B030D-6E8A-4147-A177-3AD203B41FA5}">
                      <a16:colId xmlns:a16="http://schemas.microsoft.com/office/drawing/2014/main" val="1656186634"/>
                    </a:ext>
                  </a:extLst>
                </a:gridCol>
                <a:gridCol w="3904384">
                  <a:extLst>
                    <a:ext uri="{9D8B030D-6E8A-4147-A177-3AD203B41FA5}">
                      <a16:colId xmlns:a16="http://schemas.microsoft.com/office/drawing/2014/main" val="3279181214"/>
                    </a:ext>
                  </a:extLst>
                </a:gridCol>
                <a:gridCol w="1994666">
                  <a:extLst>
                    <a:ext uri="{9D8B030D-6E8A-4147-A177-3AD203B41FA5}">
                      <a16:colId xmlns:a16="http://schemas.microsoft.com/office/drawing/2014/main" val="1152921673"/>
                    </a:ext>
                  </a:extLst>
                </a:gridCol>
                <a:gridCol w="1430138">
                  <a:extLst>
                    <a:ext uri="{9D8B030D-6E8A-4147-A177-3AD203B41FA5}">
                      <a16:colId xmlns:a16="http://schemas.microsoft.com/office/drawing/2014/main" val="3910599630"/>
                    </a:ext>
                  </a:extLst>
                </a:gridCol>
              </a:tblGrid>
              <a:tr h="411808">
                <a:tc gridSpan="3">
                  <a:txBody>
                    <a:bodyPr/>
                    <a:lstStyle/>
                    <a:p>
                      <a:pPr algn="ctr" fontAlgn="b"/>
                      <a:r>
                        <a:rPr lang="en-AU" sz="2000" b="1" i="0" u="none" strike="noStrike">
                          <a:solidFill>
                            <a:srgbClr val="000000"/>
                          </a:solidFill>
                          <a:effectLst/>
                          <a:latin typeface="Calibri" panose="020F0502020204030204" pitchFamily="34" charset="0"/>
                        </a:rPr>
                        <a:t>Standard Asymptomatic STI Screen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rowSpan="2" gridSpan="2">
                  <a:txBody>
                    <a:bodyPr/>
                    <a:lstStyle/>
                    <a:p>
                      <a:pPr algn="ctr" fontAlgn="b"/>
                      <a:r>
                        <a:rPr lang="en-AU" sz="2000" b="1" i="0" u="none" strike="noStrike">
                          <a:solidFill>
                            <a:srgbClr val="000000"/>
                          </a:solidFill>
                          <a:effectLst/>
                          <a:latin typeface="Calibri" panose="020F0502020204030204" pitchFamily="34" charset="0"/>
                        </a:rPr>
                        <a:t>Asymptomatic sexual</a:t>
                      </a:r>
                      <a:r>
                        <a:rPr lang="en-AU" sz="2000" b="1" i="0" u="none" strike="noStrike" baseline="0">
                          <a:solidFill>
                            <a:srgbClr val="000000"/>
                          </a:solidFill>
                          <a:effectLst/>
                          <a:latin typeface="Calibri" panose="020F0502020204030204" pitchFamily="34" charset="0"/>
                        </a:rPr>
                        <a:t> </a:t>
                      </a:r>
                      <a:r>
                        <a:rPr lang="en-AU" sz="2000" b="1" i="0" u="none" strike="noStrike">
                          <a:solidFill>
                            <a:srgbClr val="000000"/>
                          </a:solidFill>
                          <a:effectLst/>
                          <a:latin typeface="Calibri" panose="020F0502020204030204" pitchFamily="34" charset="0"/>
                        </a:rPr>
                        <a:t>contacts of MG or TG:  add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AU"/>
                    </a:p>
                  </a:txBody>
                  <a:tcPr/>
                </a:tc>
                <a:extLst>
                  <a:ext uri="{0D108BD9-81ED-4DB2-BD59-A6C34878D82A}">
                    <a16:rowId xmlns:a16="http://schemas.microsoft.com/office/drawing/2014/main" val="636779488"/>
                  </a:ext>
                </a:extLst>
              </a:tr>
              <a:tr h="905025">
                <a:tc>
                  <a:txBody>
                    <a:bodyPr/>
                    <a:lstStyle/>
                    <a:p>
                      <a:pPr algn="l" fontAlgn="b"/>
                      <a:r>
                        <a:rPr lang="en-AU" sz="2000" b="1" i="0" u="none" strike="noStrike">
                          <a:solidFill>
                            <a:srgbClr val="000000"/>
                          </a:solidFill>
                          <a:effectLst/>
                          <a:latin typeface="Calibri" panose="020F0502020204030204" pitchFamily="34" charset="0"/>
                        </a:rPr>
                        <a:t>Population</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2000" b="1" i="0" u="none" strike="noStrike">
                          <a:solidFill>
                            <a:srgbClr val="000000"/>
                          </a:solidFill>
                          <a:effectLst/>
                          <a:latin typeface="Calibri" panose="020F0502020204030204" pitchFamily="34" charset="0"/>
                        </a:rPr>
                        <a:t>Specimen (Self Collect) </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2000" b="1" i="0" u="none" strike="noStrike">
                          <a:solidFill>
                            <a:srgbClr val="000000"/>
                          </a:solidFill>
                          <a:effectLst/>
                          <a:latin typeface="Calibri" panose="020F0502020204030204" pitchFamily="34" charset="0"/>
                        </a:rPr>
                        <a:t>Pathology request </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2392763209"/>
                  </a:ext>
                </a:extLst>
              </a:tr>
              <a:tr h="411808">
                <a:tc rowSpan="3">
                  <a:txBody>
                    <a:bodyPr/>
                    <a:lstStyle/>
                    <a:p>
                      <a:pPr algn="l" fontAlgn="ctr"/>
                      <a:r>
                        <a:rPr lang="en-AU" sz="2000" b="1" i="0" u="none" strike="noStrike">
                          <a:solidFill>
                            <a:srgbClr val="000000"/>
                          </a:solidFill>
                          <a:effectLst/>
                          <a:latin typeface="Calibri" panose="020F0502020204030204" pitchFamily="34" charset="0"/>
                        </a:rPr>
                        <a:t>MSM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2000" b="1" i="0" u="none" strike="noStrike">
                          <a:solidFill>
                            <a:srgbClr val="000000"/>
                          </a:solidFill>
                          <a:effectLst/>
                          <a:latin typeface="Calibri" panose="020F0502020204030204" pitchFamily="34" charset="0"/>
                        </a:rPr>
                        <a:t>FVU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2000" b="0" i="1" u="none" strike="noStrike">
                          <a:solidFill>
                            <a:srgbClr val="000000"/>
                          </a:solidFill>
                          <a:effectLst/>
                          <a:latin typeface="Calibri" panose="020F0502020204030204" pitchFamily="34" charset="0"/>
                        </a:rPr>
                        <a:t> </a:t>
                      </a:r>
                      <a:r>
                        <a:rPr lang="en-AU" sz="2000" b="0" i="1" u="none" strike="noStrike" err="1">
                          <a:solidFill>
                            <a:srgbClr val="000000"/>
                          </a:solidFill>
                          <a:effectLst/>
                          <a:latin typeface="Calibri" panose="020F0502020204030204" pitchFamily="34" charset="0"/>
                        </a:rPr>
                        <a:t>N.gonorrhoeae</a:t>
                      </a:r>
                      <a:r>
                        <a:rPr lang="en-AU" sz="2000" b="0" i="1" u="none" strike="noStrike" baseline="0">
                          <a:solidFill>
                            <a:srgbClr val="000000"/>
                          </a:solidFill>
                          <a:effectLst/>
                          <a:latin typeface="Calibri" panose="020F0502020204030204" pitchFamily="34" charset="0"/>
                        </a:rPr>
                        <a:t> </a:t>
                      </a:r>
                      <a:r>
                        <a:rPr lang="en-AU" sz="2000" b="0" i="1" u="none" strike="noStrike">
                          <a:solidFill>
                            <a:srgbClr val="000000"/>
                          </a:solidFill>
                          <a:effectLst/>
                          <a:latin typeface="Calibri" panose="020F0502020204030204" pitchFamily="34" charset="0"/>
                        </a:rPr>
                        <a:t>+ C. trachomatis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2000" b="0" i="1" u="none" strike="noStrike">
                          <a:solidFill>
                            <a:srgbClr val="000000"/>
                          </a:solidFill>
                          <a:effectLst/>
                          <a:latin typeface="Calibri" panose="020F0502020204030204" pitchFamily="34" charset="0"/>
                        </a:rPr>
                        <a:t> </a:t>
                      </a:r>
                      <a:r>
                        <a:rPr lang="en-AU" sz="2000" b="0" i="1" u="none" strike="noStrike" err="1">
                          <a:solidFill>
                            <a:srgbClr val="000000"/>
                          </a:solidFill>
                          <a:effectLst/>
                          <a:latin typeface="Calibri" panose="020F0502020204030204" pitchFamily="34" charset="0"/>
                        </a:rPr>
                        <a:t>M.genitalium</a:t>
                      </a:r>
                      <a:endParaRPr lang="en-AU" sz="2000" b="0" i="1"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AU" sz="2000" b="0" i="1" u="none" strike="noStrike">
                          <a:solidFill>
                            <a:srgbClr val="000000"/>
                          </a:solidFill>
                          <a:effectLst/>
                          <a:latin typeface="Calibri" panose="020F0502020204030204" pitchFamily="34" charset="0"/>
                        </a:rPr>
                        <a:t>T.vaginalis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72134422"/>
                  </a:ext>
                </a:extLst>
              </a:tr>
              <a:tr h="411808">
                <a:tc vMerge="1">
                  <a:txBody>
                    <a:bodyPr/>
                    <a:lstStyle/>
                    <a:p>
                      <a:endParaRPr lang="en-AU"/>
                    </a:p>
                  </a:txBody>
                  <a:tcPr/>
                </a:tc>
                <a:tc>
                  <a:txBody>
                    <a:bodyPr/>
                    <a:lstStyle/>
                    <a:p>
                      <a:pPr algn="l" fontAlgn="b"/>
                      <a:r>
                        <a:rPr lang="en-AU" sz="2000" b="1" i="0" u="none" strike="noStrike">
                          <a:solidFill>
                            <a:srgbClr val="000000"/>
                          </a:solidFill>
                          <a:effectLst/>
                          <a:latin typeface="Calibri" panose="020F0502020204030204" pitchFamily="34" charset="0"/>
                        </a:rPr>
                        <a:t>Throat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0" i="1" u="none" strike="noStrike">
                          <a:solidFill>
                            <a:srgbClr val="000000"/>
                          </a:solidFill>
                          <a:effectLst/>
                          <a:latin typeface="Calibri" panose="020F0502020204030204" pitchFamily="34" charset="0"/>
                        </a:rPr>
                        <a:t> </a:t>
                      </a:r>
                      <a:r>
                        <a:rPr lang="en-AU" sz="2000" b="0" i="1" u="none" strike="noStrike" err="1">
                          <a:solidFill>
                            <a:srgbClr val="000000"/>
                          </a:solidFill>
                          <a:effectLst/>
                          <a:latin typeface="Calibri" panose="020F0502020204030204" pitchFamily="34" charset="0"/>
                        </a:rPr>
                        <a:t>N.gonorrhoeae</a:t>
                      </a:r>
                      <a:r>
                        <a:rPr lang="en-AU" sz="2000" b="0" i="1" u="none" strike="noStrike">
                          <a:solidFill>
                            <a:srgbClr val="000000"/>
                          </a:solidFill>
                          <a:effectLst/>
                          <a:latin typeface="Calibri" panose="020F0502020204030204" pitchFamily="34" charset="0"/>
                        </a:rPr>
                        <a:t> + C. trachomatis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AU" sz="20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5337429"/>
                  </a:ext>
                </a:extLst>
              </a:tr>
              <a:tr h="411808">
                <a:tc vMerge="1">
                  <a:txBody>
                    <a:bodyPr/>
                    <a:lstStyle/>
                    <a:p>
                      <a:endParaRPr lang="en-AU"/>
                    </a:p>
                  </a:txBody>
                  <a:tcPr/>
                </a:tc>
                <a:tc>
                  <a:txBody>
                    <a:bodyPr/>
                    <a:lstStyle/>
                    <a:p>
                      <a:pPr algn="l" fontAlgn="b"/>
                      <a:r>
                        <a:rPr lang="en-AU" sz="2000" b="1" i="0" u="none" strike="noStrike">
                          <a:solidFill>
                            <a:srgbClr val="000000"/>
                          </a:solidFill>
                          <a:effectLst/>
                          <a:latin typeface="Calibri" panose="020F0502020204030204" pitchFamily="34" charset="0"/>
                        </a:rPr>
                        <a:t>Rectal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0" i="1" u="none" strike="noStrike">
                          <a:solidFill>
                            <a:srgbClr val="000000"/>
                          </a:solidFill>
                          <a:effectLst/>
                          <a:latin typeface="Calibri" panose="020F0502020204030204" pitchFamily="34" charset="0"/>
                        </a:rPr>
                        <a:t> </a:t>
                      </a:r>
                      <a:r>
                        <a:rPr lang="en-AU" sz="2000" b="0" i="1" u="none" strike="noStrike" err="1">
                          <a:solidFill>
                            <a:srgbClr val="000000"/>
                          </a:solidFill>
                          <a:effectLst/>
                          <a:latin typeface="Calibri" panose="020F0502020204030204" pitchFamily="34" charset="0"/>
                        </a:rPr>
                        <a:t>N.gonorrhoeae</a:t>
                      </a:r>
                      <a:r>
                        <a:rPr lang="en-AU" sz="2000" b="0" i="1" u="none" strike="noStrike">
                          <a:solidFill>
                            <a:srgbClr val="000000"/>
                          </a:solidFill>
                          <a:effectLst/>
                          <a:latin typeface="Calibri" panose="020F0502020204030204" pitchFamily="34" charset="0"/>
                        </a:rPr>
                        <a:t> + C. trachomatis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0" i="1" u="none" strike="noStrike">
                          <a:solidFill>
                            <a:srgbClr val="000000"/>
                          </a:solidFill>
                          <a:effectLst/>
                          <a:latin typeface="Calibri" panose="020F0502020204030204" pitchFamily="34" charset="0"/>
                        </a:rPr>
                        <a:t> </a:t>
                      </a:r>
                      <a:r>
                        <a:rPr lang="en-AU" sz="2000" b="0" i="1" u="none" strike="noStrike" err="1">
                          <a:solidFill>
                            <a:srgbClr val="000000"/>
                          </a:solidFill>
                          <a:effectLst/>
                          <a:latin typeface="Calibri" panose="020F0502020204030204" pitchFamily="34" charset="0"/>
                        </a:rPr>
                        <a:t>M.genitalium</a:t>
                      </a:r>
                      <a:endParaRPr lang="en-AU" sz="2000" b="0" i="1"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AU" sz="20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0198029"/>
                  </a:ext>
                </a:extLst>
              </a:tr>
              <a:tr h="411808">
                <a:tc>
                  <a:txBody>
                    <a:bodyPr/>
                    <a:lstStyle/>
                    <a:p>
                      <a:pPr algn="l" fontAlgn="b"/>
                      <a:r>
                        <a:rPr lang="en-AU" sz="20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0" i="1"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AU" sz="20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8460392"/>
                  </a:ext>
                </a:extLst>
              </a:tr>
              <a:tr h="411808">
                <a:tc>
                  <a:txBody>
                    <a:bodyPr/>
                    <a:lstStyle/>
                    <a:p>
                      <a:pPr algn="l" fontAlgn="b"/>
                      <a:r>
                        <a:rPr lang="en-AU" sz="2000" b="1" i="0" u="none" strike="noStrike">
                          <a:solidFill>
                            <a:srgbClr val="000000"/>
                          </a:solidFill>
                          <a:effectLst/>
                          <a:latin typeface="Calibri" panose="020F0502020204030204" pitchFamily="34" charset="0"/>
                        </a:rPr>
                        <a:t>MSW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1" i="0" u="none" strike="noStrike">
                          <a:solidFill>
                            <a:srgbClr val="000000"/>
                          </a:solidFill>
                          <a:effectLst/>
                          <a:latin typeface="Calibri" panose="020F0502020204030204" pitchFamily="34" charset="0"/>
                        </a:rPr>
                        <a:t>FVU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0" i="1" u="none" strike="noStrike">
                          <a:solidFill>
                            <a:srgbClr val="000000"/>
                          </a:solidFill>
                          <a:effectLst/>
                          <a:latin typeface="Calibri" panose="020F0502020204030204" pitchFamily="34" charset="0"/>
                        </a:rPr>
                        <a:t> </a:t>
                      </a:r>
                      <a:r>
                        <a:rPr lang="en-AU" sz="2000" b="0" i="1" u="none" strike="noStrike" err="1">
                          <a:solidFill>
                            <a:srgbClr val="000000"/>
                          </a:solidFill>
                          <a:effectLst/>
                          <a:latin typeface="Calibri" panose="020F0502020204030204" pitchFamily="34" charset="0"/>
                        </a:rPr>
                        <a:t>N.gonorrhoeae</a:t>
                      </a:r>
                      <a:r>
                        <a:rPr lang="en-AU" sz="2000" b="0" i="1" u="none" strike="noStrike">
                          <a:solidFill>
                            <a:srgbClr val="000000"/>
                          </a:solidFill>
                          <a:effectLst/>
                          <a:latin typeface="Calibri" panose="020F0502020204030204" pitchFamily="34" charset="0"/>
                        </a:rPr>
                        <a:t> + C. trachomatis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0" i="1" u="none" strike="noStrike">
                          <a:solidFill>
                            <a:srgbClr val="000000"/>
                          </a:solidFill>
                          <a:effectLst/>
                          <a:latin typeface="Calibri" panose="020F0502020204030204" pitchFamily="34" charset="0"/>
                        </a:rPr>
                        <a:t> </a:t>
                      </a:r>
                      <a:r>
                        <a:rPr lang="en-AU" sz="2000" b="0" i="1" u="none" strike="noStrike" err="1">
                          <a:solidFill>
                            <a:srgbClr val="000000"/>
                          </a:solidFill>
                          <a:effectLst/>
                          <a:latin typeface="Calibri" panose="020F0502020204030204" pitchFamily="34" charset="0"/>
                        </a:rPr>
                        <a:t>M.genitalium</a:t>
                      </a:r>
                      <a:endParaRPr lang="en-AU" sz="2000" b="0" i="1"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AU" sz="2000" b="0" i="1" u="none" strike="noStrike">
                          <a:solidFill>
                            <a:srgbClr val="000000"/>
                          </a:solidFill>
                          <a:effectLst/>
                          <a:latin typeface="Calibri" panose="020F0502020204030204" pitchFamily="34" charset="0"/>
                        </a:rPr>
                        <a:t>T.vaginalis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60933738"/>
                  </a:ext>
                </a:extLst>
              </a:tr>
              <a:tr h="411808">
                <a:tc>
                  <a:txBody>
                    <a:bodyPr/>
                    <a:lstStyle/>
                    <a:p>
                      <a:pPr algn="l" fontAlgn="b"/>
                      <a:r>
                        <a:rPr lang="en-AU" sz="20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1" i="1"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AU" sz="20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35686582"/>
                  </a:ext>
                </a:extLst>
              </a:tr>
              <a:tr h="411808">
                <a:tc>
                  <a:txBody>
                    <a:bodyPr/>
                    <a:lstStyle/>
                    <a:p>
                      <a:pPr algn="l" fontAlgn="b"/>
                      <a:r>
                        <a:rPr lang="en-AU" sz="2000" b="1" i="0" u="none" strike="noStrike">
                          <a:solidFill>
                            <a:srgbClr val="000000"/>
                          </a:solidFill>
                          <a:effectLst/>
                          <a:latin typeface="Calibri" panose="020F0502020204030204" pitchFamily="34" charset="0"/>
                        </a:rPr>
                        <a:t>Female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1" i="0" u="none" strike="noStrike">
                          <a:solidFill>
                            <a:srgbClr val="000000"/>
                          </a:solidFill>
                          <a:effectLst/>
                          <a:latin typeface="Calibri" panose="020F0502020204030204" pitchFamily="34" charset="0"/>
                        </a:rPr>
                        <a:t>HVS (FVU)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0" i="1" u="none" strike="noStrike">
                          <a:solidFill>
                            <a:srgbClr val="000000"/>
                          </a:solidFill>
                          <a:effectLst/>
                          <a:latin typeface="Calibri" panose="020F0502020204030204" pitchFamily="34" charset="0"/>
                        </a:rPr>
                        <a:t> </a:t>
                      </a:r>
                      <a:r>
                        <a:rPr lang="en-AU" sz="2000" b="0" i="1" u="none" strike="noStrike" err="1">
                          <a:solidFill>
                            <a:srgbClr val="000000"/>
                          </a:solidFill>
                          <a:effectLst/>
                          <a:latin typeface="Calibri" panose="020F0502020204030204" pitchFamily="34" charset="0"/>
                        </a:rPr>
                        <a:t>N.gonorrhoeae</a:t>
                      </a:r>
                      <a:r>
                        <a:rPr lang="en-AU" sz="2000" b="0" i="1" u="none" strike="noStrike">
                          <a:solidFill>
                            <a:srgbClr val="000000"/>
                          </a:solidFill>
                          <a:effectLst/>
                          <a:latin typeface="Calibri" panose="020F0502020204030204" pitchFamily="34" charset="0"/>
                        </a:rPr>
                        <a:t> + C. trachomatis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0" i="1" u="none" strike="noStrike">
                          <a:solidFill>
                            <a:srgbClr val="000000"/>
                          </a:solidFill>
                          <a:effectLst/>
                          <a:latin typeface="Calibri" panose="020F0502020204030204" pitchFamily="34" charset="0"/>
                        </a:rPr>
                        <a:t> </a:t>
                      </a:r>
                      <a:r>
                        <a:rPr lang="en-AU" sz="2000" b="0" i="1" u="none" strike="noStrike" err="1">
                          <a:solidFill>
                            <a:srgbClr val="000000"/>
                          </a:solidFill>
                          <a:effectLst/>
                          <a:latin typeface="Calibri" panose="020F0502020204030204" pitchFamily="34" charset="0"/>
                        </a:rPr>
                        <a:t>M.genitalium</a:t>
                      </a:r>
                      <a:endParaRPr lang="en-AU" sz="2000" b="0" i="1"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AU" sz="2000" b="0" i="1" u="none" strike="noStrike">
                          <a:solidFill>
                            <a:srgbClr val="000000"/>
                          </a:solidFill>
                          <a:effectLst/>
                          <a:latin typeface="Calibri" panose="020F0502020204030204" pitchFamily="34" charset="0"/>
                        </a:rPr>
                        <a:t>T.vaginalis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95171847"/>
                  </a:ext>
                </a:extLst>
              </a:tr>
              <a:tr h="411808">
                <a:tc>
                  <a:txBody>
                    <a:bodyPr/>
                    <a:lstStyle/>
                    <a:p>
                      <a:pPr algn="l" fontAlgn="b"/>
                      <a:r>
                        <a:rPr lang="en-AU" sz="2000" b="1" i="0" u="none" strike="noStrike">
                          <a:solidFill>
                            <a:srgbClr val="000000"/>
                          </a:solidFill>
                          <a:effectLst/>
                          <a:latin typeface="Calibri" panose="020F0502020204030204" pitchFamily="34" charset="0"/>
                        </a:rPr>
                        <a:t>CSW /contacts</a:t>
                      </a:r>
                      <a:r>
                        <a:rPr lang="en-AU" sz="2000" b="1" i="0" u="none" strike="noStrike" baseline="0">
                          <a:solidFill>
                            <a:srgbClr val="000000"/>
                          </a:solidFill>
                          <a:effectLst/>
                          <a:latin typeface="Calibri" panose="020F0502020204030204" pitchFamily="34" charset="0"/>
                        </a:rPr>
                        <a:t> </a:t>
                      </a:r>
                      <a:endParaRPr lang="en-AU" sz="20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1" i="0" u="none" strike="noStrike">
                          <a:solidFill>
                            <a:srgbClr val="000000"/>
                          </a:solidFill>
                          <a:effectLst/>
                          <a:latin typeface="Calibri" panose="020F0502020204030204" pitchFamily="34" charset="0"/>
                        </a:rPr>
                        <a:t>Throat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0" i="1" u="none" strike="noStrike">
                          <a:solidFill>
                            <a:srgbClr val="000000"/>
                          </a:solidFill>
                          <a:effectLst/>
                          <a:latin typeface="Calibri" panose="020F0502020204030204" pitchFamily="34" charset="0"/>
                        </a:rPr>
                        <a:t> </a:t>
                      </a:r>
                      <a:r>
                        <a:rPr lang="en-AU" sz="2000" b="0" i="1" u="none" strike="noStrike" err="1">
                          <a:solidFill>
                            <a:srgbClr val="000000"/>
                          </a:solidFill>
                          <a:effectLst/>
                          <a:latin typeface="Calibri" panose="020F0502020204030204" pitchFamily="34" charset="0"/>
                        </a:rPr>
                        <a:t>N.gonorrhoeae</a:t>
                      </a:r>
                      <a:r>
                        <a:rPr lang="en-AU" sz="2000" b="0" i="1" u="none" strike="noStrike">
                          <a:solidFill>
                            <a:srgbClr val="000000"/>
                          </a:solidFill>
                          <a:effectLst/>
                          <a:latin typeface="Calibri" panose="020F0502020204030204" pitchFamily="34" charset="0"/>
                        </a:rPr>
                        <a:t> + C. trachomatis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0" i="0" u="none" strike="noStrike" baseline="0">
                          <a:solidFill>
                            <a:srgbClr val="000000"/>
                          </a:solidFill>
                          <a:effectLst/>
                          <a:latin typeface="Calibri" panose="020F0502020204030204" pitchFamily="34" charset="0"/>
                        </a:rPr>
                        <a:t> </a:t>
                      </a:r>
                      <a:endParaRPr lang="en-AU" sz="20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AU" sz="20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69695690"/>
                  </a:ext>
                </a:extLst>
              </a:tr>
              <a:tr h="213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Offer to All </a:t>
                      </a:r>
                    </a:p>
                    <a:p>
                      <a:pPr algn="l" fontAlgn="b"/>
                      <a:endParaRPr lang="en-AU" sz="20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AU" sz="2000" b="1" i="0" u="none" strike="noStrike">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AU" sz="2000" b="1" i="0" u="none" strike="noStrike">
                          <a:solidFill>
                            <a:srgbClr val="000000"/>
                          </a:solidFill>
                          <a:effectLst/>
                          <a:latin typeface="Calibri" panose="020F0502020204030204" pitchFamily="34" charset="0"/>
                        </a:rPr>
                        <a:t>Serology</a:t>
                      </a:r>
                    </a:p>
                    <a:p>
                      <a:pPr algn="l" fontAlgn="b"/>
                      <a:endParaRPr lang="en-AU" sz="2000" b="1"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2000" b="0" i="1" u="none" strike="noStrike">
                          <a:solidFill>
                            <a:srgbClr val="000000"/>
                          </a:solidFill>
                          <a:effectLst/>
                          <a:latin typeface="Calibri" panose="020F0502020204030204" pitchFamily="34" charset="0"/>
                        </a:rPr>
                        <a:t>HIV and Syphilis </a:t>
                      </a:r>
                    </a:p>
                    <a:p>
                      <a:pPr marL="0" marR="0" lvl="0" indent="0" algn="l" defTabSz="914400" rtl="0" eaLnBrk="1" fontAlgn="b" latinLnBrk="0" hangingPunct="1">
                        <a:lnSpc>
                          <a:spcPct val="100000"/>
                        </a:lnSpc>
                        <a:spcBef>
                          <a:spcPts val="0"/>
                        </a:spcBef>
                        <a:spcAft>
                          <a:spcPts val="0"/>
                        </a:spcAft>
                        <a:buClrTx/>
                        <a:buSzTx/>
                        <a:buFontTx/>
                        <a:buNone/>
                        <a:tabLst/>
                        <a:defRPr/>
                      </a:pPr>
                      <a:endParaRPr lang="en-AU" sz="2000" b="0" i="1" u="none" strike="noStrike">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AU" sz="2000" b="0" i="1" u="none" strike="noStrike">
                          <a:solidFill>
                            <a:srgbClr val="000000"/>
                          </a:solidFill>
                          <a:effectLst/>
                          <a:latin typeface="Calibri" panose="020F0502020204030204" pitchFamily="34" charset="0"/>
                        </a:rPr>
                        <a:t>Establish HBV status and immunise (</a:t>
                      </a:r>
                      <a:r>
                        <a:rPr lang="en-AU" sz="2000" b="0" i="1" u="none" strike="noStrike" err="1">
                          <a:solidFill>
                            <a:srgbClr val="000000"/>
                          </a:solidFill>
                          <a:effectLst/>
                          <a:latin typeface="Calibri" panose="020F0502020204030204" pitchFamily="34" charset="0"/>
                        </a:rPr>
                        <a:t>HBsAg</a:t>
                      </a:r>
                      <a:r>
                        <a:rPr lang="en-AU" sz="2000" b="0" i="1" u="none" strike="noStrike">
                          <a:solidFill>
                            <a:srgbClr val="000000"/>
                          </a:solidFill>
                          <a:effectLst/>
                          <a:latin typeface="Calibri" panose="020F0502020204030204" pitchFamily="34" charset="0"/>
                        </a:rPr>
                        <a:t>,</a:t>
                      </a:r>
                      <a:r>
                        <a:rPr lang="en-AU" sz="2000" b="0" i="1" u="none" strike="noStrike" baseline="0">
                          <a:solidFill>
                            <a:srgbClr val="000000"/>
                          </a:solidFill>
                          <a:effectLst/>
                          <a:latin typeface="Calibri" panose="020F0502020204030204" pitchFamily="34" charset="0"/>
                        </a:rPr>
                        <a:t> HBV </a:t>
                      </a:r>
                      <a:r>
                        <a:rPr lang="en-AU" sz="2000" b="0" i="1" u="none" strike="noStrike" baseline="0" err="1">
                          <a:solidFill>
                            <a:srgbClr val="000000"/>
                          </a:solidFill>
                          <a:effectLst/>
                          <a:latin typeface="Calibri" panose="020F0502020204030204" pitchFamily="34" charset="0"/>
                        </a:rPr>
                        <a:t>sAb</a:t>
                      </a:r>
                      <a:r>
                        <a:rPr lang="en-AU" sz="2000" b="0" i="1" u="none" strike="noStrike" baseline="0">
                          <a:solidFill>
                            <a:srgbClr val="000000"/>
                          </a:solidFill>
                          <a:effectLst/>
                          <a:latin typeface="Calibri" panose="020F0502020204030204" pitchFamily="34" charset="0"/>
                        </a:rPr>
                        <a:t>, HBV </a:t>
                      </a:r>
                      <a:r>
                        <a:rPr lang="en-AU" sz="2000" b="0" i="1" u="none" strike="noStrike" baseline="0" err="1">
                          <a:solidFill>
                            <a:srgbClr val="000000"/>
                          </a:solidFill>
                          <a:effectLst/>
                          <a:latin typeface="Calibri" panose="020F0502020204030204" pitchFamily="34" charset="0"/>
                        </a:rPr>
                        <a:t>cAb</a:t>
                      </a:r>
                      <a:r>
                        <a:rPr lang="en-AU" sz="2000" b="0" i="1" u="none" strike="noStrike" baseline="0">
                          <a:solidFill>
                            <a:srgbClr val="000000"/>
                          </a:solidFill>
                          <a:effectLst/>
                          <a:latin typeface="Calibri" panose="020F0502020204030204" pitchFamily="34" charset="0"/>
                        </a:rPr>
                        <a:t>)                   HCV Ab if IVDU/</a:t>
                      </a:r>
                      <a:r>
                        <a:rPr lang="en-AU" sz="2000" b="0" i="1" u="none" strike="noStrike" baseline="0" err="1">
                          <a:solidFill>
                            <a:srgbClr val="000000"/>
                          </a:solidFill>
                          <a:effectLst/>
                          <a:latin typeface="Calibri" panose="020F0502020204030204" pitchFamily="34" charset="0"/>
                        </a:rPr>
                        <a:t>PrEP</a:t>
                      </a:r>
                      <a:r>
                        <a:rPr lang="en-AU" sz="2000" b="0" i="1" u="none" strike="noStrike" baseline="0">
                          <a:solidFill>
                            <a:srgbClr val="000000"/>
                          </a:solidFill>
                          <a:effectLst/>
                          <a:latin typeface="Calibri" panose="020F0502020204030204" pitchFamily="34" charset="0"/>
                        </a:rPr>
                        <a:t>/contact</a:t>
                      </a:r>
                      <a:endParaRPr lang="en-AU" sz="20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20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AU" sz="20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65032956"/>
                  </a:ext>
                </a:extLst>
              </a:tr>
            </a:tbl>
          </a:graphicData>
        </a:graphic>
      </p:graphicFrame>
    </p:spTree>
    <p:extLst>
      <p:ext uri="{BB962C8B-B14F-4D97-AF65-F5344CB8AC3E}">
        <p14:creationId xmlns:p14="http://schemas.microsoft.com/office/powerpoint/2010/main" val="2821525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58" y="82489"/>
            <a:ext cx="10515600" cy="1325563"/>
          </a:xfrm>
        </p:spPr>
        <p:txBody>
          <a:bodyPr/>
          <a:lstStyle/>
          <a:p>
            <a:r>
              <a:rPr lang="en-AU" b="1"/>
              <a:t>Selected key points and updates </a:t>
            </a:r>
          </a:p>
        </p:txBody>
      </p:sp>
      <p:sp>
        <p:nvSpPr>
          <p:cNvPr id="3" name="Content Placeholder 2"/>
          <p:cNvSpPr>
            <a:spLocks noGrp="1"/>
          </p:cNvSpPr>
          <p:nvPr>
            <p:ph idx="1"/>
          </p:nvPr>
        </p:nvSpPr>
        <p:spPr>
          <a:xfrm>
            <a:off x="673331" y="1168920"/>
            <a:ext cx="10680469" cy="4351338"/>
          </a:xfrm>
        </p:spPr>
        <p:txBody>
          <a:bodyPr>
            <a:noAutofit/>
          </a:bodyPr>
          <a:lstStyle/>
          <a:p>
            <a:pPr marL="0" indent="0">
              <a:spcBef>
                <a:spcPts val="0"/>
              </a:spcBef>
              <a:buNone/>
            </a:pPr>
            <a:r>
              <a:rPr lang="en-AU" sz="1600" b="1"/>
              <a:t>Chlamydia:</a:t>
            </a:r>
            <a:endParaRPr lang="en-AU" sz="1600"/>
          </a:p>
          <a:p>
            <a:pPr>
              <a:spcBef>
                <a:spcPts val="0"/>
              </a:spcBef>
            </a:pPr>
            <a:r>
              <a:rPr lang="en-AU" sz="1600"/>
              <a:t>Doxycycline is the recommended treatment for </a:t>
            </a:r>
            <a:r>
              <a:rPr lang="en-AU" sz="1600" i="1"/>
              <a:t>Chlamydia trachomatis </a:t>
            </a:r>
            <a:r>
              <a:rPr lang="en-AU" sz="1600"/>
              <a:t>in all anatomical sites.</a:t>
            </a:r>
          </a:p>
          <a:p>
            <a:pPr>
              <a:spcBef>
                <a:spcPts val="0"/>
              </a:spcBef>
            </a:pPr>
            <a:r>
              <a:rPr lang="en-AU" sz="1600"/>
              <a:t>Immediate treatment is not recommended for all sexual contacts of chlamydia – instead, offer testing of exposed anatomical sites and await results.</a:t>
            </a:r>
          </a:p>
          <a:p>
            <a:pPr marL="0" indent="0">
              <a:spcBef>
                <a:spcPts val="0"/>
              </a:spcBef>
              <a:buNone/>
            </a:pPr>
            <a:endParaRPr lang="en-AU" sz="600" b="1"/>
          </a:p>
          <a:p>
            <a:pPr marL="0" indent="0">
              <a:spcBef>
                <a:spcPts val="0"/>
              </a:spcBef>
              <a:buNone/>
            </a:pPr>
            <a:r>
              <a:rPr lang="en-AU" sz="1600" b="1"/>
              <a:t>Mycoplasma </a:t>
            </a:r>
            <a:r>
              <a:rPr lang="en-AU" sz="1600" b="1" err="1"/>
              <a:t>genitalium</a:t>
            </a:r>
            <a:r>
              <a:rPr lang="en-AU" sz="1600" b="1"/>
              <a:t>:</a:t>
            </a:r>
            <a:endParaRPr lang="en-AU" sz="1600"/>
          </a:p>
          <a:p>
            <a:pPr>
              <a:spcBef>
                <a:spcPts val="0"/>
              </a:spcBef>
            </a:pPr>
            <a:r>
              <a:rPr lang="en-AU" sz="1600"/>
              <a:t>Special treatment situations when first-line therapy fails or is contraindicated have been updated in response to rising AMR</a:t>
            </a:r>
            <a:endParaRPr lang="en-AU" sz="600"/>
          </a:p>
          <a:p>
            <a:pPr>
              <a:spcBef>
                <a:spcPts val="0"/>
              </a:spcBef>
            </a:pPr>
            <a:endParaRPr lang="en-AU" sz="600"/>
          </a:p>
          <a:p>
            <a:pPr marL="0" indent="0">
              <a:spcBef>
                <a:spcPts val="0"/>
              </a:spcBef>
              <a:buNone/>
            </a:pPr>
            <a:r>
              <a:rPr lang="en-AU" sz="1600" b="1"/>
              <a:t>Sex-associated diarrhoea:</a:t>
            </a:r>
            <a:endParaRPr lang="en-AU" sz="1600"/>
          </a:p>
          <a:p>
            <a:pPr>
              <a:spcBef>
                <a:spcPts val="0"/>
              </a:spcBef>
            </a:pPr>
            <a:r>
              <a:rPr lang="en-AU" sz="1600"/>
              <a:t>Increasing drug-resistant shigellosis in MSM, do a stool culture, seek expert local advice when treating diarrhoea in MSM. </a:t>
            </a:r>
          </a:p>
          <a:p>
            <a:pPr>
              <a:spcBef>
                <a:spcPts val="0"/>
              </a:spcBef>
            </a:pPr>
            <a:endParaRPr lang="en-AU" sz="600"/>
          </a:p>
          <a:p>
            <a:pPr marL="0" indent="0">
              <a:spcBef>
                <a:spcPts val="0"/>
              </a:spcBef>
              <a:buNone/>
            </a:pPr>
            <a:r>
              <a:rPr lang="en-AU" sz="1600" b="1"/>
              <a:t>Skin rash and lesions:</a:t>
            </a:r>
            <a:endParaRPr lang="en-AU" sz="1600"/>
          </a:p>
          <a:p>
            <a:pPr>
              <a:spcBef>
                <a:spcPts val="0"/>
              </a:spcBef>
            </a:pPr>
            <a:r>
              <a:rPr lang="en-AU" sz="1600"/>
              <a:t>Think about STIs when examining, clients with rashes, lumps and lesions that might not be on the genital skin.</a:t>
            </a:r>
          </a:p>
          <a:p>
            <a:pPr>
              <a:spcBef>
                <a:spcPts val="0"/>
              </a:spcBef>
            </a:pPr>
            <a:endParaRPr lang="en-AU" sz="600"/>
          </a:p>
          <a:p>
            <a:pPr marL="0" indent="0">
              <a:spcBef>
                <a:spcPts val="0"/>
              </a:spcBef>
              <a:buNone/>
            </a:pPr>
            <a:r>
              <a:rPr lang="en-AU" sz="1600" b="1"/>
              <a:t>Genital dermatology:</a:t>
            </a:r>
            <a:endParaRPr lang="en-AU" sz="1600"/>
          </a:p>
          <a:p>
            <a:pPr>
              <a:spcBef>
                <a:spcPts val="0"/>
              </a:spcBef>
            </a:pPr>
            <a:r>
              <a:rPr lang="en-AU" sz="1600"/>
              <a:t>Now includes causes and treatment options for non-STI related conditions of the </a:t>
            </a:r>
            <a:r>
              <a:rPr lang="en-AU" sz="1600" err="1"/>
              <a:t>anogenital</a:t>
            </a:r>
            <a:r>
              <a:rPr lang="en-AU" sz="1600"/>
              <a:t> skin, such as autoimmune disorders, malignancies, trauma, and inflammatory conditions like psoriasis and eczema. </a:t>
            </a:r>
          </a:p>
          <a:p>
            <a:pPr>
              <a:spcBef>
                <a:spcPts val="0"/>
              </a:spcBef>
            </a:pPr>
            <a:endParaRPr lang="en-AU" sz="600"/>
          </a:p>
          <a:p>
            <a:pPr marL="0" indent="0">
              <a:spcBef>
                <a:spcPts val="0"/>
              </a:spcBef>
              <a:buNone/>
            </a:pPr>
            <a:r>
              <a:rPr lang="en-AU" sz="1600" b="1"/>
              <a:t>Adult sexual assault:</a:t>
            </a:r>
            <a:endParaRPr lang="en-AU" sz="1600"/>
          </a:p>
          <a:p>
            <a:pPr>
              <a:spcBef>
                <a:spcPts val="0"/>
              </a:spcBef>
            </a:pPr>
            <a:r>
              <a:rPr lang="en-AU" sz="1600"/>
              <a:t>A “time from assault” framework as the assessment, management, and ongoing support will differ depending on timing</a:t>
            </a:r>
          </a:p>
          <a:p>
            <a:pPr>
              <a:spcBef>
                <a:spcPts val="0"/>
              </a:spcBef>
            </a:pPr>
            <a:r>
              <a:rPr lang="en-AU" sz="1600"/>
              <a:t>Consideration for post-exposure prophylaxis (PEP) for STIs has been removed with the only PEP (after risk assessment) recommended for HIV, HBV + pregnancy.</a:t>
            </a:r>
          </a:p>
          <a:p>
            <a:pPr>
              <a:spcBef>
                <a:spcPts val="0"/>
              </a:spcBef>
            </a:pPr>
            <a:r>
              <a:rPr lang="en-AU" sz="1600"/>
              <a:t>A new entry regarding historical sexual assault as the primary care clinicians may be the first to hear about childhood abuse.</a:t>
            </a:r>
          </a:p>
          <a:p>
            <a:pPr>
              <a:spcBef>
                <a:spcPts val="0"/>
              </a:spcBef>
            </a:pPr>
            <a:endParaRPr lang="en-AU" sz="600"/>
          </a:p>
          <a:p>
            <a:pPr marL="0" indent="0">
              <a:spcBef>
                <a:spcPts val="0"/>
              </a:spcBef>
              <a:buNone/>
            </a:pPr>
            <a:r>
              <a:rPr lang="en-AU" sz="1600" b="1"/>
              <a:t>Trans and gender diverse people:</a:t>
            </a:r>
            <a:endParaRPr lang="en-AU" sz="1600"/>
          </a:p>
          <a:p>
            <a:pPr>
              <a:spcBef>
                <a:spcPts val="0"/>
              </a:spcBef>
            </a:pPr>
            <a:r>
              <a:rPr lang="en-AU" sz="1600"/>
              <a:t>A major update to this section has incorporated current trans and gender diverse affirming language and addressed the deficiencies in published literature</a:t>
            </a:r>
            <a:r>
              <a:rPr lang="en-AU" sz="900"/>
              <a:t>.</a:t>
            </a:r>
          </a:p>
          <a:p>
            <a:pPr marL="0" indent="0">
              <a:spcBef>
                <a:spcPts val="0"/>
              </a:spcBef>
              <a:buNone/>
            </a:pPr>
            <a:endParaRPr lang="en-AU" sz="800"/>
          </a:p>
        </p:txBody>
      </p:sp>
      <p:pic>
        <p:nvPicPr>
          <p:cNvPr id="4" name="Picture 3"/>
          <p:cNvPicPr>
            <a:picLocks noChangeAspect="1"/>
          </p:cNvPicPr>
          <p:nvPr/>
        </p:nvPicPr>
        <p:blipFill>
          <a:blip r:embed="rId2"/>
          <a:stretch>
            <a:fillRect/>
          </a:stretch>
        </p:blipFill>
        <p:spPr>
          <a:xfrm>
            <a:off x="9287160" y="301051"/>
            <a:ext cx="2213040" cy="1054699"/>
          </a:xfrm>
          <a:prstGeom prst="rect">
            <a:avLst/>
          </a:prstGeom>
        </p:spPr>
      </p:pic>
    </p:spTree>
    <p:extLst>
      <p:ext uri="{BB962C8B-B14F-4D97-AF65-F5344CB8AC3E}">
        <p14:creationId xmlns:p14="http://schemas.microsoft.com/office/powerpoint/2010/main" val="385311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 </a:t>
            </a:r>
            <a:endParaRPr lang="en-AU"/>
          </a:p>
        </p:txBody>
      </p:sp>
      <p:sp>
        <p:nvSpPr>
          <p:cNvPr id="3" name="Content Placeholder 2"/>
          <p:cNvSpPr>
            <a:spLocks noGrp="1"/>
          </p:cNvSpPr>
          <p:nvPr>
            <p:ph idx="1"/>
          </p:nvPr>
        </p:nvSpPr>
        <p:spPr>
          <a:xfrm>
            <a:off x="838200" y="1825625"/>
            <a:ext cx="10515600" cy="4780448"/>
          </a:xfrm>
        </p:spPr>
        <p:txBody>
          <a:bodyPr>
            <a:normAutofit fontScale="70000" lnSpcReduction="20000"/>
          </a:bodyPr>
          <a:lstStyle/>
          <a:p>
            <a:r>
              <a:rPr lang="en-US"/>
              <a:t>Australasian STI management guidelines </a:t>
            </a:r>
            <a:r>
              <a:rPr lang="en-US">
                <a:hlinkClick r:id="rId2"/>
              </a:rPr>
              <a:t>https://sti.guidelines.org.au/</a:t>
            </a:r>
            <a:endParaRPr lang="en-US"/>
          </a:p>
          <a:p>
            <a:r>
              <a:rPr lang="en-AU"/>
              <a:t>MSHC: history and examination, treatment guidelines partner notification, patient fact sheets, education modules  + much more  </a:t>
            </a:r>
            <a:r>
              <a:rPr lang="en-AU">
                <a:hlinkClick r:id="rId3"/>
              </a:rPr>
              <a:t>https://www.mshc.org.au/</a:t>
            </a:r>
            <a:endParaRPr lang="en-AU"/>
          </a:p>
          <a:p>
            <a:r>
              <a:rPr lang="en-AU"/>
              <a:t>Australasian contact tracing guidelines 2022 </a:t>
            </a:r>
            <a:r>
              <a:rPr lang="en-AU">
                <a:hlinkClick r:id="rId4"/>
              </a:rPr>
              <a:t>https://contacttracing.ashm.org.au/</a:t>
            </a:r>
            <a:endParaRPr lang="en-AU"/>
          </a:p>
          <a:p>
            <a:r>
              <a:rPr lang="en-US"/>
              <a:t>Let Them Know   </a:t>
            </a:r>
            <a:r>
              <a:rPr lang="en-US">
                <a:hlinkClick r:id="rId5"/>
              </a:rPr>
              <a:t>https://letthemknow.org.au/</a:t>
            </a:r>
            <a:r>
              <a:rPr lang="en-US"/>
              <a:t> </a:t>
            </a:r>
            <a:endParaRPr lang="en-AU"/>
          </a:p>
          <a:p>
            <a:r>
              <a:rPr lang="en-US"/>
              <a:t>ASHM decision making tools for </a:t>
            </a:r>
            <a:r>
              <a:rPr lang="en-US" err="1"/>
              <a:t>PrEP</a:t>
            </a:r>
            <a:r>
              <a:rPr lang="en-US"/>
              <a:t>, Syphilis, HCV, HBV, </a:t>
            </a:r>
            <a:r>
              <a:rPr lang="en-US" err="1"/>
              <a:t>Mpox</a:t>
            </a:r>
            <a:r>
              <a:rPr lang="en-US"/>
              <a:t>, HIV,  </a:t>
            </a:r>
            <a:r>
              <a:rPr lang="en-US" err="1"/>
              <a:t>etc</a:t>
            </a:r>
            <a:r>
              <a:rPr lang="en-US"/>
              <a:t> </a:t>
            </a:r>
            <a:r>
              <a:rPr lang="en-US">
                <a:hlinkClick r:id="rId6"/>
              </a:rPr>
              <a:t>https://ashm.org.au/resources/</a:t>
            </a:r>
            <a:endParaRPr lang="en-US"/>
          </a:p>
          <a:p>
            <a:r>
              <a:rPr lang="en-US"/>
              <a:t>ASHM </a:t>
            </a:r>
            <a:r>
              <a:rPr lang="en-US" err="1"/>
              <a:t>PrEP</a:t>
            </a:r>
            <a:r>
              <a:rPr lang="en-US"/>
              <a:t> guidelines </a:t>
            </a:r>
            <a:r>
              <a:rPr lang="en-US">
                <a:hlinkClick r:id="rId7"/>
              </a:rPr>
              <a:t>https://www.ashm.org.au/resources/the-ashm-national-prep-guidelines/</a:t>
            </a:r>
            <a:endParaRPr lang="en-US"/>
          </a:p>
          <a:p>
            <a:r>
              <a:rPr lang="en-US"/>
              <a:t>ASHM Post Exposure Prophylaxis for HIV – Australian National Guidelines </a:t>
            </a:r>
            <a:r>
              <a:rPr lang="en-US">
                <a:hlinkClick r:id="rId8"/>
              </a:rPr>
              <a:t>https://www.ashm.org.au/resources/post-exposure-prophylaxis-for-hiv-australian-national-guidelines/</a:t>
            </a:r>
            <a:endParaRPr lang="en-US"/>
          </a:p>
          <a:p>
            <a:r>
              <a:rPr lang="en-US"/>
              <a:t>ASHM HIV guidelines </a:t>
            </a:r>
            <a:r>
              <a:rPr lang="en-US">
                <a:hlinkClick r:id="rId9"/>
              </a:rPr>
              <a:t>https://www.ashm.org.au/resources/antiretroviral-guidelines/</a:t>
            </a:r>
            <a:endParaRPr lang="en-US"/>
          </a:p>
          <a:p>
            <a:r>
              <a:rPr lang="en-AU" sz="2900">
                <a:solidFill>
                  <a:prstClr val="black"/>
                </a:solidFill>
              </a:rPr>
              <a:t>Centre for Excellence in Rural Sexual Health (CERSH)  12 modules, free, online, </a:t>
            </a:r>
            <a:r>
              <a:rPr lang="en-AU" sz="2900">
                <a:solidFill>
                  <a:prstClr val="black"/>
                </a:solidFill>
                <a:hlinkClick r:id="rId10"/>
              </a:rPr>
              <a:t>Online Learning Modules (unimelb.edu.au)</a:t>
            </a:r>
            <a:r>
              <a:rPr lang="en-AU" sz="2900">
                <a:solidFill>
                  <a:prstClr val="white"/>
                </a:solidFill>
              </a:rPr>
              <a:t> </a:t>
            </a:r>
            <a:r>
              <a:rPr lang="en-AU" sz="2900">
                <a:solidFill>
                  <a:prstClr val="black"/>
                </a:solidFill>
              </a:rPr>
              <a:t> (RACGP and ACRRM accredited, CPD points)</a:t>
            </a:r>
          </a:p>
          <a:p>
            <a:r>
              <a:rPr lang="en-US" sz="2900">
                <a:solidFill>
                  <a:prstClr val="black"/>
                </a:solidFill>
              </a:rPr>
              <a:t>Rainbow ready roadmap </a:t>
            </a:r>
            <a:r>
              <a:rPr lang="en-US" sz="2900">
                <a:solidFill>
                  <a:prstClr val="black"/>
                </a:solidFill>
                <a:hlinkClick r:id="rId11"/>
              </a:rPr>
              <a:t>https://www.vic.gov.au/rainbow-ready-roadmap</a:t>
            </a:r>
            <a:endParaRPr lang="en-US"/>
          </a:p>
          <a:p>
            <a:pPr marL="0" indent="0">
              <a:buNone/>
            </a:pPr>
            <a:endParaRPr lang="en-US"/>
          </a:p>
        </p:txBody>
      </p:sp>
      <p:pic>
        <p:nvPicPr>
          <p:cNvPr id="4" name="Picture 4" descr="STI Guidelines Logo"/>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9034549" y="1027906"/>
            <a:ext cx="1987008" cy="947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Barwon Healt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21557" y="5586898"/>
            <a:ext cx="9144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231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1D20-D89F-D140-FBC6-F6B5E530AD2F}"/>
              </a:ext>
            </a:extLst>
          </p:cNvPr>
          <p:cNvSpPr>
            <a:spLocks noGrp="1"/>
          </p:cNvSpPr>
          <p:nvPr>
            <p:ph type="title"/>
          </p:nvPr>
        </p:nvSpPr>
        <p:spPr>
          <a:xfrm>
            <a:off x="720000" y="540000"/>
            <a:ext cx="10672200" cy="515901"/>
          </a:xfrm>
        </p:spPr>
        <p:txBody>
          <a:bodyPr wrap="square" anchor="t">
            <a:normAutofit/>
          </a:bodyPr>
          <a:lstStyle/>
          <a:p>
            <a:r>
              <a:rPr lang="en-US"/>
              <a:t>Case Presentation: 23yo Female</a:t>
            </a:r>
          </a:p>
        </p:txBody>
      </p:sp>
      <p:sp>
        <p:nvSpPr>
          <p:cNvPr id="3" name="Content Placeholder 2">
            <a:extLst>
              <a:ext uri="{FF2B5EF4-FFF2-40B4-BE49-F238E27FC236}">
                <a16:creationId xmlns:a16="http://schemas.microsoft.com/office/drawing/2014/main" id="{C5B6D99E-5A35-126E-E554-AE641F49884B}"/>
              </a:ext>
            </a:extLst>
          </p:cNvPr>
          <p:cNvSpPr>
            <a:spLocks noGrp="1"/>
          </p:cNvSpPr>
          <p:nvPr>
            <p:ph idx="13"/>
          </p:nvPr>
        </p:nvSpPr>
        <p:spPr>
          <a:xfrm>
            <a:off x="719999" y="1440000"/>
            <a:ext cx="6980212" cy="4500000"/>
          </a:xfrm>
        </p:spPr>
        <p:txBody>
          <a:bodyPr>
            <a:normAutofit/>
          </a:bodyPr>
          <a:lstStyle/>
          <a:p>
            <a:r>
              <a:rPr lang="en-US" sz="1800" b="1">
                <a:latin typeface="Raleway" panose="020B0503030101060003" pitchFamily="34" charset="0"/>
              </a:rPr>
              <a:t>Situation </a:t>
            </a:r>
            <a:r>
              <a:rPr lang="en-AU" sz="1800" b="0" i="0">
                <a:solidFill>
                  <a:srgbClr val="616161"/>
                </a:solidFill>
                <a:effectLst/>
                <a:latin typeface="Raleway" panose="020B0503030101060003" pitchFamily="34" charset="0"/>
              </a:rPr>
              <a:t>23 </a:t>
            </a:r>
            <a:r>
              <a:rPr lang="en-AU" sz="1800" b="0" i="0" err="1">
                <a:solidFill>
                  <a:srgbClr val="616161"/>
                </a:solidFill>
                <a:effectLst/>
                <a:latin typeface="Raleway" panose="020B0503030101060003" pitchFamily="34" charset="0"/>
              </a:rPr>
              <a:t>yo</a:t>
            </a:r>
            <a:r>
              <a:rPr lang="en-AU" sz="1800" b="0" i="0">
                <a:solidFill>
                  <a:srgbClr val="616161"/>
                </a:solidFill>
                <a:effectLst/>
                <a:latin typeface="Raleway" panose="020B0503030101060003" pitchFamily="34" charset="0"/>
              </a:rPr>
              <a:t> female - presented 11/10/2022 worried. May have chlamydia - sore and itchy, but no discharge, different to previous thrush.</a:t>
            </a:r>
            <a:br>
              <a:rPr lang="en-AU" sz="1800">
                <a:latin typeface="Raleway" panose="020B0503030101060003" pitchFamily="34" charset="0"/>
              </a:rPr>
            </a:br>
            <a:endParaRPr lang="en-AU" sz="1800">
              <a:latin typeface="Raleway" panose="020B0503030101060003" pitchFamily="34" charset="0"/>
            </a:endParaRPr>
          </a:p>
          <a:p>
            <a:r>
              <a:rPr lang="en-US" sz="1800" b="1">
                <a:latin typeface="Raleway" panose="020B0503030101060003" pitchFamily="34" charset="0"/>
              </a:rPr>
              <a:t>Background: </a:t>
            </a:r>
            <a:r>
              <a:rPr lang="en-AU" sz="1800" b="0" i="0">
                <a:solidFill>
                  <a:srgbClr val="616161"/>
                </a:solidFill>
                <a:effectLst/>
                <a:latin typeface="Raleway" panose="020B0503030101060003" pitchFamily="34" charset="0"/>
              </a:rPr>
              <a:t>23 </a:t>
            </a:r>
            <a:r>
              <a:rPr lang="en-AU" sz="1800" b="0" i="0" err="1">
                <a:solidFill>
                  <a:srgbClr val="616161"/>
                </a:solidFill>
                <a:effectLst/>
                <a:latin typeface="Raleway" panose="020B0503030101060003" pitchFamily="34" charset="0"/>
              </a:rPr>
              <a:t>yo</a:t>
            </a:r>
            <a:r>
              <a:rPr lang="en-AU" sz="1800" b="0" i="0">
                <a:solidFill>
                  <a:srgbClr val="616161"/>
                </a:solidFill>
                <a:effectLst/>
                <a:latin typeface="Raleway" panose="020B0503030101060003" pitchFamily="34" charset="0"/>
              </a:rPr>
              <a:t> female, hairdresser, lives in share house with sister.</a:t>
            </a:r>
          </a:p>
          <a:p>
            <a:r>
              <a:rPr lang="en-US" sz="1800" b="1">
                <a:latin typeface="Raleway" panose="020B0503030101060003" pitchFamily="34" charset="0"/>
              </a:rPr>
              <a:t>Assessment: </a:t>
            </a:r>
            <a:r>
              <a:rPr lang="en-AU" sz="1800" b="0" i="0">
                <a:solidFill>
                  <a:srgbClr val="616161"/>
                </a:solidFill>
                <a:effectLst/>
                <a:latin typeface="Raleway" panose="020B0503030101060003" pitchFamily="34" charset="0"/>
              </a:rPr>
              <a:t>Needs STI screen - urine PCR for chlamydia and </a:t>
            </a:r>
            <a:r>
              <a:rPr lang="en-AU" sz="1800" b="0" i="0" err="1">
                <a:solidFill>
                  <a:srgbClr val="616161"/>
                </a:solidFill>
                <a:effectLst/>
                <a:latin typeface="Raleway" panose="020B0503030101060003" pitchFamily="34" charset="0"/>
              </a:rPr>
              <a:t>gono</a:t>
            </a:r>
            <a:r>
              <a:rPr lang="en-AU" sz="1800" b="0" i="0">
                <a:solidFill>
                  <a:srgbClr val="616161"/>
                </a:solidFill>
                <a:effectLst/>
                <a:latin typeface="Raleway" panose="020B0503030101060003" pitchFamily="34" charset="0"/>
              </a:rPr>
              <a:t>.  +</a:t>
            </a:r>
            <a:r>
              <a:rPr lang="en-AU" sz="1800" b="0" i="0" err="1">
                <a:solidFill>
                  <a:srgbClr val="616161"/>
                </a:solidFill>
                <a:effectLst/>
                <a:latin typeface="Raleway" panose="020B0503030101060003" pitchFamily="34" charset="0"/>
              </a:rPr>
              <a:t>ve</a:t>
            </a:r>
            <a:r>
              <a:rPr lang="en-AU" sz="1800" b="0" i="0">
                <a:solidFill>
                  <a:srgbClr val="616161"/>
                </a:solidFill>
                <a:effectLst/>
                <a:latin typeface="Raleway" panose="020B0503030101060003" pitchFamily="34" charset="0"/>
              </a:rPr>
              <a:t> chlamydia, and then treated with stat dose Azithromycin.</a:t>
            </a:r>
            <a:br>
              <a:rPr lang="en-AU" sz="1800">
                <a:latin typeface="Raleway" panose="020B0503030101060003" pitchFamily="34" charset="0"/>
              </a:rPr>
            </a:br>
            <a:r>
              <a:rPr lang="en-AU" sz="1800" b="0" i="0">
                <a:solidFill>
                  <a:srgbClr val="616161"/>
                </a:solidFill>
                <a:effectLst/>
                <a:latin typeface="Raleway" panose="020B0503030101060003" pitchFamily="34" charset="0"/>
              </a:rPr>
              <a:t>Re-presented end of December - ongoing itch and odour - further chlamydia test +</a:t>
            </a:r>
            <a:r>
              <a:rPr lang="en-AU" sz="1800" b="0" i="0" err="1">
                <a:solidFill>
                  <a:srgbClr val="616161"/>
                </a:solidFill>
                <a:effectLst/>
                <a:latin typeface="Raleway" panose="020B0503030101060003" pitchFamily="34" charset="0"/>
              </a:rPr>
              <a:t>ve</a:t>
            </a:r>
            <a:r>
              <a:rPr lang="en-AU" sz="1800" b="0" i="0">
                <a:solidFill>
                  <a:srgbClr val="616161"/>
                </a:solidFill>
                <a:effectLst/>
                <a:latin typeface="Raleway" panose="020B0503030101060003" pitchFamily="34" charset="0"/>
              </a:rPr>
              <a:t>, and also back vaginitis swabs (+</a:t>
            </a:r>
            <a:r>
              <a:rPr lang="en-AU" sz="1800" b="0" i="0" err="1">
                <a:solidFill>
                  <a:srgbClr val="616161"/>
                </a:solidFill>
                <a:effectLst/>
                <a:latin typeface="Raleway" panose="020B0503030101060003" pitchFamily="34" charset="0"/>
              </a:rPr>
              <a:t>ve</a:t>
            </a:r>
            <a:r>
              <a:rPr lang="en-AU" sz="1800" b="0" i="0">
                <a:solidFill>
                  <a:srgbClr val="616161"/>
                </a:solidFill>
                <a:effectLst/>
                <a:latin typeface="Raleway" panose="020B0503030101060003" pitchFamily="34" charset="0"/>
              </a:rPr>
              <a:t> for trichomonas and </a:t>
            </a:r>
            <a:r>
              <a:rPr lang="en-AU" sz="1800" b="0" i="0" err="1">
                <a:solidFill>
                  <a:srgbClr val="616161"/>
                </a:solidFill>
                <a:effectLst/>
                <a:latin typeface="Raleway" panose="020B0503030101060003" pitchFamily="34" charset="0"/>
              </a:rPr>
              <a:t>gardnerella</a:t>
            </a:r>
            <a:r>
              <a:rPr lang="en-AU" sz="1800" b="0" i="0">
                <a:solidFill>
                  <a:srgbClr val="616161"/>
                </a:solidFill>
                <a:effectLst/>
                <a:latin typeface="Raleway" panose="020B0503030101060003" pitchFamily="34" charset="0"/>
              </a:rPr>
              <a:t> on AFFIRM testing) - treated with doxycycline and metronidazole - 7 days of each</a:t>
            </a:r>
          </a:p>
          <a:p>
            <a:r>
              <a:rPr lang="en-AU" sz="2200" b="1">
                <a:latin typeface="Raleway" panose="020B0503030101060003" pitchFamily="34" charset="0"/>
              </a:rPr>
              <a:t>Recommendation: </a:t>
            </a:r>
            <a:r>
              <a:rPr lang="en-AU" sz="1800" b="0" i="0" err="1">
                <a:solidFill>
                  <a:srgbClr val="616161"/>
                </a:solidFill>
                <a:effectLst/>
                <a:latin typeface="Raleway" panose="020B0503030101060003" pitchFamily="34" charset="0"/>
              </a:rPr>
              <a:t>Sx</a:t>
            </a:r>
            <a:r>
              <a:rPr lang="en-AU" sz="1800" b="0" i="0">
                <a:solidFill>
                  <a:srgbClr val="616161"/>
                </a:solidFill>
                <a:effectLst/>
                <a:latin typeface="Raleway" panose="020B0503030101060003" pitchFamily="34" charset="0"/>
              </a:rPr>
              <a:t> now resolved, but patient requested test on 7/2/23 as confirmation of cure</a:t>
            </a:r>
            <a:r>
              <a:rPr lang="en-AU" sz="1800" b="0" i="0" dirty="0">
                <a:solidFill>
                  <a:srgbClr val="616161"/>
                </a:solidFill>
                <a:effectLst/>
                <a:latin typeface="Raleway" panose="020B0503030101060003" pitchFamily="34" charset="0"/>
              </a:rPr>
              <a:t>.</a:t>
            </a:r>
            <a:endParaRPr lang="en-US" sz="1800">
              <a:latin typeface="Raleway" panose="020B0503030101060003" pitchFamily="34" charset="0"/>
            </a:endParaRPr>
          </a:p>
        </p:txBody>
      </p:sp>
      <p:pic>
        <p:nvPicPr>
          <p:cNvPr id="5" name="Picture 4">
            <a:extLst>
              <a:ext uri="{FF2B5EF4-FFF2-40B4-BE49-F238E27FC236}">
                <a16:creationId xmlns:a16="http://schemas.microsoft.com/office/drawing/2014/main" id="{E5875579-BA66-6647-82C8-0111625A24AE}"/>
              </a:ext>
            </a:extLst>
          </p:cNvPr>
          <p:cNvPicPr>
            <a:picLocks noChangeAspect="1"/>
          </p:cNvPicPr>
          <p:nvPr/>
        </p:nvPicPr>
        <p:blipFill>
          <a:blip r:embed="rId2"/>
          <a:stretch>
            <a:fillRect/>
          </a:stretch>
        </p:blipFill>
        <p:spPr>
          <a:xfrm>
            <a:off x="8112760" y="1440000"/>
            <a:ext cx="3700921" cy="3682416"/>
          </a:xfrm>
          <a:prstGeom prst="rect">
            <a:avLst/>
          </a:prstGeom>
          <a:noFill/>
        </p:spPr>
      </p:pic>
      <p:sp>
        <p:nvSpPr>
          <p:cNvPr id="6" name="Rectangle 5">
            <a:extLst>
              <a:ext uri="{FF2B5EF4-FFF2-40B4-BE49-F238E27FC236}">
                <a16:creationId xmlns:a16="http://schemas.microsoft.com/office/drawing/2014/main" id="{85C8EA33-80A1-6E7B-4E21-57FD597C4D43}"/>
              </a:ext>
            </a:extLst>
          </p:cNvPr>
          <p:cNvSpPr/>
          <p:nvPr/>
        </p:nvSpPr>
        <p:spPr>
          <a:xfrm>
            <a:off x="237984" y="5859262"/>
            <a:ext cx="10432975" cy="998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white"/>
                </a:solidFill>
                <a:effectLst/>
                <a:uLnTx/>
                <a:uFillTx/>
                <a:latin typeface="Arial" panose="020B0604020202020204"/>
                <a:ea typeface="+mn-ea"/>
                <a:cs typeface="+mn-cs"/>
              </a:rPr>
              <a:t>Should we include bacterial vaginitis screen with STI screen?</a:t>
            </a:r>
            <a:br>
              <a:rPr kumimoji="0" lang="en-AU" sz="2400" b="0" i="0" u="none" strike="noStrike" kern="1200" cap="none" spc="0" normalizeH="0" baseline="0" noProof="0">
                <a:ln>
                  <a:noFill/>
                </a:ln>
                <a:solidFill>
                  <a:prstClr val="white"/>
                </a:solidFill>
                <a:effectLst/>
                <a:uLnTx/>
                <a:uFillTx/>
                <a:latin typeface="Arial" panose="020B0604020202020204"/>
                <a:ea typeface="+mn-ea"/>
                <a:cs typeface="+mn-cs"/>
              </a:rPr>
            </a:br>
            <a:r>
              <a:rPr kumimoji="0" lang="en-AU" sz="1800" b="0" i="0" u="none" strike="noStrike" kern="1200" cap="none" spc="0" normalizeH="0" baseline="0" noProof="0">
                <a:ln>
                  <a:noFill/>
                </a:ln>
                <a:solidFill>
                  <a:prstClr val="white"/>
                </a:solidFill>
                <a:effectLst/>
                <a:uLnTx/>
                <a:uFillTx/>
                <a:latin typeface="Arial" panose="020B0604020202020204"/>
                <a:ea typeface="+mn-ea"/>
                <a:cs typeface="+mn-cs"/>
              </a:rPr>
              <a:t>Did we really have a persisting +</a:t>
            </a:r>
            <a:r>
              <a:rPr kumimoji="0" lang="en-AU" sz="1800" b="0" i="0" u="none" strike="noStrike" kern="1200" cap="none" spc="0" normalizeH="0" baseline="0" noProof="0" err="1">
                <a:ln>
                  <a:noFill/>
                </a:ln>
                <a:solidFill>
                  <a:prstClr val="white"/>
                </a:solidFill>
                <a:effectLst/>
                <a:uLnTx/>
                <a:uFillTx/>
                <a:latin typeface="Arial" panose="020B0604020202020204"/>
                <a:ea typeface="+mn-ea"/>
                <a:cs typeface="+mn-cs"/>
              </a:rPr>
              <a:t>ve</a:t>
            </a:r>
            <a:r>
              <a:rPr kumimoji="0" lang="en-AU" sz="1800" b="0" i="0" u="none" strike="noStrike" kern="1200" cap="none" spc="0" normalizeH="0" baseline="0" noProof="0">
                <a:ln>
                  <a:noFill/>
                </a:ln>
                <a:solidFill>
                  <a:prstClr val="white"/>
                </a:solidFill>
                <a:effectLst/>
                <a:uLnTx/>
                <a:uFillTx/>
                <a:latin typeface="Arial" panose="020B0604020202020204"/>
                <a:ea typeface="+mn-ea"/>
                <a:cs typeface="+mn-cs"/>
              </a:rPr>
              <a:t> Chlamydia test, or was it too early to retest?</a:t>
            </a:r>
            <a:br>
              <a:rPr kumimoji="0" lang="en-AU" sz="2400" b="0" i="0" u="none" strike="noStrike" kern="1200" cap="none" spc="0" normalizeH="0" baseline="0" noProof="0">
                <a:ln>
                  <a:noFill/>
                </a:ln>
                <a:solidFill>
                  <a:prstClr val="white"/>
                </a:solidFill>
                <a:effectLst/>
                <a:uLnTx/>
                <a:uFillTx/>
                <a:latin typeface="Arial" panose="020B0604020202020204"/>
                <a:ea typeface="+mn-ea"/>
                <a:cs typeface="+mn-cs"/>
              </a:rPr>
            </a:br>
            <a:r>
              <a:rPr kumimoji="0" lang="en-AU" sz="1800" b="0" i="0" u="none" strike="noStrike" kern="1200" cap="none" spc="0" normalizeH="0" baseline="0" noProof="0">
                <a:ln>
                  <a:noFill/>
                </a:ln>
                <a:solidFill>
                  <a:prstClr val="white"/>
                </a:solidFill>
                <a:effectLst/>
                <a:uLnTx/>
                <a:uFillTx/>
                <a:latin typeface="Arial" panose="020B0604020202020204"/>
                <a:ea typeface="+mn-ea"/>
                <a:cs typeface="+mn-cs"/>
              </a:rPr>
              <a:t>How to manage timely if needing swabs as well as urine PCR (Can request the urine from the lab, harder to do the swabs, and the affirm test is fiddly)</a:t>
            </a:r>
            <a:endParaRPr kumimoji="0" lang="en-AU" sz="2400" b="0" i="0" u="none" strike="noStrike" kern="1200" cap="none" spc="0" normalizeH="0" baseline="0" noProof="0">
              <a:ln>
                <a:noFill/>
              </a:ln>
              <a:solidFill>
                <a:prstClr val="white"/>
              </a:solidFill>
              <a:effectLst/>
              <a:uLnTx/>
              <a:uFillTx/>
              <a:latin typeface="Raleway" panose="020B0503030101060003" pitchFamily="34" charset="0"/>
              <a:ea typeface="+mn-ea"/>
              <a:cs typeface="+mn-cs"/>
            </a:endParaRPr>
          </a:p>
        </p:txBody>
      </p:sp>
    </p:spTree>
    <p:extLst>
      <p:ext uri="{BB962C8B-B14F-4D97-AF65-F5344CB8AC3E}">
        <p14:creationId xmlns:p14="http://schemas.microsoft.com/office/powerpoint/2010/main" val="104625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42E731-4BAF-6AE5-3B64-5338A57D1121}"/>
              </a:ext>
            </a:extLst>
          </p:cNvPr>
          <p:cNvSpPr>
            <a:spLocks noGrp="1"/>
          </p:cNvSpPr>
          <p:nvPr>
            <p:ph type="title"/>
          </p:nvPr>
        </p:nvSpPr>
        <p:spPr>
          <a:xfrm>
            <a:off x="720000" y="540000"/>
            <a:ext cx="10753200" cy="460502"/>
          </a:xfrm>
        </p:spPr>
        <p:txBody>
          <a:bodyPr/>
          <a:lstStyle/>
          <a:p>
            <a:r>
              <a:rPr lang="en-AU" b="1">
                <a:effectLst/>
                <a:latin typeface="Raleway" panose="020B0503030101060003" pitchFamily="34" charset="0"/>
                <a:ea typeface="Calibri" panose="020F0502020204030204" pitchFamily="34" charset="0"/>
              </a:rPr>
              <a:t>GPs needed for Survey</a:t>
            </a:r>
            <a:endParaRPr lang="en-AU">
              <a:latin typeface="Raleway" panose="020B0503030101060003" pitchFamily="34" charset="0"/>
            </a:endParaRPr>
          </a:p>
        </p:txBody>
      </p:sp>
      <p:sp>
        <p:nvSpPr>
          <p:cNvPr id="6" name="Content Placeholder 5">
            <a:extLst>
              <a:ext uri="{FF2B5EF4-FFF2-40B4-BE49-F238E27FC236}">
                <a16:creationId xmlns:a16="http://schemas.microsoft.com/office/drawing/2014/main" id="{29D3A843-2393-8602-0B05-222CC41C671E}"/>
              </a:ext>
            </a:extLst>
          </p:cNvPr>
          <p:cNvSpPr>
            <a:spLocks noGrp="1"/>
          </p:cNvSpPr>
          <p:nvPr>
            <p:ph idx="1"/>
          </p:nvPr>
        </p:nvSpPr>
        <p:spPr/>
        <p:txBody>
          <a:bodyPr/>
          <a:lstStyle/>
          <a:p>
            <a:pPr marL="0" indent="0">
              <a:buNone/>
            </a:pPr>
            <a:r>
              <a:rPr lang="en-GB" sz="1800">
                <a:effectLst/>
                <a:latin typeface="Calibri" panose="020F0502020204030204" pitchFamily="34" charset="0"/>
                <a:ea typeface="Calibri" panose="020F0502020204030204" pitchFamily="34" charset="0"/>
              </a:rPr>
              <a:t>Seeking prescribing health care providers in Victoria for a brief online survey about patient delivered partner therapy (PDPT) for chlamydia.</a:t>
            </a:r>
            <a:endParaRPr lang="en-AU" sz="1800">
              <a:effectLst/>
              <a:latin typeface="Calibri" panose="020F0502020204030204" pitchFamily="34" charset="0"/>
              <a:ea typeface="Calibri" panose="020F0502020204030204" pitchFamily="34" charset="0"/>
            </a:endParaRPr>
          </a:p>
          <a:p>
            <a:pPr marL="0" indent="0">
              <a:buNone/>
            </a:pPr>
            <a:r>
              <a:rPr lang="en-AU" sz="1800">
                <a:effectLst/>
                <a:latin typeface="Calibri" panose="020F0502020204030204" pitchFamily="34" charset="0"/>
                <a:ea typeface="Calibri" panose="020F0502020204030204" pitchFamily="34" charset="0"/>
              </a:rPr>
              <a:t>You do not need to have any experience or knowledge of PDPT to participate.  </a:t>
            </a:r>
          </a:p>
          <a:p>
            <a:pPr marL="0" indent="0">
              <a:buNone/>
            </a:pPr>
            <a:endParaRPr lang="en-AU" sz="1800">
              <a:effectLst/>
              <a:latin typeface="Calibri" panose="020F0502020204030204" pitchFamily="34" charset="0"/>
              <a:ea typeface="Calibri" panose="020F0502020204030204" pitchFamily="34" charset="0"/>
            </a:endParaRPr>
          </a:p>
          <a:p>
            <a:pPr marL="0" indent="0">
              <a:buNone/>
            </a:pPr>
            <a:r>
              <a:rPr lang="en-AU" sz="1800" b="1" i="1">
                <a:effectLst/>
                <a:latin typeface="Calibri" panose="020F0502020204030204" pitchFamily="34" charset="0"/>
                <a:ea typeface="Calibri" panose="020F0502020204030204" pitchFamily="34" charset="0"/>
              </a:rPr>
              <a:t>You could win one of five $100 gift vouchers.</a:t>
            </a:r>
            <a:endParaRPr lang="en-AU" sz="1800">
              <a:effectLst/>
              <a:latin typeface="Calibri" panose="020F0502020204030204" pitchFamily="34" charset="0"/>
              <a:ea typeface="Calibri" panose="020F0502020204030204" pitchFamily="34" charset="0"/>
            </a:endParaRPr>
          </a:p>
          <a:p>
            <a:pPr marL="0" indent="0">
              <a:buNone/>
            </a:pPr>
            <a:r>
              <a:rPr lang="en-GB" sz="1800">
                <a:effectLst/>
                <a:latin typeface="Calibri" panose="020F0502020204030204" pitchFamily="34" charset="0"/>
                <a:ea typeface="Calibri" panose="020F0502020204030204" pitchFamily="34" charset="0"/>
              </a:rPr>
              <a:t> </a:t>
            </a:r>
            <a:endParaRPr lang="en-AU" sz="1800">
              <a:effectLst/>
              <a:latin typeface="Calibri" panose="020F0502020204030204" pitchFamily="34" charset="0"/>
              <a:ea typeface="Calibri" panose="020F0502020204030204" pitchFamily="34" charset="0"/>
            </a:endParaRPr>
          </a:p>
          <a:p>
            <a:pPr marL="0" indent="0">
              <a:buNone/>
            </a:pPr>
            <a:r>
              <a:rPr lang="en-AU" sz="1800" b="1">
                <a:effectLst/>
                <a:latin typeface="Calibri" panose="020F0502020204030204" pitchFamily="34" charset="0"/>
                <a:ea typeface="Calibri" panose="020F0502020204030204" pitchFamily="34" charset="0"/>
              </a:rPr>
              <a:t>Take the survey here: </a:t>
            </a:r>
            <a:r>
              <a:rPr lang="en-AU" sz="1800" b="1" u="sng">
                <a:solidFill>
                  <a:srgbClr val="0000FF"/>
                </a:solidFill>
                <a:effectLst/>
                <a:latin typeface="Calibri" panose="020F0502020204030204" pitchFamily="34" charset="0"/>
                <a:ea typeface="Calibri" panose="020F0502020204030204" pitchFamily="34" charset="0"/>
                <a:hlinkClick r:id="rId3"/>
              </a:rPr>
              <a:t>https://go.unimelb.edu.au/n43e</a:t>
            </a:r>
            <a:endParaRPr lang="en-AU" sz="1800">
              <a:effectLst/>
              <a:latin typeface="Calibri" panose="020F0502020204030204" pitchFamily="34" charset="0"/>
              <a:ea typeface="Calibri" panose="020F0502020204030204" pitchFamily="34" charset="0"/>
            </a:endParaRPr>
          </a:p>
          <a:p>
            <a:pPr marL="0" indent="0">
              <a:buNone/>
            </a:pPr>
            <a:r>
              <a:rPr lang="en-GB" sz="1800">
                <a:effectLst/>
                <a:latin typeface="Calibri" panose="020F0502020204030204" pitchFamily="34" charset="0"/>
                <a:ea typeface="Calibri" panose="020F0502020204030204" pitchFamily="34" charset="0"/>
              </a:rPr>
              <a:t> </a:t>
            </a:r>
            <a:endParaRPr lang="en-AU" sz="1800">
              <a:effectLst/>
              <a:latin typeface="Calibri" panose="020F0502020204030204" pitchFamily="34" charset="0"/>
              <a:ea typeface="Calibri" panose="020F0502020204030204" pitchFamily="34" charset="0"/>
            </a:endParaRPr>
          </a:p>
          <a:p>
            <a:pPr marL="0" indent="0">
              <a:buNone/>
            </a:pPr>
            <a:r>
              <a:rPr lang="en-AU" sz="1800">
                <a:latin typeface="Calibri" panose="020F0502020204030204" pitchFamily="34" charset="0"/>
                <a:ea typeface="Calibri" panose="020F0502020204030204" pitchFamily="34" charset="0"/>
              </a:rPr>
              <a:t>S</a:t>
            </a:r>
            <a:r>
              <a:rPr lang="en-AU" sz="1800">
                <a:effectLst/>
                <a:latin typeface="Calibri" panose="020F0502020204030204" pitchFamily="34" charset="0"/>
                <a:ea typeface="Calibri" panose="020F0502020204030204" pitchFamily="34" charset="0"/>
              </a:rPr>
              <a:t>urvey is open until 30</a:t>
            </a:r>
            <a:r>
              <a:rPr lang="en-AU" sz="1800" baseline="30000">
                <a:effectLst/>
                <a:latin typeface="Calibri" panose="020F0502020204030204" pitchFamily="34" charset="0"/>
                <a:ea typeface="Calibri" panose="020F0502020204030204" pitchFamily="34" charset="0"/>
              </a:rPr>
              <a:t>th</a:t>
            </a:r>
            <a:r>
              <a:rPr lang="en-AU" sz="1800">
                <a:effectLst/>
                <a:latin typeface="Calibri" panose="020F0502020204030204" pitchFamily="34" charset="0"/>
                <a:ea typeface="Calibri" panose="020F0502020204030204" pitchFamily="34" charset="0"/>
              </a:rPr>
              <a:t> March 2023.  </a:t>
            </a:r>
          </a:p>
          <a:p>
            <a:pPr marL="0" indent="0">
              <a:buNone/>
            </a:pPr>
            <a:r>
              <a:rPr lang="en-GB" sz="1800">
                <a:effectLst/>
                <a:latin typeface="Calibri" panose="020F0502020204030204" pitchFamily="34" charset="0"/>
                <a:ea typeface="Calibri" panose="020F0502020204030204" pitchFamily="34" charset="0"/>
              </a:rPr>
              <a:t>Questions: Contact </a:t>
            </a:r>
            <a:r>
              <a:rPr lang="en-GB" sz="1800" u="sng">
                <a:solidFill>
                  <a:srgbClr val="0000FF"/>
                </a:solidFill>
                <a:effectLst/>
                <a:latin typeface="Calibri" panose="020F0502020204030204" pitchFamily="34" charset="0"/>
                <a:ea typeface="Calibri" panose="020F0502020204030204" pitchFamily="34" charset="0"/>
                <a:hlinkClick r:id="rId4"/>
              </a:rPr>
              <a:t>jane.goller@unimelb.edu.au</a:t>
            </a:r>
            <a:r>
              <a:rPr lang="en-AU" sz="1800">
                <a:effectLst/>
                <a:latin typeface="Calibri" panose="020F0502020204030204" pitchFamily="34" charset="0"/>
                <a:ea typeface="Calibri" panose="020F0502020204030204" pitchFamily="34" charset="0"/>
              </a:rPr>
              <a:t>    </a:t>
            </a:r>
            <a:br>
              <a:rPr lang="en-AU" sz="1800">
                <a:effectLst/>
                <a:latin typeface="Calibri" panose="020F0502020204030204" pitchFamily="34" charset="0"/>
                <a:ea typeface="Calibri" panose="020F0502020204030204" pitchFamily="34" charset="0"/>
              </a:rPr>
            </a:br>
            <a:endParaRPr lang="en-AU" sz="1800">
              <a:effectLst/>
              <a:latin typeface="Calibri" panose="020F0502020204030204" pitchFamily="34" charset="0"/>
              <a:ea typeface="Calibri" panose="020F0502020204030204" pitchFamily="34" charset="0"/>
            </a:endParaRPr>
          </a:p>
          <a:p>
            <a:pPr marL="0" indent="0">
              <a:buNone/>
            </a:pPr>
            <a:r>
              <a:rPr lang="en-GB" sz="1800">
                <a:effectLst/>
                <a:latin typeface="Calibri" panose="020F0502020204030204" pitchFamily="34" charset="0"/>
                <a:ea typeface="Calibri" panose="020F0502020204030204" pitchFamily="34" charset="0"/>
              </a:rPr>
              <a:t>Approved by University of Melbourne Human Research Ethics (</a:t>
            </a:r>
            <a:r>
              <a:rPr lang="en-AU" sz="1800">
                <a:effectLst/>
                <a:latin typeface="Calibri" panose="020F0502020204030204" pitchFamily="34" charset="0"/>
                <a:ea typeface="Calibri" panose="020F0502020204030204" pitchFamily="34" charset="0"/>
              </a:rPr>
              <a:t>ID: 24990).</a:t>
            </a:r>
          </a:p>
          <a:p>
            <a:endParaRPr lang="en-AU"/>
          </a:p>
        </p:txBody>
      </p:sp>
    </p:spTree>
    <p:extLst>
      <p:ext uri="{BB962C8B-B14F-4D97-AF65-F5344CB8AC3E}">
        <p14:creationId xmlns:p14="http://schemas.microsoft.com/office/powerpoint/2010/main" val="2276471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5EFD-8753-40A1-1917-665BD78507D6}"/>
              </a:ext>
            </a:extLst>
          </p:cNvPr>
          <p:cNvSpPr>
            <a:spLocks noGrp="1"/>
          </p:cNvSpPr>
          <p:nvPr>
            <p:ph type="title"/>
          </p:nvPr>
        </p:nvSpPr>
        <p:spPr/>
        <p:txBody>
          <a:bodyPr/>
          <a:lstStyle/>
          <a:p>
            <a:r>
              <a:rPr lang="en-US"/>
              <a:t>Upcoming webinar – Cervical Screening</a:t>
            </a:r>
            <a:endParaRPr lang="en-AU"/>
          </a:p>
        </p:txBody>
      </p:sp>
      <p:sp>
        <p:nvSpPr>
          <p:cNvPr id="3" name="Content Placeholder 2">
            <a:extLst>
              <a:ext uri="{FF2B5EF4-FFF2-40B4-BE49-F238E27FC236}">
                <a16:creationId xmlns:a16="http://schemas.microsoft.com/office/drawing/2014/main" id="{08B8ECC3-1717-4214-B1AF-3607D8674162}"/>
              </a:ext>
            </a:extLst>
          </p:cNvPr>
          <p:cNvSpPr>
            <a:spLocks noGrp="1"/>
          </p:cNvSpPr>
          <p:nvPr>
            <p:ph idx="13"/>
          </p:nvPr>
        </p:nvSpPr>
        <p:spPr/>
        <p:txBody>
          <a:bodyPr/>
          <a:lstStyle/>
          <a:p>
            <a:pPr marL="0" indent="0">
              <a:buNone/>
            </a:pPr>
            <a:r>
              <a:rPr lang="en-AU" sz="2000" b="1" i="1">
                <a:solidFill>
                  <a:srgbClr val="003E6A"/>
                </a:solidFill>
                <a:effectLst/>
                <a:latin typeface="Trebuchet MS" panose="020B0603020202020204" pitchFamily="34" charset="0"/>
                <a:ea typeface="Times New Roman" panose="02020603050405020304" pitchFamily="18" charset="0"/>
                <a:cs typeface="Calibri" panose="020F0502020204030204" pitchFamily="34" charset="0"/>
              </a:rPr>
              <a:t>How to optimise the use of self-collection and manage your patients’ follow-up </a:t>
            </a:r>
          </a:p>
          <a:p>
            <a:pPr marL="0" indent="0">
              <a:buNone/>
            </a:pPr>
            <a:endParaRPr lang="en-AU" sz="2000" b="1">
              <a:solidFill>
                <a:srgbClr val="003E6A"/>
              </a:solidFill>
              <a:effectLst/>
              <a:latin typeface="Trebuchet MS" panose="020B0603020202020204" pitchFamily="34" charset="0"/>
              <a:ea typeface="Calibri" panose="020F0502020204030204" pitchFamily="34" charset="0"/>
              <a:cs typeface="Calibri" panose="020F0502020204030204" pitchFamily="34" charset="0"/>
            </a:endParaRPr>
          </a:p>
          <a:p>
            <a:r>
              <a:rPr lang="en-AU" sz="1800" b="1">
                <a:effectLst/>
                <a:latin typeface="Trebuchet MS" panose="020B0603020202020204" pitchFamily="34" charset="0"/>
                <a:ea typeface="Calibri" panose="020F0502020204030204" pitchFamily="34" charset="0"/>
                <a:cs typeface="Calibri" panose="020F0502020204030204" pitchFamily="34" charset="0"/>
              </a:rPr>
              <a:t>Speaker:</a:t>
            </a:r>
            <a:endParaRPr lang="en-AU" sz="1800">
              <a:effectLst/>
              <a:latin typeface="Calibri" panose="020F0502020204030204" pitchFamily="34" charset="0"/>
              <a:ea typeface="Calibri" panose="020F0502020204030204" pitchFamily="34" charset="0"/>
            </a:endParaRPr>
          </a:p>
          <a:p>
            <a:pPr lvl="1">
              <a:buSzPts val="1000"/>
              <a:tabLst>
                <a:tab pos="457200" algn="l"/>
              </a:tabLst>
            </a:pPr>
            <a:r>
              <a:rPr lang="en-AU" sz="1600">
                <a:solidFill>
                  <a:srgbClr val="404040"/>
                </a:solidFill>
                <a:effectLst/>
                <a:latin typeface="Trebuchet MS" panose="020B0603020202020204" pitchFamily="34" charset="0"/>
                <a:ea typeface="Calibri" panose="020F0502020204030204" pitchFamily="34" charset="0"/>
              </a:rPr>
              <a:t>Dr Alexis Butler - GP Liaison Physician, VCS Pathology, Australian Centre for the Prevention of Cervical Cancer</a:t>
            </a:r>
            <a:endParaRPr lang="en-AU" sz="1600">
              <a:effectLst/>
              <a:latin typeface="Calibri" panose="020F0502020204030204" pitchFamily="34" charset="0"/>
              <a:ea typeface="Calibri" panose="020F0502020204030204" pitchFamily="34" charset="0"/>
            </a:endParaRPr>
          </a:p>
          <a:p>
            <a:r>
              <a:rPr lang="en-AU" sz="1800" b="1">
                <a:effectLst/>
                <a:latin typeface="Trebuchet MS" panose="020B0603020202020204" pitchFamily="34" charset="0"/>
                <a:ea typeface="Calibri" panose="020F0502020204030204" pitchFamily="34" charset="0"/>
                <a:cs typeface="Calibri" panose="020F0502020204030204" pitchFamily="34" charset="0"/>
              </a:rPr>
              <a:t>Learning Outcomes:</a:t>
            </a:r>
            <a:endParaRPr lang="en-AU" sz="1800">
              <a:effectLst/>
              <a:latin typeface="Calibri" panose="020F0502020204030204" pitchFamily="34" charset="0"/>
              <a:ea typeface="Calibri" panose="020F0502020204030204" pitchFamily="34" charset="0"/>
            </a:endParaRPr>
          </a:p>
          <a:p>
            <a:pPr lvl="1">
              <a:buSzPts val="1000"/>
              <a:tabLst>
                <a:tab pos="457200" algn="l"/>
              </a:tabLst>
            </a:pPr>
            <a:r>
              <a:rPr lang="en-AU" sz="1600">
                <a:solidFill>
                  <a:srgbClr val="404040"/>
                </a:solidFill>
                <a:effectLst/>
                <a:latin typeface="Trebuchet MS" panose="020B0603020202020204" pitchFamily="34" charset="0"/>
                <a:ea typeface="Calibri" panose="020F0502020204030204" pitchFamily="34" charset="0"/>
              </a:rPr>
              <a:t>Discuss the advantages and disadvantages of the HPV self-collection option to support your patient to make an informed choice</a:t>
            </a:r>
            <a:endParaRPr lang="en-AU" sz="1600">
              <a:effectLst/>
              <a:latin typeface="Calibri" panose="020F0502020204030204" pitchFamily="34" charset="0"/>
              <a:ea typeface="Calibri" panose="020F0502020204030204" pitchFamily="34" charset="0"/>
            </a:endParaRPr>
          </a:p>
          <a:p>
            <a:pPr lvl="1">
              <a:buSzPts val="1000"/>
              <a:tabLst>
                <a:tab pos="457200" algn="l"/>
              </a:tabLst>
            </a:pPr>
            <a:r>
              <a:rPr lang="en-AU" sz="1600">
                <a:solidFill>
                  <a:srgbClr val="404040"/>
                </a:solidFill>
                <a:effectLst/>
                <a:latin typeface="Trebuchet MS" panose="020B0603020202020204" pitchFamily="34" charset="0"/>
                <a:ea typeface="Calibri" panose="020F0502020204030204" pitchFamily="34" charset="0"/>
              </a:rPr>
              <a:t>Discuss the appropriate follow up for abnormal self-collection results</a:t>
            </a:r>
            <a:endParaRPr lang="en-AU" sz="1600">
              <a:effectLst/>
              <a:latin typeface="Calibri" panose="020F0502020204030204" pitchFamily="34" charset="0"/>
              <a:ea typeface="Calibri" panose="020F0502020204030204" pitchFamily="34" charset="0"/>
            </a:endParaRPr>
          </a:p>
          <a:p>
            <a:pPr lvl="1">
              <a:buSzPts val="1000"/>
              <a:tabLst>
                <a:tab pos="457200" algn="l"/>
              </a:tabLst>
            </a:pPr>
            <a:r>
              <a:rPr lang="en-AU" sz="1600">
                <a:solidFill>
                  <a:srgbClr val="404040"/>
                </a:solidFill>
                <a:effectLst/>
                <a:latin typeface="Trebuchet MS" panose="020B0603020202020204" pitchFamily="34" charset="0"/>
                <a:ea typeface="Calibri" panose="020F0502020204030204" pitchFamily="34" charset="0"/>
              </a:rPr>
              <a:t>Describe the different self-collection testing processes now available in primary care.</a:t>
            </a:r>
            <a:endParaRPr lang="en-AU" sz="1600">
              <a:effectLst/>
              <a:latin typeface="Calibri" panose="020F0502020204030204" pitchFamily="34" charset="0"/>
              <a:ea typeface="Calibri" panose="020F0502020204030204" pitchFamily="34" charset="0"/>
            </a:endParaRPr>
          </a:p>
        </p:txBody>
      </p:sp>
      <p:sp>
        <p:nvSpPr>
          <p:cNvPr id="4" name="Content Placeholder 3">
            <a:extLst>
              <a:ext uri="{FF2B5EF4-FFF2-40B4-BE49-F238E27FC236}">
                <a16:creationId xmlns:a16="http://schemas.microsoft.com/office/drawing/2014/main" id="{B59C0F83-252E-08E5-2003-5F39B25B822C}"/>
              </a:ext>
            </a:extLst>
          </p:cNvPr>
          <p:cNvSpPr>
            <a:spLocks noGrp="1"/>
          </p:cNvSpPr>
          <p:nvPr>
            <p:ph idx="14"/>
          </p:nvPr>
        </p:nvSpPr>
        <p:spPr>
          <a:xfrm>
            <a:off x="6172200" y="1440000"/>
            <a:ext cx="5573598" cy="4500000"/>
          </a:xfrm>
        </p:spPr>
        <p:txBody>
          <a:bodyPr/>
          <a:lstStyle/>
          <a:p>
            <a:pPr marL="0" indent="0">
              <a:spcAft>
                <a:spcPts val="1125"/>
              </a:spcAft>
              <a:buNone/>
            </a:pPr>
            <a:r>
              <a:rPr lang="en-AU" sz="2400" b="1">
                <a:solidFill>
                  <a:srgbClr val="003E6A"/>
                </a:solidFill>
                <a:effectLst/>
                <a:latin typeface="Trebuchet MS" panose="020B0603020202020204" pitchFamily="34" charset="0"/>
                <a:ea typeface="Times New Roman" panose="02020603050405020304" pitchFamily="18" charset="0"/>
                <a:cs typeface="Calibri" panose="020F0502020204030204" pitchFamily="34" charset="0"/>
              </a:rPr>
              <a:t>Thursday 4th </a:t>
            </a:r>
            <a:r>
              <a:rPr lang="en-AU" b="1">
                <a:solidFill>
                  <a:srgbClr val="003E6A"/>
                </a:solidFill>
                <a:latin typeface="Trebuchet MS" panose="020B0603020202020204" pitchFamily="34" charset="0"/>
                <a:ea typeface="Times New Roman" panose="02020603050405020304" pitchFamily="18" charset="0"/>
                <a:cs typeface="Calibri" panose="020F0502020204030204" pitchFamily="34" charset="0"/>
              </a:rPr>
              <a:t>May 7.00pm - 8.00pm </a:t>
            </a:r>
            <a:endParaRPr lang="en-AU" b="1">
              <a:solidFill>
                <a:srgbClr val="003E6A"/>
              </a:solidFill>
              <a:latin typeface="Trebuchet MS" panose="020B0603020202020204" pitchFamily="34" charset="0"/>
              <a:ea typeface="Calibri" panose="020F0502020204030204" pitchFamily="34" charset="0"/>
              <a:cs typeface="Calibri" panose="020F0502020204030204" pitchFamily="34" charset="0"/>
            </a:endParaRPr>
          </a:p>
          <a:p>
            <a:pPr marL="0" indent="0">
              <a:spcAft>
                <a:spcPts val="1125"/>
              </a:spcAft>
              <a:buNone/>
            </a:pPr>
            <a:r>
              <a:rPr lang="en-AU" sz="2400" b="1">
                <a:solidFill>
                  <a:srgbClr val="003E6A"/>
                </a:solidFill>
                <a:effectLst/>
                <a:latin typeface="Trebuchet MS" panose="020B0603020202020204" pitchFamily="34" charset="0"/>
                <a:ea typeface="Times New Roman" panose="02020603050405020304" pitchFamily="18" charset="0"/>
                <a:cs typeface="Calibri" panose="020F0502020204030204" pitchFamily="34" charset="0"/>
              </a:rPr>
              <a:t>Webinar </a:t>
            </a:r>
            <a:endParaRPr lang="en-AU" sz="2400" b="1">
              <a:solidFill>
                <a:srgbClr val="003E6A"/>
              </a:solidFill>
              <a:effectLst/>
              <a:latin typeface="Trebuchet MS" panose="020B0603020202020204" pitchFamily="34" charset="0"/>
              <a:ea typeface="Calibri" panose="020F0502020204030204" pitchFamily="34" charset="0"/>
              <a:cs typeface="Calibri" panose="020F0502020204030204" pitchFamily="34" charset="0"/>
            </a:endParaRPr>
          </a:p>
          <a:p>
            <a:pPr marL="0" indent="0">
              <a:buNone/>
            </a:pPr>
            <a:r>
              <a:rPr lang="en-AU" sz="2400" u="sng">
                <a:solidFill>
                  <a:srgbClr val="CF4523"/>
                </a:solidFill>
                <a:effectLst/>
                <a:latin typeface="Calibri" panose="020F0502020204030204" pitchFamily="34" charset="0"/>
                <a:ea typeface="Times New Roman" panose="02020603050405020304" pitchFamily="18" charset="0"/>
                <a:hlinkClick r:id="rId3"/>
              </a:rPr>
              <a:t>Register here</a:t>
            </a:r>
            <a:endParaRPr lang="en-AU"/>
          </a:p>
          <a:p>
            <a:pPr marL="0" indent="0">
              <a:buNone/>
            </a:pPr>
            <a:endParaRPr lang="en-AU"/>
          </a:p>
        </p:txBody>
      </p:sp>
      <p:pic>
        <p:nvPicPr>
          <p:cNvPr id="6" name="Picture 5" descr="Qr code&#10;&#10;Description automatically generated">
            <a:extLst>
              <a:ext uri="{FF2B5EF4-FFF2-40B4-BE49-F238E27FC236}">
                <a16:creationId xmlns:a16="http://schemas.microsoft.com/office/drawing/2014/main" id="{39B7C037-F5E0-25A4-3BC3-BD6959A9BFD6}"/>
              </a:ext>
            </a:extLst>
          </p:cNvPr>
          <p:cNvPicPr>
            <a:picLocks noChangeAspect="1"/>
          </p:cNvPicPr>
          <p:nvPr/>
        </p:nvPicPr>
        <p:blipFill>
          <a:blip r:embed="rId4"/>
          <a:stretch>
            <a:fillRect/>
          </a:stretch>
        </p:blipFill>
        <p:spPr>
          <a:xfrm>
            <a:off x="8153765" y="1957429"/>
            <a:ext cx="3318235" cy="3870748"/>
          </a:xfrm>
          <a:prstGeom prst="rect">
            <a:avLst/>
          </a:prstGeom>
        </p:spPr>
      </p:pic>
    </p:spTree>
    <p:extLst>
      <p:ext uri="{BB962C8B-B14F-4D97-AF65-F5344CB8AC3E}">
        <p14:creationId xmlns:p14="http://schemas.microsoft.com/office/powerpoint/2010/main" val="3334391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8231-AB5F-DB4C-9B4E-735A542D61AD}"/>
              </a:ext>
            </a:extLst>
          </p:cNvPr>
          <p:cNvSpPr>
            <a:spLocks noGrp="1"/>
          </p:cNvSpPr>
          <p:nvPr>
            <p:ph type="title"/>
          </p:nvPr>
        </p:nvSpPr>
        <p:spPr>
          <a:xfrm>
            <a:off x="1438800" y="459602"/>
            <a:ext cx="10753200" cy="470317"/>
          </a:xfrm>
        </p:spPr>
        <p:txBody>
          <a:bodyPr/>
          <a:lstStyle/>
          <a:p>
            <a:r>
              <a:rPr lang="en-US"/>
              <a:t>Evaluation</a:t>
            </a:r>
          </a:p>
        </p:txBody>
      </p:sp>
      <p:pic>
        <p:nvPicPr>
          <p:cNvPr id="10" name="Picture 9" descr="A picture containing text, vector graphics, sign&#10;&#10;Description automatically generated">
            <a:extLst>
              <a:ext uri="{FF2B5EF4-FFF2-40B4-BE49-F238E27FC236}">
                <a16:creationId xmlns:a16="http://schemas.microsoft.com/office/drawing/2014/main" id="{07817E35-2698-472E-8793-8E807039FE74}"/>
              </a:ext>
            </a:extLst>
          </p:cNvPr>
          <p:cNvPicPr>
            <a:picLocks noChangeAspect="1"/>
          </p:cNvPicPr>
          <p:nvPr/>
        </p:nvPicPr>
        <p:blipFill>
          <a:blip r:embed="rId3"/>
          <a:stretch>
            <a:fillRect/>
          </a:stretch>
        </p:blipFill>
        <p:spPr>
          <a:xfrm>
            <a:off x="719999" y="446438"/>
            <a:ext cx="470317" cy="470317"/>
          </a:xfrm>
          <a:prstGeom prst="rect">
            <a:avLst/>
          </a:prstGeom>
        </p:spPr>
      </p:pic>
      <p:sp>
        <p:nvSpPr>
          <p:cNvPr id="11" name="Content Placeholder 2">
            <a:hlinkClick r:id="rId4"/>
            <a:extLst>
              <a:ext uri="{FF2B5EF4-FFF2-40B4-BE49-F238E27FC236}">
                <a16:creationId xmlns:a16="http://schemas.microsoft.com/office/drawing/2014/main" id="{DE99905E-AB0F-4D92-B4E0-5D43BDFA6C1D}"/>
              </a:ext>
            </a:extLst>
          </p:cNvPr>
          <p:cNvSpPr txBox="1">
            <a:spLocks/>
          </p:cNvSpPr>
          <p:nvPr/>
        </p:nvSpPr>
        <p:spPr>
          <a:xfrm>
            <a:off x="689648" y="1136549"/>
            <a:ext cx="7411947" cy="1278178"/>
          </a:xfrm>
          <a:prstGeom prst="rect">
            <a:avLst/>
          </a:prstGeom>
        </p:spPr>
        <p:txBody>
          <a:bodyPr vert="horz" lIns="0" tIns="36000" rIns="0" bIns="3600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Session evaluation</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Please take the time to evaluate this </a:t>
            </a:r>
            <a:r>
              <a:rPr kumimoji="0" lang="en-US" sz="2000" b="1" i="0" u="none" strike="noStrike" kern="1200" cap="none" spc="0" normalizeH="0" baseline="0" noProof="0">
                <a:ln>
                  <a:noFill/>
                </a:ln>
                <a:solidFill>
                  <a:prstClr val="black"/>
                </a:solidFill>
                <a:effectLst/>
                <a:uLnTx/>
                <a:uFillTx/>
                <a:latin typeface="Raleway"/>
                <a:ea typeface="+mn-ea"/>
                <a:cs typeface="+mn-cs"/>
              </a:rPr>
              <a:t>session</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FF0000"/>
                </a:solidFill>
                <a:effectLst/>
                <a:uLnTx/>
                <a:uFillTx/>
                <a:latin typeface="Raleway"/>
                <a:ea typeface="+mn-ea"/>
                <a:cs typeface="+mn-cs"/>
                <a:hlinkClick r:id="rId5"/>
              </a:rPr>
              <a:t>Link</a:t>
            </a:r>
            <a:r>
              <a:rPr kumimoji="0" lang="en-US" sz="2000" b="0" i="0" u="none" strike="noStrike" kern="1200" cap="none" spc="0" normalizeH="0" baseline="0" noProof="0">
                <a:ln>
                  <a:noFill/>
                </a:ln>
                <a:solidFill>
                  <a:prstClr val="black"/>
                </a:solidFill>
                <a:effectLst/>
                <a:uLnTx/>
                <a:uFillTx/>
                <a:latin typeface="Raleway"/>
                <a:ea typeface="+mn-ea"/>
                <a:cs typeface="+mn-cs"/>
              </a:rPr>
              <a:t> pasted into the chat</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p:txBody>
      </p:sp>
      <p:sp>
        <p:nvSpPr>
          <p:cNvPr id="8" name="Title 1">
            <a:extLst>
              <a:ext uri="{FF2B5EF4-FFF2-40B4-BE49-F238E27FC236}">
                <a16:creationId xmlns:a16="http://schemas.microsoft.com/office/drawing/2014/main" id="{B996F17E-48F2-6F3F-B68A-7496C985568E}"/>
              </a:ext>
            </a:extLst>
          </p:cNvPr>
          <p:cNvSpPr txBox="1">
            <a:spLocks/>
          </p:cNvSpPr>
          <p:nvPr/>
        </p:nvSpPr>
        <p:spPr>
          <a:xfrm>
            <a:off x="1438800" y="3197350"/>
            <a:ext cx="10753200" cy="470317"/>
          </a:xfrm>
          <a:prstGeom prst="rect">
            <a:avLst/>
          </a:prstGeom>
        </p:spPr>
        <p:txBody>
          <a:bodyPr vert="horz" lIns="0" tIns="36000" rIns="0" bIns="36000" rtlCol="0" anchor="t" anchorCtr="0">
            <a:spAutoFit/>
          </a:bodyPr>
          <a:lstStyle>
            <a:lvl1pPr algn="l" defTabSz="914400" rtl="0" eaLnBrk="1" latinLnBrk="0" hangingPunct="1">
              <a:lnSpc>
                <a:spcPct val="90000"/>
              </a:lnSpc>
              <a:spcBef>
                <a:spcPct val="0"/>
              </a:spcBef>
              <a:buNone/>
              <a:defRPr sz="2800" b="1" i="0" kern="1200">
                <a:solidFill>
                  <a:srgbClr val="003D69"/>
                </a:solidFill>
                <a:latin typeface="Raleway" panose="020B0503030101060003"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3D69"/>
                </a:solidFill>
                <a:effectLst/>
                <a:uLnTx/>
                <a:uFillTx/>
                <a:latin typeface="Raleway" panose="020B0503030101060003" pitchFamily="34" charset="77"/>
                <a:ea typeface="+mj-ea"/>
                <a:cs typeface="+mj-cs"/>
              </a:rPr>
              <a:t>Upcoming Sessions</a:t>
            </a:r>
          </a:p>
        </p:txBody>
      </p:sp>
      <p:pic>
        <p:nvPicPr>
          <p:cNvPr id="13" name="Graphic 12" descr="Social network with solid fill">
            <a:extLst>
              <a:ext uri="{FF2B5EF4-FFF2-40B4-BE49-F238E27FC236}">
                <a16:creationId xmlns:a16="http://schemas.microsoft.com/office/drawing/2014/main" id="{99037F7B-F8E6-EFD5-2619-5412AC6487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356" y="3076505"/>
            <a:ext cx="651601" cy="651601"/>
          </a:xfrm>
          <a:prstGeom prst="rect">
            <a:avLst/>
          </a:prstGeom>
        </p:spPr>
      </p:pic>
      <p:sp>
        <p:nvSpPr>
          <p:cNvPr id="14" name="Content Placeholder 2">
            <a:extLst>
              <a:ext uri="{FF2B5EF4-FFF2-40B4-BE49-F238E27FC236}">
                <a16:creationId xmlns:a16="http://schemas.microsoft.com/office/drawing/2014/main" id="{2A34B19A-A5C8-3A3E-2E81-A5579D3BFCB6}"/>
              </a:ext>
            </a:extLst>
          </p:cNvPr>
          <p:cNvSpPr txBox="1">
            <a:spLocks/>
          </p:cNvSpPr>
          <p:nvPr/>
        </p:nvSpPr>
        <p:spPr>
          <a:xfrm>
            <a:off x="1190316" y="3728106"/>
            <a:ext cx="4404451" cy="1644401"/>
          </a:xfrm>
          <a:prstGeom prst="rect">
            <a:avLst/>
          </a:prstGeom>
        </p:spPr>
        <p:txBody>
          <a:bodyPr vert="horz" lIns="0" tIns="36000" rIns="0" bIns="3600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6 April</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p:txBody>
      </p:sp>
      <p:sp>
        <p:nvSpPr>
          <p:cNvPr id="15" name="Content Placeholder 2">
            <a:extLst>
              <a:ext uri="{FF2B5EF4-FFF2-40B4-BE49-F238E27FC236}">
                <a16:creationId xmlns:a16="http://schemas.microsoft.com/office/drawing/2014/main" id="{D15D5578-89C3-4B1A-2313-29CF838E7999}"/>
              </a:ext>
            </a:extLst>
          </p:cNvPr>
          <p:cNvSpPr txBox="1">
            <a:spLocks/>
          </p:cNvSpPr>
          <p:nvPr/>
        </p:nvSpPr>
        <p:spPr>
          <a:xfrm>
            <a:off x="4972668" y="4077050"/>
            <a:ext cx="7852501" cy="1644401"/>
          </a:xfrm>
          <a:prstGeom prst="rect">
            <a:avLst/>
          </a:prstGeom>
        </p:spPr>
        <p:txBody>
          <a:bodyPr vert="horz" lIns="0" tIns="36000" rIns="0" bIns="3600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If you have a case, you would like to discuss with the group:</a:t>
            </a:r>
          </a:p>
          <a:p>
            <a:pPr>
              <a:lnSpc>
                <a:spcPct val="100000"/>
              </a:lnSpc>
              <a:defRPr/>
            </a:pPr>
            <a:r>
              <a:rPr lang="en-US" sz="2000" b="1">
                <a:solidFill>
                  <a:prstClr val="black"/>
                </a:solidFill>
                <a:latin typeface="Raleway"/>
              </a:rPr>
              <a:t>C</a:t>
            </a:r>
            <a:r>
              <a:rPr kumimoji="0" lang="en-US" sz="2000" b="1" i="0" u="none" strike="noStrike" kern="1200" cap="none" spc="0" normalizeH="0" baseline="0" noProof="0" err="1">
                <a:ln>
                  <a:noFill/>
                </a:ln>
                <a:solidFill>
                  <a:prstClr val="black"/>
                </a:solidFill>
                <a:effectLst/>
                <a:uLnTx/>
                <a:uFillTx/>
                <a:latin typeface="Raleway"/>
                <a:ea typeface="+mn-ea"/>
                <a:cs typeface="+mn-cs"/>
              </a:rPr>
              <a:t>ase</a:t>
            </a:r>
            <a:r>
              <a:rPr kumimoji="0" lang="en-US" sz="2000" b="1" i="0" u="none" strike="noStrike" kern="1200" cap="none" spc="0" normalizeH="0" baseline="0" noProof="0">
                <a:ln>
                  <a:noFill/>
                </a:ln>
                <a:solidFill>
                  <a:prstClr val="black"/>
                </a:solidFill>
                <a:effectLst/>
                <a:uLnTx/>
                <a:uFillTx/>
                <a:latin typeface="Raleway"/>
                <a:ea typeface="+mn-ea"/>
                <a:cs typeface="+mn-cs"/>
              </a:rPr>
              <a:t> template </a:t>
            </a:r>
            <a:r>
              <a:rPr kumimoji="0" lang="en-US" sz="2000" b="0" i="0" u="none" strike="noStrike" kern="1200" cap="none" spc="0" normalizeH="0" baseline="0" noProof="0">
                <a:ln>
                  <a:noFill/>
                </a:ln>
                <a:solidFill>
                  <a:prstClr val="black"/>
                </a:solidFill>
                <a:effectLst/>
                <a:uLnTx/>
                <a:uFillTx/>
                <a:latin typeface="Raleway"/>
                <a:ea typeface="+mn-ea"/>
                <a:cs typeface="+mn-cs"/>
                <a:hlinkClick r:id="rId8"/>
              </a:rPr>
              <a:t>here</a:t>
            </a: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Email </a:t>
            </a:r>
            <a:r>
              <a:rPr kumimoji="0" lang="en-US" sz="2000" b="0" i="0" u="none" strike="noStrike" kern="1200" cap="none" spc="0" normalizeH="0" baseline="0" noProof="0">
                <a:ln>
                  <a:noFill/>
                </a:ln>
                <a:solidFill>
                  <a:prstClr val="black"/>
                </a:solidFill>
                <a:effectLst/>
                <a:uLnTx/>
                <a:uFillTx/>
                <a:latin typeface="Raleway"/>
                <a:ea typeface="+mn-ea"/>
                <a:cs typeface="+mn-cs"/>
                <a:hlinkClick r:id="rId9"/>
              </a:rPr>
              <a:t>projectechocovid19@westvicphn.com.au</a:t>
            </a: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Use the comment box in the evaluation form</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p:txBody>
      </p:sp>
      <p:pic>
        <p:nvPicPr>
          <p:cNvPr id="4" name="Picture 3">
            <a:extLst>
              <a:ext uri="{FF2B5EF4-FFF2-40B4-BE49-F238E27FC236}">
                <a16:creationId xmlns:a16="http://schemas.microsoft.com/office/drawing/2014/main" id="{7BD5C7C8-7192-927C-2342-EBE1D54D5BCB}"/>
              </a:ext>
            </a:extLst>
          </p:cNvPr>
          <p:cNvPicPr>
            <a:picLocks noChangeAspect="1"/>
          </p:cNvPicPr>
          <p:nvPr/>
        </p:nvPicPr>
        <p:blipFill>
          <a:blip r:embed="rId10"/>
          <a:stretch>
            <a:fillRect/>
          </a:stretch>
        </p:blipFill>
        <p:spPr>
          <a:xfrm>
            <a:off x="7703800" y="160256"/>
            <a:ext cx="3825785" cy="3817831"/>
          </a:xfrm>
          <a:prstGeom prst="rect">
            <a:avLst/>
          </a:prstGeom>
        </p:spPr>
      </p:pic>
    </p:spTree>
    <p:extLst>
      <p:ext uri="{BB962C8B-B14F-4D97-AF65-F5344CB8AC3E}">
        <p14:creationId xmlns:p14="http://schemas.microsoft.com/office/powerpoint/2010/main" val="147814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C1E46-7269-4E3B-AC76-91F5DE7470F9}"/>
              </a:ext>
            </a:extLst>
          </p:cNvPr>
          <p:cNvSpPr>
            <a:spLocks noGrp="1"/>
          </p:cNvSpPr>
          <p:nvPr>
            <p:ph type="title"/>
          </p:nvPr>
        </p:nvSpPr>
        <p:spPr>
          <a:xfrm>
            <a:off x="1438800" y="559371"/>
            <a:ext cx="10753200" cy="470317"/>
          </a:xfrm>
        </p:spPr>
        <p:txBody>
          <a:bodyPr/>
          <a:lstStyle/>
          <a:p>
            <a:r>
              <a:rPr lang="en-US"/>
              <a:t>Etiquette/Zoom use</a:t>
            </a:r>
            <a:endParaRPr lang="en-AU"/>
          </a:p>
        </p:txBody>
      </p:sp>
      <p:sp>
        <p:nvSpPr>
          <p:cNvPr id="3" name="Content Placeholder 2">
            <a:extLst>
              <a:ext uri="{FF2B5EF4-FFF2-40B4-BE49-F238E27FC236}">
                <a16:creationId xmlns:a16="http://schemas.microsoft.com/office/drawing/2014/main" id="{D6688C6C-91D2-4FC4-8EDE-01DF4E1DBDB0}"/>
              </a:ext>
            </a:extLst>
          </p:cNvPr>
          <p:cNvSpPr>
            <a:spLocks noGrp="1"/>
          </p:cNvSpPr>
          <p:nvPr>
            <p:ph idx="1"/>
          </p:nvPr>
        </p:nvSpPr>
        <p:spPr>
          <a:xfrm>
            <a:off x="609521" y="1292444"/>
            <a:ext cx="5743152" cy="5106600"/>
          </a:xfrm>
        </p:spPr>
        <p:txBody>
          <a:bodyPr vert="horz" lIns="0" tIns="36000" rIns="0" bIns="36000" rtlCol="0" anchor="t">
            <a:normAutofit/>
          </a:bodyPr>
          <a:lstStyle/>
          <a:p>
            <a:r>
              <a:rPr lang="en-AU">
                <a:latin typeface="Raleway"/>
              </a:rPr>
              <a:t>Clearly name yourself with first name and surname.</a:t>
            </a:r>
            <a:endParaRPr lang="en-US">
              <a:latin typeface="Raleway"/>
            </a:endParaRPr>
          </a:p>
          <a:p>
            <a:r>
              <a:rPr lang="en-US">
                <a:latin typeface="Raleway"/>
              </a:rPr>
              <a:t>Introduce yourself / Role / Region / </a:t>
            </a:r>
            <a:r>
              <a:rPr lang="en-US" err="1">
                <a:latin typeface="Raleway"/>
              </a:rPr>
              <a:t>Organisation</a:t>
            </a:r>
            <a:r>
              <a:rPr lang="en-US">
                <a:latin typeface="Raleway"/>
              </a:rPr>
              <a:t> in “chat”</a:t>
            </a:r>
          </a:p>
          <a:p>
            <a:r>
              <a:rPr lang="en-US">
                <a:latin typeface="Raleway"/>
              </a:rPr>
              <a:t>Use chat to ask questions</a:t>
            </a:r>
            <a:endParaRPr lang="en-US"/>
          </a:p>
          <a:p>
            <a:r>
              <a:rPr lang="en-US"/>
              <a:t>Please remain on ‘mute’ except when speaking</a:t>
            </a:r>
          </a:p>
          <a:p>
            <a:r>
              <a:rPr lang="en-US">
                <a:solidFill>
                  <a:srgbClr val="C00000"/>
                </a:solidFill>
                <a:latin typeface="Raleway" panose="020B0503030101060003" pitchFamily="34" charset="0"/>
                <a:cs typeface="Calibri"/>
              </a:rPr>
              <a:t>Please turn video on</a:t>
            </a:r>
            <a:r>
              <a:rPr lang="en-US">
                <a:solidFill>
                  <a:srgbClr val="C00000"/>
                </a:solidFill>
                <a:latin typeface="Raleway" panose="020B0503030101060003" pitchFamily="34" charset="0"/>
              </a:rPr>
              <a:t> </a:t>
            </a:r>
            <a:endParaRPr lang="en-US"/>
          </a:p>
          <a:p>
            <a:r>
              <a:rPr lang="en-AU">
                <a:latin typeface="Raleway"/>
              </a:rPr>
              <a:t>In-session Evaluation at the end</a:t>
            </a:r>
          </a:p>
          <a:p>
            <a:pPr marL="0" indent="0">
              <a:buNone/>
            </a:pPr>
            <a:endParaRPr lang="en-AU" i="1"/>
          </a:p>
        </p:txBody>
      </p:sp>
      <p:pic>
        <p:nvPicPr>
          <p:cNvPr id="7" name="Picture 6" descr="Icon&#10;&#10;Description automatically generated">
            <a:extLst>
              <a:ext uri="{FF2B5EF4-FFF2-40B4-BE49-F238E27FC236}">
                <a16:creationId xmlns:a16="http://schemas.microsoft.com/office/drawing/2014/main" id="{6741F6CA-BFF6-469E-BEB3-A556967322ED}"/>
              </a:ext>
            </a:extLst>
          </p:cNvPr>
          <p:cNvPicPr>
            <a:picLocks noChangeAspect="1"/>
          </p:cNvPicPr>
          <p:nvPr/>
        </p:nvPicPr>
        <p:blipFill>
          <a:blip r:embed="rId3"/>
          <a:stretch>
            <a:fillRect/>
          </a:stretch>
        </p:blipFill>
        <p:spPr>
          <a:xfrm>
            <a:off x="609521" y="491462"/>
            <a:ext cx="606137" cy="606137"/>
          </a:xfrm>
          <a:prstGeom prst="rect">
            <a:avLst/>
          </a:prstGeom>
        </p:spPr>
      </p:pic>
      <p:sp>
        <p:nvSpPr>
          <p:cNvPr id="9" name="Content Placeholder 2">
            <a:extLst>
              <a:ext uri="{FF2B5EF4-FFF2-40B4-BE49-F238E27FC236}">
                <a16:creationId xmlns:a16="http://schemas.microsoft.com/office/drawing/2014/main" id="{732EBF19-404E-4B92-85AD-DD6B70339230}"/>
              </a:ext>
            </a:extLst>
          </p:cNvPr>
          <p:cNvSpPr txBox="1">
            <a:spLocks/>
          </p:cNvSpPr>
          <p:nvPr/>
        </p:nvSpPr>
        <p:spPr>
          <a:xfrm>
            <a:off x="6815400" y="1292444"/>
            <a:ext cx="4940659" cy="4530840"/>
          </a:xfrm>
          <a:prstGeom prst="rect">
            <a:avLst/>
          </a:prstGeom>
          <a:solidFill>
            <a:schemeClr val="accent1">
              <a:lumMod val="20000"/>
              <a:lumOff val="80000"/>
            </a:schemeClr>
          </a:solidFill>
        </p:spPr>
        <p:txBody>
          <a:bodyPr vert="horz" lIns="0" tIns="36000" rIns="0" bIns="36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effectLst/>
                <a:latin typeface="Raleway" pitchFamily="2" charset="0"/>
                <a:ea typeface="Calibri" panose="020F0502020204030204" pitchFamily="34" charset="0"/>
              </a:rPr>
              <a:t>These sessions will be recorded for ongoing training and quality improvement purposes.</a:t>
            </a:r>
          </a:p>
          <a:p>
            <a:r>
              <a:rPr lang="en-AU">
                <a:effectLst/>
                <a:latin typeface="Raleway" pitchFamily="2" charset="0"/>
                <a:ea typeface="Calibri" panose="020F0502020204030204" pitchFamily="34" charset="0"/>
              </a:rPr>
              <a:t>The didactic presentations ONLY will be disseminated on our learning channel.</a:t>
            </a:r>
          </a:p>
          <a:p>
            <a:r>
              <a:rPr lang="en-AU">
                <a:effectLst/>
                <a:latin typeface="Raleway" pitchFamily="2" charset="0"/>
                <a:ea typeface="Calibri" panose="020F0502020204030204" pitchFamily="34" charset="0"/>
              </a:rPr>
              <a:t>Discussions will be de-identified where used for QI or research purposes.</a:t>
            </a:r>
          </a:p>
          <a:p>
            <a:r>
              <a:rPr lang="en-AU">
                <a:effectLst/>
                <a:latin typeface="Raleway" pitchFamily="2" charset="0"/>
                <a:ea typeface="Calibri" panose="020F0502020204030204" pitchFamily="34" charset="0"/>
              </a:rPr>
              <a:t>Please let us know if you would not like your comments recorded.</a:t>
            </a:r>
          </a:p>
        </p:txBody>
      </p:sp>
      <p:pic>
        <p:nvPicPr>
          <p:cNvPr id="10" name="Graphic 9" descr="Video camera with solid fill">
            <a:extLst>
              <a:ext uri="{FF2B5EF4-FFF2-40B4-BE49-F238E27FC236}">
                <a16:creationId xmlns:a16="http://schemas.microsoft.com/office/drawing/2014/main" id="{37FCA89C-4A20-49D4-A553-BA2068490B9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727626" y="491463"/>
            <a:ext cx="606136" cy="606136"/>
          </a:xfrm>
          <a:prstGeom prst="rect">
            <a:avLst/>
          </a:prstGeom>
        </p:spPr>
      </p:pic>
    </p:spTree>
    <p:extLst>
      <p:ext uri="{BB962C8B-B14F-4D97-AF65-F5344CB8AC3E}">
        <p14:creationId xmlns:p14="http://schemas.microsoft.com/office/powerpoint/2010/main" val="90545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CF5A53-59DB-1157-6757-4265109EF901}"/>
              </a:ext>
            </a:extLst>
          </p:cNvPr>
          <p:cNvSpPr>
            <a:spLocks noGrp="1"/>
          </p:cNvSpPr>
          <p:nvPr>
            <p:ph type="title"/>
          </p:nvPr>
        </p:nvSpPr>
        <p:spPr>
          <a:xfrm>
            <a:off x="1184456" y="570792"/>
            <a:ext cx="10753200" cy="470317"/>
          </a:xfrm>
        </p:spPr>
        <p:txBody>
          <a:bodyPr/>
          <a:lstStyle/>
          <a:p>
            <a:r>
              <a:rPr lang="en-US"/>
              <a:t>Learning outcomes</a:t>
            </a:r>
            <a:endParaRPr lang="en-AU"/>
          </a:p>
        </p:txBody>
      </p:sp>
      <p:sp>
        <p:nvSpPr>
          <p:cNvPr id="5" name="Content Placeholder 4">
            <a:extLst>
              <a:ext uri="{FF2B5EF4-FFF2-40B4-BE49-F238E27FC236}">
                <a16:creationId xmlns:a16="http://schemas.microsoft.com/office/drawing/2014/main" id="{D5EB6FEA-F886-3E70-350D-C5FC0B08828B}"/>
              </a:ext>
            </a:extLst>
          </p:cNvPr>
          <p:cNvSpPr>
            <a:spLocks noGrp="1"/>
          </p:cNvSpPr>
          <p:nvPr>
            <p:ph idx="1"/>
          </p:nvPr>
        </p:nvSpPr>
        <p:spPr>
          <a:xfrm>
            <a:off x="719999" y="1440000"/>
            <a:ext cx="5841057" cy="4500000"/>
          </a:xfrm>
        </p:spPr>
        <p:txBody>
          <a:bodyPr>
            <a:normAutofit/>
          </a:bodyPr>
          <a:lstStyle/>
          <a:p>
            <a:pPr marL="0" indent="0">
              <a:lnSpc>
                <a:spcPct val="120000"/>
              </a:lnSpc>
              <a:spcBef>
                <a:spcPts val="0"/>
              </a:spcBef>
              <a:spcAft>
                <a:spcPts val="600"/>
              </a:spcAft>
              <a:buNone/>
            </a:pPr>
            <a:r>
              <a:rPr lang="en-AU" sz="1600" b="1">
                <a:latin typeface="Raleway" panose="020B0503030101060003" pitchFamily="34" charset="0"/>
              </a:rPr>
              <a:t>Series learning outcomes</a:t>
            </a:r>
          </a:p>
          <a:p>
            <a:pPr marL="342900" lvl="0" indent="-342900">
              <a:buFont typeface="Symbol" panose="05050102010706020507" pitchFamily="18" charset="2"/>
              <a:buChar char=""/>
            </a:pPr>
            <a:r>
              <a:rPr lang="en-GB" sz="1600">
                <a:effectLst/>
                <a:latin typeface="Raleway" panose="020B0503030101060003" pitchFamily="34" charset="0"/>
                <a:ea typeface="Times New Roman" panose="02020603050405020304" pitchFamily="18" charset="0"/>
              </a:rPr>
              <a:t>Describe the prevalence of STIs in the Western Victoria region and the needs of people at risk of and living with STIs along the continuum</a:t>
            </a:r>
            <a:endParaRPr lang="en-AU" sz="1600">
              <a:effectLst/>
              <a:latin typeface="Raleway" panose="020B0503030101060003" pitchFamily="34" charset="0"/>
              <a:ea typeface="Calibri" panose="020F0502020204030204" pitchFamily="34" charset="0"/>
            </a:endParaRPr>
          </a:p>
          <a:p>
            <a:pPr marL="342900" lvl="0" indent="-342900">
              <a:buFont typeface="Symbol" panose="05050102010706020507" pitchFamily="18" charset="2"/>
              <a:buChar char=""/>
            </a:pPr>
            <a:r>
              <a:rPr lang="en-GB" sz="1600">
                <a:effectLst/>
                <a:latin typeface="Raleway" panose="020B0503030101060003" pitchFamily="34" charset="0"/>
                <a:ea typeface="Times New Roman" panose="02020603050405020304" pitchFamily="18" charset="0"/>
              </a:rPr>
              <a:t>Describe the role of primary care in STI policy implementation and discuss service barriers and enablers in regional Victoria</a:t>
            </a:r>
            <a:endParaRPr lang="en-AU" sz="1600">
              <a:effectLst/>
              <a:latin typeface="Raleway" panose="020B0503030101060003" pitchFamily="34" charset="0"/>
              <a:ea typeface="Calibri" panose="020F0502020204030204" pitchFamily="34" charset="0"/>
            </a:endParaRPr>
          </a:p>
          <a:p>
            <a:pPr marL="342900" lvl="0" indent="-342900">
              <a:buFont typeface="Symbol" panose="05050102010706020507" pitchFamily="18" charset="2"/>
              <a:buChar char=""/>
            </a:pPr>
            <a:r>
              <a:rPr lang="en-GB" sz="1600">
                <a:effectLst/>
                <a:latin typeface="Raleway" panose="020B0503030101060003" pitchFamily="34" charset="0"/>
                <a:ea typeface="Times New Roman" panose="02020603050405020304" pitchFamily="18" charset="0"/>
              </a:rPr>
              <a:t>Describe how to use the Polar GP data extraction tool to analyse routinely collected patient data</a:t>
            </a:r>
            <a:endParaRPr lang="en-AU" sz="1600">
              <a:effectLst/>
              <a:latin typeface="Raleway" panose="020B0503030101060003" pitchFamily="34" charset="0"/>
              <a:ea typeface="Calibri" panose="020F0502020204030204" pitchFamily="34" charset="0"/>
            </a:endParaRPr>
          </a:p>
          <a:p>
            <a:pPr marL="342900" lvl="0" indent="-342900">
              <a:buFont typeface="Symbol" panose="05050102010706020507" pitchFamily="18" charset="2"/>
              <a:buChar char=""/>
            </a:pPr>
            <a:r>
              <a:rPr lang="en-GB" sz="1600">
                <a:effectLst/>
                <a:latin typeface="Raleway" panose="020B0503030101060003" pitchFamily="34" charset="0"/>
                <a:ea typeface="Times New Roman" panose="02020603050405020304" pitchFamily="18" charset="0"/>
              </a:rPr>
              <a:t>Contribute to the development of a quality improvement plan that could be used in primary care to bridge care gaps for people living with STIs</a:t>
            </a:r>
            <a:endParaRPr lang="en-AU" sz="1600">
              <a:effectLst/>
              <a:latin typeface="Raleway" panose="020B0503030101060003" pitchFamily="34" charset="0"/>
              <a:ea typeface="Calibri" panose="020F0502020204030204" pitchFamily="34" charset="0"/>
            </a:endParaRPr>
          </a:p>
          <a:p>
            <a:pPr marL="342900" lvl="0" indent="-342900">
              <a:buFont typeface="Symbol" panose="05050102010706020507" pitchFamily="18" charset="2"/>
              <a:buChar char=""/>
            </a:pPr>
            <a:r>
              <a:rPr lang="en-AU" sz="1600">
                <a:effectLst/>
                <a:latin typeface="Raleway" panose="020B0503030101060003" pitchFamily="34" charset="0"/>
                <a:ea typeface="Times New Roman" panose="02020603050405020304" pitchFamily="18" charset="0"/>
              </a:rPr>
              <a:t>Opportunity to review and discuss emerging COVID-19 pandemic information relevant to general practice </a:t>
            </a:r>
            <a:endParaRPr lang="en-AU" sz="1600">
              <a:effectLst/>
              <a:latin typeface="Raleway" panose="020B0503030101060003" pitchFamily="34" charset="0"/>
              <a:ea typeface="Calibri" panose="020F0502020204030204" pitchFamily="34" charset="0"/>
            </a:endParaRPr>
          </a:p>
        </p:txBody>
      </p:sp>
      <p:sp>
        <p:nvSpPr>
          <p:cNvPr id="6" name="Content Placeholder 5">
            <a:extLst>
              <a:ext uri="{FF2B5EF4-FFF2-40B4-BE49-F238E27FC236}">
                <a16:creationId xmlns:a16="http://schemas.microsoft.com/office/drawing/2014/main" id="{8126AA9F-73C5-6279-BF3E-9E27549CA9F4}"/>
              </a:ext>
            </a:extLst>
          </p:cNvPr>
          <p:cNvSpPr>
            <a:spLocks noGrp="1"/>
          </p:cNvSpPr>
          <p:nvPr>
            <p:ph idx="4294967295"/>
          </p:nvPr>
        </p:nvSpPr>
        <p:spPr>
          <a:xfrm>
            <a:off x="6862714" y="1440000"/>
            <a:ext cx="5244446" cy="3719142"/>
          </a:xfrm>
          <a:solidFill>
            <a:schemeClr val="accent6">
              <a:lumMod val="20000"/>
              <a:lumOff val="80000"/>
            </a:schemeClr>
          </a:solidFill>
        </p:spPr>
        <p:txBody>
          <a:bodyPr vert="horz" lIns="91440" tIns="45720" rIns="91440" bIns="45720" rtlCol="0" anchor="t">
            <a:normAutofit/>
          </a:bodyPr>
          <a:lstStyle/>
          <a:p>
            <a:pPr marL="0" indent="0" algn="just">
              <a:buNone/>
            </a:pPr>
            <a:r>
              <a:rPr lang="en-US" sz="1600" b="1">
                <a:latin typeface="Raleway" panose="020B0503030101060003" pitchFamily="34" charset="0"/>
              </a:rPr>
              <a:t>Session 4 </a:t>
            </a:r>
            <a:r>
              <a:rPr lang="en-US" sz="1600" b="1">
                <a:latin typeface="Raleway" panose="020B0503030101060003" pitchFamily="34" charset="0"/>
                <a:cs typeface="Calibri"/>
              </a:rPr>
              <a:t>Learning</a:t>
            </a:r>
            <a:r>
              <a:rPr lang="en-US" sz="1600" b="1">
                <a:latin typeface="Raleway" panose="020B0503030101060003" pitchFamily="34" charset="0"/>
                <a:ea typeface="Calibri" panose="020F0502020204030204" pitchFamily="34" charset="0"/>
                <a:cs typeface="Calibri"/>
              </a:rPr>
              <a:t> outcomes</a:t>
            </a:r>
          </a:p>
          <a:p>
            <a:pPr marL="342900" lvl="0" indent="-342900" algn="just">
              <a:lnSpc>
                <a:spcPct val="107000"/>
              </a:lnSpc>
              <a:buFont typeface="Symbol" pitchFamily="2" charset="2"/>
              <a:buChar char=""/>
            </a:pPr>
            <a:r>
              <a:rPr lang="en-GB" sz="1600">
                <a:solidFill>
                  <a:srgbClr val="000000"/>
                </a:solidFill>
                <a:effectLst/>
                <a:latin typeface="Raleway" panose="020B0503030101060003" pitchFamily="34" charset="0"/>
                <a:ea typeface="Calibri" panose="020F0502020204030204" pitchFamily="34" charset="0"/>
                <a:cs typeface="Calibri" panose="020F0502020204030204" pitchFamily="34" charset="0"/>
              </a:rPr>
              <a:t>Discuss potential barriers that people living with or at risk of STIs face in accessing prevention, testing, treatment and care</a:t>
            </a:r>
            <a:endParaRPr lang="en-AU" sz="1600">
              <a:effectLst/>
              <a:latin typeface="Raleway" panose="020B0503030101060003" pitchFamily="34" charset="0"/>
              <a:ea typeface="Calibri" panose="020F0502020204030204" pitchFamily="34" charset="0"/>
              <a:cs typeface="Arial" panose="020B0604020202020204" pitchFamily="34" charset="0"/>
            </a:endParaRPr>
          </a:p>
          <a:p>
            <a:pPr marL="342900" lvl="0" indent="-342900" algn="just">
              <a:lnSpc>
                <a:spcPct val="107000"/>
              </a:lnSpc>
              <a:buFont typeface="Symbol" pitchFamily="2" charset="2"/>
              <a:buChar char=""/>
            </a:pPr>
            <a:r>
              <a:rPr lang="en-GB" sz="1600">
                <a:solidFill>
                  <a:srgbClr val="000000"/>
                </a:solidFill>
                <a:effectLst/>
                <a:latin typeface="Raleway" panose="020B0503030101060003" pitchFamily="34" charset="0"/>
                <a:ea typeface="Calibri" panose="020F0502020204030204" pitchFamily="34" charset="0"/>
                <a:cs typeface="Calibri" panose="020F0502020204030204" pitchFamily="34" charset="0"/>
              </a:rPr>
              <a:t>Locate best practice resources, guidelines and decision support tools relevant to STI prevention, screening, treatment and care</a:t>
            </a:r>
            <a:endParaRPr lang="en-AU" sz="1600">
              <a:effectLst/>
              <a:latin typeface="Raleway" panose="020B0503030101060003" pitchFamily="34" charset="0"/>
              <a:ea typeface="Calibri" panose="020F0502020204030204" pitchFamily="34" charset="0"/>
              <a:cs typeface="Arial" panose="020B0604020202020204" pitchFamily="34" charset="0"/>
            </a:endParaRPr>
          </a:p>
          <a:p>
            <a:pPr marL="342900" lvl="0" indent="-342900" algn="just">
              <a:lnSpc>
                <a:spcPct val="107000"/>
              </a:lnSpc>
              <a:buFont typeface="Symbol" pitchFamily="2" charset="2"/>
              <a:buChar char=""/>
            </a:pPr>
            <a:r>
              <a:rPr lang="en-GB" sz="1600">
                <a:solidFill>
                  <a:srgbClr val="000000"/>
                </a:solidFill>
                <a:effectLst/>
                <a:latin typeface="Raleway" panose="020B0503030101060003" pitchFamily="34" charset="0"/>
                <a:ea typeface="Calibri" panose="020F0502020204030204" pitchFamily="34" charset="0"/>
                <a:cs typeface="Calibri" panose="020F0502020204030204" pitchFamily="34" charset="0"/>
              </a:rPr>
              <a:t>Describe </a:t>
            </a:r>
            <a:r>
              <a:rPr lang="en-AU" sz="1600">
                <a:solidFill>
                  <a:srgbClr val="000000"/>
                </a:solidFill>
                <a:effectLst/>
                <a:latin typeface="Raleway" panose="020B0503030101060003" pitchFamily="34" charset="0"/>
                <a:ea typeface="Calibri" panose="020F0502020204030204" pitchFamily="34" charset="0"/>
                <a:cs typeface="Calibri" panose="020F0502020204030204" pitchFamily="34" charset="0"/>
              </a:rPr>
              <a:t>management for common problems</a:t>
            </a:r>
            <a:endParaRPr lang="en-AU" sz="1600">
              <a:effectLst/>
              <a:latin typeface="Raleway" panose="020B0503030101060003"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itchFamily="2" charset="2"/>
              <a:buChar char=""/>
            </a:pPr>
            <a:r>
              <a:rPr lang="en-GB" sz="1600">
                <a:solidFill>
                  <a:srgbClr val="000000"/>
                </a:solidFill>
                <a:effectLst/>
                <a:latin typeface="Raleway" panose="020B0503030101060003" pitchFamily="34" charset="0"/>
                <a:ea typeface="Calibri" panose="020F0502020204030204" pitchFamily="34" charset="0"/>
                <a:cs typeface="Calibri" panose="020F0502020204030204" pitchFamily="34" charset="0"/>
              </a:rPr>
              <a:t>Apply best practice approaches to a case based discussion </a:t>
            </a:r>
            <a:endParaRPr lang="en-AU" sz="1600">
              <a:effectLst/>
              <a:latin typeface="Raleway" panose="020B0503030101060003"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6C91C13-77F0-91AE-A039-83647A692FF9}"/>
              </a:ext>
            </a:extLst>
          </p:cNvPr>
          <p:cNvPicPr>
            <a:picLocks noChangeAspect="1"/>
          </p:cNvPicPr>
          <p:nvPr/>
        </p:nvPicPr>
        <p:blipFill>
          <a:blip r:embed="rId2"/>
          <a:stretch>
            <a:fillRect/>
          </a:stretch>
        </p:blipFill>
        <p:spPr>
          <a:xfrm>
            <a:off x="278001" y="363953"/>
            <a:ext cx="883997" cy="883997"/>
          </a:xfrm>
          <a:prstGeom prst="rect">
            <a:avLst/>
          </a:prstGeom>
        </p:spPr>
      </p:pic>
      <p:pic>
        <p:nvPicPr>
          <p:cNvPr id="8" name="Picture 7">
            <a:extLst>
              <a:ext uri="{FF2B5EF4-FFF2-40B4-BE49-F238E27FC236}">
                <a16:creationId xmlns:a16="http://schemas.microsoft.com/office/drawing/2014/main" id="{8F4C569F-845B-674D-EBF2-D3F01F5C3C97}"/>
              </a:ext>
            </a:extLst>
          </p:cNvPr>
          <p:cNvPicPr>
            <a:picLocks noChangeAspect="1"/>
          </p:cNvPicPr>
          <p:nvPr/>
        </p:nvPicPr>
        <p:blipFill>
          <a:blip r:embed="rId3"/>
          <a:stretch>
            <a:fillRect/>
          </a:stretch>
        </p:blipFill>
        <p:spPr>
          <a:xfrm>
            <a:off x="446621" y="6237993"/>
            <a:ext cx="8327858" cy="512108"/>
          </a:xfrm>
          <a:prstGeom prst="rect">
            <a:avLst/>
          </a:prstGeom>
        </p:spPr>
      </p:pic>
    </p:spTree>
    <p:extLst>
      <p:ext uri="{BB962C8B-B14F-4D97-AF65-F5344CB8AC3E}">
        <p14:creationId xmlns:p14="http://schemas.microsoft.com/office/powerpoint/2010/main" val="3085205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D8F8-26C0-5231-065E-6FAD9812ECDC}"/>
              </a:ext>
            </a:extLst>
          </p:cNvPr>
          <p:cNvSpPr>
            <a:spLocks noGrp="1"/>
          </p:cNvSpPr>
          <p:nvPr>
            <p:ph type="title"/>
          </p:nvPr>
        </p:nvSpPr>
        <p:spPr>
          <a:xfrm>
            <a:off x="214903" y="243909"/>
            <a:ext cx="10753200" cy="709801"/>
          </a:xfrm>
        </p:spPr>
        <p:txBody>
          <a:bodyPr/>
          <a:lstStyle/>
          <a:p>
            <a:br>
              <a:rPr lang="en-AU" sz="1800" b="1">
                <a:solidFill>
                  <a:srgbClr val="11364D"/>
                </a:solidFill>
                <a:effectLst/>
                <a:latin typeface="Arial" panose="020B0604020202020204" pitchFamily="34" charset="0"/>
                <a:ea typeface="Arial" panose="020B0604020202020204" pitchFamily="34" charset="0"/>
              </a:rPr>
            </a:br>
            <a:r>
              <a:rPr lang="en-US"/>
              <a:t>Refine the problem statement</a:t>
            </a:r>
            <a:endParaRPr lang="en-US" i="1"/>
          </a:p>
        </p:txBody>
      </p:sp>
      <p:sp>
        <p:nvSpPr>
          <p:cNvPr id="3" name="Content Placeholder 2">
            <a:extLst>
              <a:ext uri="{FF2B5EF4-FFF2-40B4-BE49-F238E27FC236}">
                <a16:creationId xmlns:a16="http://schemas.microsoft.com/office/drawing/2014/main" id="{0513201B-9F64-B7A7-A8B3-0032207089A7}"/>
              </a:ext>
            </a:extLst>
          </p:cNvPr>
          <p:cNvSpPr>
            <a:spLocks noGrp="1"/>
          </p:cNvSpPr>
          <p:nvPr>
            <p:ph idx="1"/>
          </p:nvPr>
        </p:nvSpPr>
        <p:spPr/>
        <p:txBody>
          <a:bodyPr vert="horz" lIns="0" tIns="36000" rIns="0" bIns="36000" rtlCol="0" anchor="t">
            <a:normAutofit fontScale="55000" lnSpcReduction="20000"/>
          </a:bodyPr>
          <a:lstStyle/>
          <a:p>
            <a:pPr marL="0" indent="0">
              <a:buNone/>
            </a:pPr>
            <a:r>
              <a:rPr lang="en-AU" sz="2000" i="1">
                <a:effectLst/>
                <a:latin typeface="Arial" panose="020B0604020202020204" pitchFamily="34" charset="0"/>
                <a:ea typeface="Calibri" panose="020F0502020204030204" pitchFamily="34" charset="0"/>
                <a:cs typeface="Times New Roman" panose="02020603050405020304" pitchFamily="18" charset="0"/>
              </a:rPr>
              <a:t>People at risk of and living with STIs need access to prevention, testing, treatment and care</a:t>
            </a:r>
          </a:p>
          <a:p>
            <a:pPr marL="0" indent="0">
              <a:buNone/>
            </a:pPr>
            <a:r>
              <a:rPr lang="en-AU" sz="2000" i="1">
                <a:effectLst/>
                <a:latin typeface="Arial" panose="020B0604020202020204" pitchFamily="34" charset="0"/>
                <a:ea typeface="Calibri" panose="020F0502020204030204" pitchFamily="34" charset="0"/>
                <a:cs typeface="Times New Roman" panose="02020603050405020304" pitchFamily="18" charset="0"/>
              </a:rPr>
              <a:t>…but they cannot do it, or they face a challenge</a:t>
            </a:r>
          </a:p>
          <a:p>
            <a:pPr marL="0" indent="0">
              <a:buNone/>
            </a:pPr>
            <a:endParaRPr lang="en-AU" sz="2000" i="1">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2000" i="1">
                <a:effectLst/>
                <a:latin typeface="Arial" panose="020B0604020202020204" pitchFamily="34" charset="0"/>
                <a:ea typeface="Calibri" panose="020F0502020204030204" pitchFamily="34" charset="0"/>
                <a:cs typeface="Times New Roman" panose="02020603050405020304" pitchFamily="18" charset="0"/>
              </a:rPr>
              <a:t>The problem is happening because:</a:t>
            </a:r>
          </a:p>
          <a:p>
            <a:pPr marL="0" indent="0">
              <a:buNone/>
            </a:pPr>
            <a:r>
              <a:rPr lang="en-AU" sz="2000" i="1">
                <a:effectLst/>
                <a:latin typeface="Arial" panose="020B0604020202020204" pitchFamily="34" charset="0"/>
                <a:ea typeface="Calibri" panose="020F0502020204030204" pitchFamily="34" charset="0"/>
                <a:cs typeface="Times New Roman" panose="02020603050405020304" pitchFamily="18" charset="0"/>
              </a:rPr>
              <a:t>Prevention:</a:t>
            </a:r>
          </a:p>
          <a:p>
            <a:pPr marL="0" indent="0">
              <a:buNone/>
            </a:pPr>
            <a:r>
              <a:rPr lang="en-AU" sz="2000" i="1">
                <a:solidFill>
                  <a:schemeClr val="accent2">
                    <a:lumMod val="75000"/>
                  </a:schemeClr>
                </a:solidFill>
                <a:effectLst/>
                <a:latin typeface="Calibri"/>
                <a:ea typeface="Calibri" panose="020F0502020204030204" pitchFamily="34" charset="0"/>
                <a:cs typeface="Times New Roman"/>
              </a:rPr>
              <a:t>Health literacy issues, health access issues, re-infection from untreated partner. Advances in HPV vaccination however-single dose.</a:t>
            </a:r>
            <a:endParaRPr lang="en-AU" sz="2000" i="1">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AU" sz="2000" i="1">
                <a:effectLst/>
                <a:latin typeface="Arial" panose="020B0604020202020204" pitchFamily="34" charset="0"/>
                <a:ea typeface="Calibri" panose="020F0502020204030204" pitchFamily="34" charset="0"/>
                <a:cs typeface="Times New Roman" panose="02020603050405020304" pitchFamily="18" charset="0"/>
              </a:rPr>
              <a:t>Testing:</a:t>
            </a:r>
          </a:p>
          <a:p>
            <a:pPr marL="0" indent="0">
              <a:buNone/>
            </a:pPr>
            <a:r>
              <a:rPr lang="en-AU" sz="2000" i="1">
                <a:effectLst/>
                <a:latin typeface="Arial" panose="020B0604020202020204" pitchFamily="34" charset="0"/>
                <a:ea typeface="Calibri" panose="020F0502020204030204" pitchFamily="34" charset="0"/>
                <a:cs typeface="Times New Roman" panose="02020603050405020304" pitchFamily="18" charset="0"/>
              </a:rPr>
              <a:t> </a:t>
            </a:r>
            <a:r>
              <a:rPr lang="en-AU" sz="2000" i="1">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Access issues, patients at risk but not requesting service</a:t>
            </a:r>
          </a:p>
          <a:p>
            <a:pPr marL="0" indent="0">
              <a:buNone/>
            </a:pPr>
            <a:r>
              <a:rPr lang="en-AU" sz="2000" i="1">
                <a:effectLst/>
                <a:latin typeface="Arial" panose="020B0604020202020204" pitchFamily="34" charset="0"/>
                <a:ea typeface="Calibri" panose="020F0502020204030204" pitchFamily="34" charset="0"/>
                <a:cs typeface="Times New Roman" panose="02020603050405020304" pitchFamily="18" charset="0"/>
              </a:rPr>
              <a:t>and </a:t>
            </a:r>
            <a:r>
              <a:rPr lang="en-AU" sz="2000" i="1">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with the move towards LARCs and later cervical screening, young women and people with uteruses, opportunities for opportunistic screening have decreased.</a:t>
            </a:r>
            <a:endParaRPr lang="en-AU" sz="2000" i="1">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AU" sz="2000" i="1">
                <a:effectLst/>
                <a:latin typeface="Arial" panose="020B0604020202020204" pitchFamily="34" charset="0"/>
                <a:ea typeface="Calibri" panose="020F0502020204030204" pitchFamily="34" charset="0"/>
                <a:cs typeface="Times New Roman" panose="02020603050405020304" pitchFamily="18" charset="0"/>
              </a:rPr>
              <a:t>Treatment and care:</a:t>
            </a:r>
          </a:p>
          <a:p>
            <a:pPr marL="0" indent="0">
              <a:buNone/>
            </a:pPr>
            <a:r>
              <a:rPr lang="en-AU" sz="2000" i="1">
                <a:solidFill>
                  <a:schemeClr val="accent2">
                    <a:lumMod val="75000"/>
                  </a:schemeClr>
                </a:solidFill>
                <a:effectLst/>
                <a:latin typeface="Calibri"/>
                <a:ea typeface="Calibri" panose="020F0502020204030204" pitchFamily="34" charset="0"/>
                <a:cs typeface="Times New Roman"/>
              </a:rPr>
              <a:t>Complex clinical decision making not represented well in guidelines- knowledge gaps.</a:t>
            </a:r>
          </a:p>
          <a:p>
            <a:pPr marL="0" indent="0">
              <a:buNone/>
            </a:pPr>
            <a:r>
              <a:rPr lang="en-AU" sz="2000" i="1">
                <a:solidFill>
                  <a:schemeClr val="accent2">
                    <a:lumMod val="75000"/>
                  </a:schemeClr>
                </a:solidFill>
                <a:effectLst/>
                <a:latin typeface="Calibri"/>
                <a:ea typeface="Calibri" panose="020F0502020204030204" pitchFamily="34" charset="0"/>
                <a:cs typeface="Times New Roman"/>
              </a:rPr>
              <a:t>Mycoplasma Testing not funded by MBS and medication not funded by PBS or accessible at a reasonable cost.</a:t>
            </a:r>
          </a:p>
          <a:p>
            <a:pPr marL="0" indent="0">
              <a:buNone/>
            </a:pPr>
            <a:endParaRPr lang="en-AU" sz="2000" i="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2000" i="1">
                <a:effectLst/>
                <a:latin typeface="Arial" panose="020B0604020202020204" pitchFamily="34" charset="0"/>
                <a:ea typeface="Calibri" panose="020F0502020204030204" pitchFamily="34" charset="0"/>
                <a:cs typeface="Times New Roman" panose="02020603050405020304" pitchFamily="18" charset="0"/>
              </a:rPr>
              <a:t>Based on quantitative data and qualitative insights gathered:</a:t>
            </a:r>
            <a:endParaRPr lang="en-AU" sz="2000" i="1">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r>
              <a:rPr lang="en-AU" sz="2000" i="1">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Notification data not linked to service utilisation data (</a:t>
            </a:r>
            <a:r>
              <a:rPr lang="en-AU" sz="2000" i="1" err="1">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ie</a:t>
            </a:r>
            <a:r>
              <a:rPr lang="en-AU" sz="2000" i="1">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 notification data and EMR data not linked)</a:t>
            </a:r>
          </a:p>
          <a:p>
            <a:r>
              <a:rPr lang="en-AU" sz="2000" i="1">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Data gaps that could potentially be filled by looking at EMR data- practice audit?</a:t>
            </a:r>
          </a:p>
          <a:p>
            <a:pPr marL="0" indent="0">
              <a:buNone/>
            </a:pPr>
            <a:endParaRPr lang="en-AU" sz="2000" i="1">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2000" i="1">
                <a:effectLst/>
                <a:latin typeface="Arial" panose="020B0604020202020204" pitchFamily="34" charset="0"/>
                <a:ea typeface="Calibri" panose="020F0502020204030204" pitchFamily="34" charset="0"/>
                <a:cs typeface="Times New Roman" panose="02020603050405020304" pitchFamily="18" charset="0"/>
              </a:rPr>
              <a:t>We (as a community of interest) think that </a:t>
            </a:r>
            <a:r>
              <a:rPr lang="en-AU" sz="2000" i="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[your insights] </a:t>
            </a:r>
            <a:r>
              <a:rPr lang="en-AU" sz="2000" i="1">
                <a:effectLst/>
                <a:latin typeface="Arial" panose="020B0604020202020204" pitchFamily="34" charset="0"/>
                <a:ea typeface="Calibri" panose="020F0502020204030204" pitchFamily="34" charset="0"/>
                <a:cs typeface="Times New Roman" panose="02020603050405020304" pitchFamily="18" charset="0"/>
              </a:rPr>
              <a:t>and </a:t>
            </a:r>
            <a:r>
              <a:rPr lang="en-AU" sz="2000" i="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[design needs] </a:t>
            </a:r>
            <a:r>
              <a:rPr lang="en-AU" sz="2000" i="1">
                <a:effectLst/>
                <a:latin typeface="Arial" panose="020B0604020202020204" pitchFamily="34" charset="0"/>
                <a:ea typeface="Calibri" panose="020F0502020204030204" pitchFamily="34" charset="0"/>
                <a:cs typeface="Times New Roman" panose="02020603050405020304" pitchFamily="18" charset="0"/>
              </a:rPr>
              <a:t>can solve the problem.</a:t>
            </a:r>
            <a:endParaRPr lang="en-AU" sz="2000" i="1">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TextBox 3">
            <a:extLst>
              <a:ext uri="{FF2B5EF4-FFF2-40B4-BE49-F238E27FC236}">
                <a16:creationId xmlns:a16="http://schemas.microsoft.com/office/drawing/2014/main" id="{5A478BD4-EA9A-E610-572D-9DDE1967582B}"/>
              </a:ext>
            </a:extLst>
          </p:cNvPr>
          <p:cNvSpPr txBox="1"/>
          <p:nvPr/>
        </p:nvSpPr>
        <p:spPr>
          <a:xfrm>
            <a:off x="84083" y="90020"/>
            <a:ext cx="6828857" cy="307777"/>
          </a:xfrm>
          <a:prstGeom prst="rect">
            <a:avLst/>
          </a:prstGeom>
          <a:solidFill>
            <a:schemeClr val="accent6">
              <a:lumMod val="20000"/>
              <a:lumOff val="80000"/>
            </a:schemeClr>
          </a:solidFill>
          <a:ln>
            <a:solidFill>
              <a:schemeClr val="accent6">
                <a:lumMod val="75000"/>
              </a:schemeClr>
            </a:solidFill>
          </a:ln>
        </p:spPr>
        <p:txBody>
          <a:bodyPr wrap="none" rtlCol="0">
            <a:spAutoFit/>
          </a:bodyPr>
          <a:lstStyle/>
          <a:p>
            <a:r>
              <a:rPr lang="en-AU" sz="1400" b="1">
                <a:effectLst/>
                <a:latin typeface="Arial" panose="020B0604020202020204" pitchFamily="34" charset="0"/>
                <a:ea typeface="Arial" panose="020B0604020202020204" pitchFamily="34" charset="0"/>
              </a:rPr>
              <a:t>CPD Mini-audit Step 1: Identification of need (what’s the subject of the study?)</a:t>
            </a:r>
            <a:endParaRPr lang="en-US" sz="1400"/>
          </a:p>
        </p:txBody>
      </p:sp>
      <p:pic>
        <p:nvPicPr>
          <p:cNvPr id="6" name="Picture 5" descr="Graphical user interface, text&#10;&#10;Description automatically generated with medium confidence">
            <a:extLst>
              <a:ext uri="{FF2B5EF4-FFF2-40B4-BE49-F238E27FC236}">
                <a16:creationId xmlns:a16="http://schemas.microsoft.com/office/drawing/2014/main" id="{2097F7B0-9AAF-F1EA-DB4F-A77FCA955AD8}"/>
              </a:ext>
            </a:extLst>
          </p:cNvPr>
          <p:cNvPicPr>
            <a:picLocks noChangeAspect="1"/>
          </p:cNvPicPr>
          <p:nvPr/>
        </p:nvPicPr>
        <p:blipFill>
          <a:blip r:embed="rId3"/>
          <a:stretch>
            <a:fillRect/>
          </a:stretch>
        </p:blipFill>
        <p:spPr>
          <a:xfrm>
            <a:off x="8792682" y="90020"/>
            <a:ext cx="3184415" cy="1180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916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81F4-BBBD-4283-43A9-23C791393E26}"/>
              </a:ext>
            </a:extLst>
          </p:cNvPr>
          <p:cNvSpPr>
            <a:spLocks noGrp="1"/>
          </p:cNvSpPr>
          <p:nvPr>
            <p:ph type="title"/>
          </p:nvPr>
        </p:nvSpPr>
        <p:spPr>
          <a:xfrm>
            <a:off x="415200" y="240876"/>
            <a:ext cx="10753200" cy="848300"/>
          </a:xfrm>
        </p:spPr>
        <p:txBody>
          <a:bodyPr/>
          <a:lstStyle/>
          <a:p>
            <a:r>
              <a:rPr lang="en-US"/>
              <a:t>Learning Health System  Improvement cycle</a:t>
            </a:r>
            <a:br>
              <a:rPr lang="en-US"/>
            </a:br>
            <a:r>
              <a:rPr lang="en-US" i="1"/>
              <a:t>-A community of learning and change</a:t>
            </a:r>
          </a:p>
        </p:txBody>
      </p:sp>
      <p:graphicFrame>
        <p:nvGraphicFramePr>
          <p:cNvPr id="4" name="Content Placeholder 3">
            <a:extLst>
              <a:ext uri="{FF2B5EF4-FFF2-40B4-BE49-F238E27FC236}">
                <a16:creationId xmlns:a16="http://schemas.microsoft.com/office/drawing/2014/main" id="{EA2A59CD-5844-C40D-97E0-7A0BFF2B18EA}"/>
              </a:ext>
            </a:extLst>
          </p:cNvPr>
          <p:cNvGraphicFramePr>
            <a:graphicFrameLocks noGrp="1"/>
          </p:cNvGraphicFramePr>
          <p:nvPr>
            <p:ph idx="1"/>
          </p:nvPr>
        </p:nvGraphicFramePr>
        <p:xfrm>
          <a:off x="721062" y="1692412"/>
          <a:ext cx="10752138" cy="4500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a:extLst>
              <a:ext uri="{FF2B5EF4-FFF2-40B4-BE49-F238E27FC236}">
                <a16:creationId xmlns:a16="http://schemas.microsoft.com/office/drawing/2014/main" id="{077477C6-4724-BC53-9593-9424A42463CF}"/>
              </a:ext>
            </a:extLst>
          </p:cNvPr>
          <p:cNvSpPr/>
          <p:nvPr/>
        </p:nvSpPr>
        <p:spPr>
          <a:xfrm>
            <a:off x="178278" y="4694671"/>
            <a:ext cx="4376429" cy="1612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Community comes together in pursuit of a Health Problem of interest</a:t>
            </a:r>
          </a:p>
          <a:p>
            <a:pPr algn="ctr"/>
            <a:r>
              <a:rPr lang="en-US" sz="1400" i="1"/>
              <a:t>Sexually transmissible infections</a:t>
            </a:r>
          </a:p>
        </p:txBody>
      </p:sp>
      <p:sp>
        <p:nvSpPr>
          <p:cNvPr id="6" name="TextBox 5">
            <a:extLst>
              <a:ext uri="{FF2B5EF4-FFF2-40B4-BE49-F238E27FC236}">
                <a16:creationId xmlns:a16="http://schemas.microsoft.com/office/drawing/2014/main" id="{1A03E37F-0EC8-79E5-69A5-4B680291D247}"/>
              </a:ext>
            </a:extLst>
          </p:cNvPr>
          <p:cNvSpPr txBox="1"/>
          <p:nvPr/>
        </p:nvSpPr>
        <p:spPr>
          <a:xfrm>
            <a:off x="2940248" y="1162686"/>
            <a:ext cx="1726755" cy="307777"/>
          </a:xfrm>
          <a:prstGeom prst="rect">
            <a:avLst/>
          </a:prstGeom>
          <a:noFill/>
        </p:spPr>
        <p:txBody>
          <a:bodyPr wrap="none" rtlCol="0">
            <a:spAutoFit/>
          </a:bodyPr>
          <a:lstStyle/>
          <a:p>
            <a:r>
              <a:rPr lang="en-US" sz="1400" b="1"/>
              <a:t>External Evidence</a:t>
            </a:r>
          </a:p>
        </p:txBody>
      </p:sp>
      <p:cxnSp>
        <p:nvCxnSpPr>
          <p:cNvPr id="8" name="Straight Arrow Connector 7">
            <a:extLst>
              <a:ext uri="{FF2B5EF4-FFF2-40B4-BE49-F238E27FC236}">
                <a16:creationId xmlns:a16="http://schemas.microsoft.com/office/drawing/2014/main" id="{33E31334-B3B9-EBCF-F93D-0DFECC9A47A0}"/>
              </a:ext>
            </a:extLst>
          </p:cNvPr>
          <p:cNvCxnSpPr>
            <a:cxnSpLocks/>
          </p:cNvCxnSpPr>
          <p:nvPr/>
        </p:nvCxnSpPr>
        <p:spPr>
          <a:xfrm>
            <a:off x="4554708" y="1470463"/>
            <a:ext cx="1087486" cy="27699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3A5BFAB-0BC9-890B-A9E8-C5C389FC889A}"/>
              </a:ext>
            </a:extLst>
          </p:cNvPr>
          <p:cNvSpPr txBox="1"/>
          <p:nvPr/>
        </p:nvSpPr>
        <p:spPr>
          <a:xfrm>
            <a:off x="8595361" y="2073499"/>
            <a:ext cx="3213463" cy="954107"/>
          </a:xfrm>
          <a:prstGeom prst="rect">
            <a:avLst/>
          </a:prstGeom>
          <a:solidFill>
            <a:schemeClr val="accent5">
              <a:lumMod val="20000"/>
              <a:lumOff val="80000"/>
            </a:schemeClr>
          </a:solidFill>
          <a:ln>
            <a:solidFill>
              <a:schemeClr val="accent1">
                <a:lumMod val="20000"/>
                <a:lumOff val="80000"/>
              </a:schemeClr>
            </a:solidFill>
          </a:ln>
        </p:spPr>
        <p:txBody>
          <a:bodyPr wrap="square" rtlCol="0">
            <a:spAutoFit/>
          </a:bodyPr>
          <a:lstStyle/>
          <a:p>
            <a:r>
              <a:rPr lang="en-US" sz="1400" i="1">
                <a:solidFill>
                  <a:schemeClr val="accent2">
                    <a:lumMod val="75000"/>
                  </a:schemeClr>
                </a:solidFill>
              </a:rPr>
              <a:t>If </a:t>
            </a:r>
            <a:r>
              <a:rPr lang="en-US" sz="1400"/>
              <a:t>community decides that something of importance has been learned that points towards something that could be improved, </a:t>
            </a:r>
            <a:r>
              <a:rPr lang="en-US" sz="1400" i="1">
                <a:solidFill>
                  <a:schemeClr val="accent2">
                    <a:lumMod val="75000"/>
                  </a:schemeClr>
                </a:solidFill>
              </a:rPr>
              <a:t>then…..</a:t>
            </a:r>
          </a:p>
        </p:txBody>
      </p:sp>
      <p:sp>
        <p:nvSpPr>
          <p:cNvPr id="11" name="Rectangle 10">
            <a:extLst>
              <a:ext uri="{FF2B5EF4-FFF2-40B4-BE49-F238E27FC236}">
                <a16:creationId xmlns:a16="http://schemas.microsoft.com/office/drawing/2014/main" id="{49877CB7-8306-AA30-753F-5F5670933558}"/>
              </a:ext>
            </a:extLst>
          </p:cNvPr>
          <p:cNvSpPr/>
          <p:nvPr/>
        </p:nvSpPr>
        <p:spPr>
          <a:xfrm>
            <a:off x="178278" y="2330979"/>
            <a:ext cx="1350538" cy="914400"/>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“Polar walkthrough”</a:t>
            </a:r>
          </a:p>
        </p:txBody>
      </p:sp>
      <p:sp>
        <p:nvSpPr>
          <p:cNvPr id="17" name="TextBox 16">
            <a:extLst>
              <a:ext uri="{FF2B5EF4-FFF2-40B4-BE49-F238E27FC236}">
                <a16:creationId xmlns:a16="http://schemas.microsoft.com/office/drawing/2014/main" id="{0D3F70FB-33FC-4AC2-256C-EC05FEDEC566}"/>
              </a:ext>
            </a:extLst>
          </p:cNvPr>
          <p:cNvSpPr txBox="1"/>
          <p:nvPr/>
        </p:nvSpPr>
        <p:spPr>
          <a:xfrm>
            <a:off x="178278" y="1661723"/>
            <a:ext cx="3317362" cy="523220"/>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lang="en-US" sz="1400"/>
              <a:t>CPD mini-audit Step 2</a:t>
            </a:r>
          </a:p>
          <a:p>
            <a:r>
              <a:rPr lang="en-US" sz="1400"/>
              <a:t>Audit criteria, data to be collected</a:t>
            </a:r>
          </a:p>
        </p:txBody>
      </p:sp>
      <p:sp>
        <p:nvSpPr>
          <p:cNvPr id="13" name="TextBox 12">
            <a:extLst>
              <a:ext uri="{FF2B5EF4-FFF2-40B4-BE49-F238E27FC236}">
                <a16:creationId xmlns:a16="http://schemas.microsoft.com/office/drawing/2014/main" id="{483B5B5E-D832-6E6D-67F2-241AAFE6304B}"/>
              </a:ext>
            </a:extLst>
          </p:cNvPr>
          <p:cNvSpPr txBox="1"/>
          <p:nvPr/>
        </p:nvSpPr>
        <p:spPr>
          <a:xfrm>
            <a:off x="1629357" y="2350556"/>
            <a:ext cx="1866283" cy="523220"/>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lang="en-US" sz="1400"/>
              <a:t>Step 3: </a:t>
            </a:r>
          </a:p>
          <a:p>
            <a:r>
              <a:rPr lang="en-US" sz="1400"/>
              <a:t>Data Collection</a:t>
            </a:r>
          </a:p>
        </p:txBody>
      </p:sp>
      <p:sp>
        <p:nvSpPr>
          <p:cNvPr id="18" name="TextBox 17">
            <a:extLst>
              <a:ext uri="{FF2B5EF4-FFF2-40B4-BE49-F238E27FC236}">
                <a16:creationId xmlns:a16="http://schemas.microsoft.com/office/drawing/2014/main" id="{42E89324-6BA0-A52C-C42E-6207D5ACF9C1}"/>
              </a:ext>
            </a:extLst>
          </p:cNvPr>
          <p:cNvSpPr txBox="1"/>
          <p:nvPr/>
        </p:nvSpPr>
        <p:spPr>
          <a:xfrm>
            <a:off x="8595361" y="1439305"/>
            <a:ext cx="2382383" cy="523220"/>
          </a:xfrm>
          <a:prstGeom prst="rect">
            <a:avLst/>
          </a:prstGeom>
          <a:solidFill>
            <a:schemeClr val="accent6">
              <a:lumMod val="20000"/>
              <a:lumOff val="80000"/>
            </a:schemeClr>
          </a:solidFill>
          <a:ln>
            <a:solidFill>
              <a:schemeClr val="accent6">
                <a:lumMod val="75000"/>
              </a:schemeClr>
            </a:solidFill>
          </a:ln>
        </p:spPr>
        <p:txBody>
          <a:bodyPr wrap="none" rtlCol="0">
            <a:spAutoFit/>
          </a:bodyPr>
          <a:lstStyle/>
          <a:p>
            <a:r>
              <a:rPr lang="en-US" sz="1400"/>
              <a:t>Step 4: Data Analysis </a:t>
            </a:r>
          </a:p>
          <a:p>
            <a:r>
              <a:rPr lang="en-US" sz="1400"/>
              <a:t>and change implementation</a:t>
            </a:r>
          </a:p>
        </p:txBody>
      </p:sp>
      <p:pic>
        <p:nvPicPr>
          <p:cNvPr id="19" name="Picture 18" descr="Graphical user interface, text&#10;&#10;Description automatically generated with medium confidence">
            <a:extLst>
              <a:ext uri="{FF2B5EF4-FFF2-40B4-BE49-F238E27FC236}">
                <a16:creationId xmlns:a16="http://schemas.microsoft.com/office/drawing/2014/main" id="{1F90A013-3182-DECE-2733-1DC7D308EC5A}"/>
              </a:ext>
            </a:extLst>
          </p:cNvPr>
          <p:cNvPicPr>
            <a:picLocks noChangeAspect="1"/>
          </p:cNvPicPr>
          <p:nvPr/>
        </p:nvPicPr>
        <p:blipFill>
          <a:blip r:embed="rId7"/>
          <a:stretch>
            <a:fillRect/>
          </a:stretch>
        </p:blipFill>
        <p:spPr>
          <a:xfrm>
            <a:off x="8918806" y="83839"/>
            <a:ext cx="3184415" cy="1180401"/>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F3123165-E53B-4D8F-927C-C6794823EB0C}"/>
              </a:ext>
            </a:extLst>
          </p:cNvPr>
          <p:cNvSpPr txBox="1"/>
          <p:nvPr/>
        </p:nvSpPr>
        <p:spPr>
          <a:xfrm>
            <a:off x="5255172" y="2403991"/>
            <a:ext cx="1866283" cy="1384995"/>
          </a:xfrm>
          <a:prstGeom prst="rect">
            <a:avLst/>
          </a:prstGeom>
          <a:solidFill>
            <a:schemeClr val="accent2">
              <a:lumMod val="40000"/>
              <a:lumOff val="60000"/>
            </a:schemeClr>
          </a:solidFill>
          <a:ln>
            <a:solidFill>
              <a:schemeClr val="accent2">
                <a:lumMod val="75000"/>
              </a:schemeClr>
            </a:solidFill>
          </a:ln>
        </p:spPr>
        <p:txBody>
          <a:bodyPr wrap="square" rtlCol="0">
            <a:spAutoFit/>
          </a:bodyPr>
          <a:lstStyle/>
          <a:p>
            <a:r>
              <a:rPr lang="en-US" sz="1400" b="1"/>
              <a:t>Knowledge gap analysis</a:t>
            </a:r>
          </a:p>
          <a:p>
            <a:r>
              <a:rPr lang="en-US" sz="1400" b="1"/>
              <a:t>Service gap analysis</a:t>
            </a:r>
          </a:p>
          <a:p>
            <a:endParaRPr lang="en-US" sz="1400" b="1"/>
          </a:p>
          <a:p>
            <a:r>
              <a:rPr lang="en-US" sz="1400" b="1"/>
              <a:t>Guidelines-refresh </a:t>
            </a:r>
          </a:p>
        </p:txBody>
      </p:sp>
      <p:sp>
        <p:nvSpPr>
          <p:cNvPr id="3" name="TextBox 2">
            <a:extLst>
              <a:ext uri="{FF2B5EF4-FFF2-40B4-BE49-F238E27FC236}">
                <a16:creationId xmlns:a16="http://schemas.microsoft.com/office/drawing/2014/main" id="{6FA3F8A9-6D6A-125D-1177-0A585C2B48B8}"/>
              </a:ext>
            </a:extLst>
          </p:cNvPr>
          <p:cNvSpPr txBox="1"/>
          <p:nvPr/>
        </p:nvSpPr>
        <p:spPr>
          <a:xfrm>
            <a:off x="9187595" y="3167390"/>
            <a:ext cx="2621230" cy="954107"/>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en-US" sz="1400"/>
              <a:t>Next Session:</a:t>
            </a:r>
          </a:p>
          <a:p>
            <a:r>
              <a:rPr lang="en-US" sz="1400"/>
              <a:t>Measuring Outcomes (MO) template launch</a:t>
            </a:r>
          </a:p>
          <a:p>
            <a:r>
              <a:rPr lang="en-US" sz="1400"/>
              <a:t>Review Practice Connect</a:t>
            </a:r>
          </a:p>
        </p:txBody>
      </p:sp>
    </p:spTree>
    <p:extLst>
      <p:ext uri="{BB962C8B-B14F-4D97-AF65-F5344CB8AC3E}">
        <p14:creationId xmlns:p14="http://schemas.microsoft.com/office/powerpoint/2010/main" val="116676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8A43-4182-4FDD-8982-91CE0C580E5E}"/>
              </a:ext>
            </a:extLst>
          </p:cNvPr>
          <p:cNvSpPr>
            <a:spLocks noGrp="1"/>
          </p:cNvSpPr>
          <p:nvPr>
            <p:ph type="title"/>
          </p:nvPr>
        </p:nvSpPr>
        <p:spPr>
          <a:xfrm>
            <a:off x="450358" y="281233"/>
            <a:ext cx="11646926" cy="6532933"/>
          </a:xfrm>
        </p:spPr>
        <p:txBody>
          <a:bodyPr/>
          <a:lstStyle/>
          <a:p>
            <a:r>
              <a:rPr lang="en-US" sz="2400">
                <a:latin typeface="Raleway"/>
              </a:rPr>
              <a:t>Agenda for </a:t>
            </a:r>
            <a:r>
              <a:rPr lang="en-AU" sz="2400" b="1" kern="1800">
                <a:solidFill>
                  <a:srgbClr val="003E6A"/>
                </a:solidFill>
                <a:effectLst/>
                <a:latin typeface="Trebuchet MS" panose="020B0603020202020204" pitchFamily="34" charset="0"/>
                <a:ea typeface="Times New Roman" panose="02020603050405020304" pitchFamily="18" charset="0"/>
                <a:cs typeface="Calibri" panose="020F0502020204030204" pitchFamily="34" charset="0"/>
              </a:rPr>
              <a:t>COVID and Communicable Diseases Network </a:t>
            </a:r>
            <a:r>
              <a:rPr lang="en-US" sz="2400">
                <a:latin typeface="Raleway"/>
              </a:rPr>
              <a:t>Series 12: Session 4</a:t>
            </a:r>
            <a:br>
              <a:rPr lang="en-US" sz="2400">
                <a:latin typeface="Raleway"/>
              </a:rPr>
            </a:br>
            <a:r>
              <a:rPr lang="en-US" sz="2400">
                <a:latin typeface="Raleway"/>
              </a:rPr>
              <a:t>“</a:t>
            </a:r>
            <a:r>
              <a:rPr lang="en-GB" sz="2400" b="1">
                <a:effectLst/>
                <a:latin typeface="Raleway" panose="020B0503030101060003" pitchFamily="34" charset="0"/>
                <a:ea typeface="Calibri" panose="020F0502020204030204" pitchFamily="34" charset="0"/>
                <a:cs typeface="Times New Roman" panose="02020603050405020304" pitchFamily="18" charset="0"/>
              </a:rPr>
              <a:t>Bridging the Sexually transmissible infections testing, treatment </a:t>
            </a:r>
            <a:br>
              <a:rPr lang="en-GB" sz="2400" b="1">
                <a:effectLst/>
                <a:latin typeface="Raleway" panose="020B0503030101060003" pitchFamily="34" charset="0"/>
                <a:ea typeface="Calibri" panose="020F0502020204030204" pitchFamily="34" charset="0"/>
                <a:cs typeface="Times New Roman" panose="02020603050405020304" pitchFamily="18" charset="0"/>
              </a:rPr>
            </a:br>
            <a:r>
              <a:rPr lang="en-GB" sz="2400" b="1">
                <a:effectLst/>
                <a:latin typeface="Raleway" panose="020B0503030101060003" pitchFamily="34" charset="0"/>
                <a:ea typeface="Calibri" panose="020F0502020204030204" pitchFamily="34" charset="0"/>
                <a:cs typeface="Times New Roman" panose="02020603050405020304" pitchFamily="18" charset="0"/>
              </a:rPr>
              <a:t>and care gap: ideas for change”</a:t>
            </a:r>
            <a:br>
              <a:rPr lang="en-AU" sz="2400" b="1">
                <a:effectLst/>
                <a:latin typeface="Raleway" panose="020B0503030101060003" pitchFamily="34" charset="0"/>
                <a:ea typeface="Calibri" panose="020F0502020204030204" pitchFamily="34" charset="0"/>
                <a:cs typeface="Times New Roman" panose="02020603050405020304" pitchFamily="18" charset="0"/>
              </a:rPr>
            </a:br>
            <a:br>
              <a:rPr lang="en-US" sz="2400">
                <a:latin typeface="Raleway"/>
              </a:rPr>
            </a:br>
            <a:br>
              <a:rPr lang="en-US" sz="2400" b="1" i="1">
                <a:latin typeface="Raleway"/>
              </a:rPr>
            </a:br>
            <a:br>
              <a:rPr lang="en-US" sz="2400">
                <a:latin typeface="Raleway"/>
              </a:rPr>
            </a:br>
            <a:br>
              <a:rPr lang="en-AU" sz="2400" b="1">
                <a:effectLst/>
                <a:latin typeface="Raleway" panose="020B0503030101060003" pitchFamily="34" charset="0"/>
                <a:ea typeface="Calibri" panose="020F0502020204030204" pitchFamily="34" charset="0"/>
                <a:cs typeface="Arial" panose="020B0604020202020204" pitchFamily="34" charset="0"/>
              </a:rPr>
            </a:br>
            <a:br>
              <a:rPr lang="en-AU" sz="2000" b="1">
                <a:effectLst/>
                <a:latin typeface="Raleway" pitchFamily="2" charset="0"/>
                <a:ea typeface="Calibri" panose="020F0502020204030204" pitchFamily="34" charset="0"/>
                <a:cs typeface="Arial" panose="020B0604020202020204" pitchFamily="34" charset="0"/>
              </a:rPr>
            </a:br>
            <a:br>
              <a:rPr lang="en-AU" sz="2000" b="1">
                <a:effectLst/>
                <a:latin typeface="Raleway" pitchFamily="2" charset="0"/>
                <a:ea typeface="Calibri" panose="020F0502020204030204" pitchFamily="34" charset="0"/>
                <a:cs typeface="Arial" panose="020B0604020202020204" pitchFamily="34" charset="0"/>
              </a:rPr>
            </a:br>
            <a:br>
              <a:rPr lang="en-AU" sz="2400" b="1">
                <a:effectLst/>
                <a:latin typeface="Raleway" pitchFamily="2" charset="0"/>
                <a:ea typeface="Calibri" panose="020F0502020204030204" pitchFamily="34" charset="0"/>
                <a:cs typeface="Arial" panose="020B0604020202020204" pitchFamily="34" charset="0"/>
              </a:rPr>
            </a:br>
            <a:br>
              <a:rPr lang="en-US" sz="2400">
                <a:solidFill>
                  <a:srgbClr val="203864"/>
                </a:solidFill>
                <a:effectLst/>
                <a:latin typeface="Calibri" panose="020F0502020204030204" pitchFamily="34" charset="0"/>
                <a:ea typeface="Calibri" panose="020F0502020204030204" pitchFamily="34" charset="0"/>
              </a:rPr>
            </a:br>
            <a:br>
              <a:rPr lang="en-US" sz="2400">
                <a:solidFill>
                  <a:srgbClr val="203864"/>
                </a:solidFill>
                <a:effectLst/>
                <a:latin typeface="Calibri" panose="020F0502020204030204" pitchFamily="34" charset="0"/>
                <a:ea typeface="Calibri" panose="020F0502020204030204" pitchFamily="34" charset="0"/>
              </a:rPr>
            </a:br>
            <a:br>
              <a:rPr lang="en-AU" sz="1600"/>
            </a:br>
            <a:br>
              <a:rPr lang="en-AU" sz="2400">
                <a:latin typeface="Raleway"/>
              </a:rPr>
            </a:br>
            <a:br>
              <a:rPr lang="en-US" sz="2400" b="1">
                <a:latin typeface="Raleway"/>
              </a:rPr>
            </a:br>
            <a:br>
              <a:rPr lang="en-US" sz="2400" b="0">
                <a:latin typeface="Raleway"/>
              </a:rPr>
            </a:br>
            <a:endParaRPr lang="en-US" sz="2400" b="0">
              <a:latin typeface="Raleway"/>
            </a:endParaRPr>
          </a:p>
          <a:p>
            <a:pPr>
              <a:lnSpc>
                <a:spcPct val="100000"/>
              </a:lnSpc>
              <a:spcBef>
                <a:spcPts val="600"/>
              </a:spcBef>
              <a:spcAft>
                <a:spcPts val="600"/>
              </a:spcAft>
            </a:pPr>
            <a:br>
              <a:rPr lang="en-US" sz="2400"/>
            </a:br>
            <a:br>
              <a:rPr lang="en-US" sz="1800">
                <a:latin typeface="Raleway"/>
              </a:rPr>
            </a:br>
            <a:endParaRPr lang="en-US" sz="2000" b="0">
              <a:latin typeface="Raleway"/>
            </a:endParaRPr>
          </a:p>
        </p:txBody>
      </p:sp>
      <p:sp>
        <p:nvSpPr>
          <p:cNvPr id="3" name="Content Placeholder 2">
            <a:extLst>
              <a:ext uri="{FF2B5EF4-FFF2-40B4-BE49-F238E27FC236}">
                <a16:creationId xmlns:a16="http://schemas.microsoft.com/office/drawing/2014/main" id="{A01350F2-48A3-4BFC-9894-639AEE9B1631}"/>
              </a:ext>
            </a:extLst>
          </p:cNvPr>
          <p:cNvSpPr>
            <a:spLocks noGrp="1"/>
          </p:cNvSpPr>
          <p:nvPr>
            <p:ph idx="1"/>
          </p:nvPr>
        </p:nvSpPr>
        <p:spPr>
          <a:xfrm>
            <a:off x="450358" y="1432874"/>
            <a:ext cx="10489431" cy="5065580"/>
          </a:xfrm>
        </p:spPr>
        <p:txBody>
          <a:bodyPr vert="horz" lIns="0" tIns="36000" rIns="0" bIns="36000" rtlCol="0" anchor="t">
            <a:noAutofit/>
          </a:bodyPr>
          <a:lstStyle/>
          <a:p>
            <a:pPr marL="0" indent="0" fontAlgn="base">
              <a:buNone/>
            </a:pPr>
            <a:r>
              <a:rPr lang="en-US" sz="1600" b="1">
                <a:solidFill>
                  <a:srgbClr val="000000"/>
                </a:solidFill>
                <a:latin typeface="Raleway"/>
              </a:rPr>
              <a:t>Facilitator</a:t>
            </a:r>
            <a:r>
              <a:rPr lang="en-US" sz="1600" b="1">
                <a:latin typeface="Raleway"/>
              </a:rPr>
              <a:t>: Dr Bianca Forrester, </a:t>
            </a:r>
            <a:r>
              <a:rPr lang="en-US" sz="1600">
                <a:latin typeface="Raleway"/>
              </a:rPr>
              <a:t>Clinical Lead of Innovation and Learning, Western Victoria PHN</a:t>
            </a:r>
            <a:br>
              <a:rPr lang="en-US" sz="1600">
                <a:latin typeface="Raleway"/>
              </a:rPr>
            </a:br>
            <a:endParaRPr lang="en-US" sz="1600">
              <a:latin typeface="Raleway"/>
            </a:endParaRPr>
          </a:p>
          <a:p>
            <a:pPr marL="0" indent="0" fontAlgn="base">
              <a:buNone/>
            </a:pPr>
            <a:r>
              <a:rPr lang="en-US" sz="1600" b="1">
                <a:latin typeface="Raleway"/>
              </a:rPr>
              <a:t>Katrina Martin: </a:t>
            </a:r>
            <a:r>
              <a:rPr lang="en-US" sz="1600">
                <a:latin typeface="Raleway"/>
              </a:rPr>
              <a:t>Project Lead, Continuing Professional Development, Western Victoria PHN</a:t>
            </a:r>
          </a:p>
          <a:p>
            <a:pPr lvl="1" fontAlgn="base"/>
            <a:r>
              <a:rPr lang="en-US" sz="1400">
                <a:latin typeface="Raleway"/>
              </a:rPr>
              <a:t>CPD update</a:t>
            </a:r>
          </a:p>
          <a:p>
            <a:pPr>
              <a:buNone/>
            </a:pPr>
            <a:r>
              <a:rPr lang="en-US" sz="1600" b="1">
                <a:latin typeface="Raleway"/>
              </a:rPr>
              <a:t>Naomi White,</a:t>
            </a:r>
            <a:r>
              <a:rPr lang="en-US" sz="1600">
                <a:latin typeface="Raleway"/>
              </a:rPr>
              <a:t> Senior Manager Regional Partnerships and Public Health, Western Victoria PHN</a:t>
            </a:r>
          </a:p>
          <a:p>
            <a:pPr marL="971550" lvl="1" indent="-285750"/>
            <a:r>
              <a:rPr lang="en-US" sz="1600">
                <a:latin typeface="Raleway"/>
              </a:rPr>
              <a:t>New announcements</a:t>
            </a:r>
            <a:br>
              <a:rPr lang="en-US" sz="1600">
                <a:latin typeface="Raleway"/>
              </a:rPr>
            </a:br>
            <a:endParaRPr lang="en-US" sz="1600"/>
          </a:p>
          <a:p>
            <a:pPr>
              <a:buNone/>
            </a:pPr>
            <a:r>
              <a:rPr lang="en-AU" sz="1600" b="1">
                <a:effectLst/>
                <a:latin typeface="Raleway"/>
                <a:ea typeface="Arial" panose="020B0604020202020204" pitchFamily="34" charset="0"/>
              </a:rPr>
              <a:t>Dr Sarah Huffam</a:t>
            </a:r>
            <a:r>
              <a:rPr lang="en-AU" sz="1600">
                <a:effectLst/>
                <a:latin typeface="Raleway"/>
                <a:ea typeface="Arial" panose="020B0604020202020204" pitchFamily="34" charset="0"/>
              </a:rPr>
              <a:t>, Infectious Disease and Sexual Health Physician, Barwon Health and BSW PHU</a:t>
            </a:r>
          </a:p>
          <a:p>
            <a:pPr lvl="1"/>
            <a:r>
              <a:rPr lang="en-US" sz="1400">
                <a:latin typeface="Raleway"/>
                <a:ea typeface="Calibri" panose="020F0502020204030204" pitchFamily="34" charset="0"/>
                <a:cs typeface="Calibri"/>
              </a:rPr>
              <a:t>STI management guidelines</a:t>
            </a:r>
          </a:p>
          <a:p>
            <a:pPr>
              <a:buNone/>
            </a:pPr>
            <a:endParaRPr lang="en-US" sz="1600" b="1">
              <a:latin typeface="Raleway"/>
              <a:ea typeface="Calibri" panose="020F0502020204030204" pitchFamily="34" charset="0"/>
              <a:cs typeface="Calibri"/>
            </a:endParaRPr>
          </a:p>
          <a:p>
            <a:pPr>
              <a:buNone/>
            </a:pPr>
            <a:r>
              <a:rPr lang="en-US" sz="1600" b="1">
                <a:latin typeface="Raleway"/>
                <a:ea typeface="Calibri" panose="020F0502020204030204" pitchFamily="34" charset="0"/>
                <a:cs typeface="Calibri"/>
              </a:rPr>
              <a:t>Case presentation: Dr Anna Glue, </a:t>
            </a:r>
            <a:r>
              <a:rPr lang="en-US" sz="1600">
                <a:latin typeface="Raleway"/>
                <a:ea typeface="Calibri" panose="020F0502020204030204" pitchFamily="34" charset="0"/>
                <a:cs typeface="Calibri"/>
              </a:rPr>
              <a:t>Ballarat Medical Centre</a:t>
            </a:r>
            <a:br>
              <a:rPr lang="en-US" sz="1600">
                <a:latin typeface="Raleway"/>
                <a:ea typeface="Calibri" panose="020F0502020204030204" pitchFamily="34" charset="0"/>
                <a:cs typeface="Calibri"/>
              </a:rPr>
            </a:br>
            <a:endParaRPr lang="en-US" sz="1600">
              <a:latin typeface="Raleway"/>
              <a:ea typeface="Calibri" panose="020F0502020204030204" pitchFamily="34" charset="0"/>
              <a:cs typeface="Calibri"/>
            </a:endParaRPr>
          </a:p>
          <a:p>
            <a:pPr>
              <a:buNone/>
            </a:pPr>
            <a:r>
              <a:rPr lang="en-US" sz="1600" b="1">
                <a:latin typeface="Raleway"/>
                <a:ea typeface="Calibri" panose="020F0502020204030204" pitchFamily="34" charset="0"/>
                <a:cs typeface="Calibri"/>
              </a:rPr>
              <a:t>Panel for Discussion: </a:t>
            </a:r>
            <a:r>
              <a:rPr lang="en-US" sz="1600" b="1">
                <a:latin typeface="Raleway"/>
              </a:rPr>
              <a:t>Dr Kate Graham, </a:t>
            </a:r>
            <a:r>
              <a:rPr lang="en-US" sz="1600">
                <a:latin typeface="Raleway"/>
              </a:rPr>
              <a:t>GP and Clinical Editor – </a:t>
            </a:r>
            <a:r>
              <a:rPr lang="en-US" sz="1600" err="1">
                <a:latin typeface="Raleway"/>
              </a:rPr>
              <a:t>HealthPathways</a:t>
            </a:r>
            <a:r>
              <a:rPr lang="en-US" sz="1600">
                <a:latin typeface="Raleway"/>
              </a:rPr>
              <a:t> and COVID Clinical Advisor, Western Victoria PHN</a:t>
            </a:r>
          </a:p>
          <a:p>
            <a:pPr>
              <a:buNone/>
            </a:pPr>
            <a:r>
              <a:rPr lang="en-US" sz="1600" b="1">
                <a:latin typeface="Raleway"/>
              </a:rPr>
              <a:t>Dr Caroline Bartolo</a:t>
            </a:r>
            <a:r>
              <a:rPr lang="en-US" sz="1600" b="1">
                <a:latin typeface="Raleway" panose="020B0503030101060003" pitchFamily="34" charset="0"/>
              </a:rPr>
              <a:t>, </a:t>
            </a:r>
            <a:r>
              <a:rPr lang="en-AU" sz="1600" kern="0">
                <a:effectLst/>
                <a:latin typeface="Raleway" panose="020B0503030101060003" pitchFamily="34" charset="0"/>
                <a:ea typeface="Calibri" panose="020F0502020204030204" pitchFamily="34" charset="0"/>
              </a:rPr>
              <a:t>Infectious Diseases Physician,  Barwon South West Public Health Unit </a:t>
            </a:r>
          </a:p>
          <a:p>
            <a:pPr>
              <a:buNone/>
            </a:pPr>
            <a:endParaRPr lang="en-AU" sz="1600" b="1" kern="0">
              <a:latin typeface="Raleway" panose="020B0503030101060003" pitchFamily="34" charset="0"/>
            </a:endParaRPr>
          </a:p>
          <a:p>
            <a:pPr>
              <a:buNone/>
            </a:pPr>
            <a:r>
              <a:rPr lang="en-US" sz="1600" b="1">
                <a:latin typeface="Raleway"/>
              </a:rPr>
              <a:t>Network Co-</a:t>
            </a:r>
            <a:r>
              <a:rPr lang="en-US" sz="1600" b="1" err="1">
                <a:latin typeface="Raleway"/>
              </a:rPr>
              <a:t>ordinator</a:t>
            </a:r>
            <a:r>
              <a:rPr lang="en-US" sz="1600" b="1">
                <a:latin typeface="Raleway"/>
              </a:rPr>
              <a:t>: Whitney Flower, </a:t>
            </a:r>
            <a:r>
              <a:rPr lang="en-US" sz="1600">
                <a:latin typeface="Raleway"/>
              </a:rPr>
              <a:t>Western Victoria PHN</a:t>
            </a:r>
          </a:p>
          <a:p>
            <a:pPr marL="0" indent="0">
              <a:lnSpc>
                <a:spcPct val="100000"/>
              </a:lnSpc>
              <a:spcBef>
                <a:spcPts val="600"/>
              </a:spcBef>
              <a:buNone/>
            </a:pPr>
            <a:endParaRPr lang="en-US" sz="1600" b="1">
              <a:solidFill>
                <a:srgbClr val="000000"/>
              </a:solidFill>
              <a:effectLst/>
              <a:latin typeface="Raleway" pitchFamily="2" charset="0"/>
              <a:ea typeface="Arial" panose="020B0604020202020204" pitchFamily="34" charset="0"/>
            </a:endParaRPr>
          </a:p>
          <a:p>
            <a:pPr marL="0" indent="0" fontAlgn="base">
              <a:lnSpc>
                <a:spcPct val="100000"/>
              </a:lnSpc>
              <a:spcBef>
                <a:spcPts val="600"/>
              </a:spcBef>
              <a:buNone/>
            </a:pPr>
            <a:endParaRPr lang="en-US" sz="1600" b="1">
              <a:solidFill>
                <a:srgbClr val="000000"/>
              </a:solidFill>
              <a:latin typeface="Raleway" panose="020B0503030101060003" pitchFamily="34" charset="0"/>
            </a:endParaRPr>
          </a:p>
          <a:p>
            <a:pPr marL="0" indent="0" fontAlgn="base">
              <a:lnSpc>
                <a:spcPct val="100000"/>
              </a:lnSpc>
              <a:spcBef>
                <a:spcPts val="600"/>
              </a:spcBef>
              <a:buNone/>
            </a:pPr>
            <a:endParaRPr lang="en-US" sz="1600" b="1">
              <a:solidFill>
                <a:srgbClr val="000000"/>
              </a:solidFill>
              <a:latin typeface="Raleway" panose="020B0503030101060003" pitchFamily="34" charset="0"/>
            </a:endParaRPr>
          </a:p>
          <a:p>
            <a:pPr marL="0" indent="0" fontAlgn="base">
              <a:lnSpc>
                <a:spcPct val="100000"/>
              </a:lnSpc>
              <a:spcBef>
                <a:spcPts val="600"/>
              </a:spcBef>
              <a:buNone/>
            </a:pPr>
            <a:endParaRPr lang="en-US" sz="1600" b="1">
              <a:solidFill>
                <a:srgbClr val="000000"/>
              </a:solidFill>
              <a:latin typeface="Raleway" panose="020B0503030101060003" pitchFamily="34" charset="0"/>
            </a:endParaRPr>
          </a:p>
        </p:txBody>
      </p:sp>
    </p:spTree>
    <p:extLst>
      <p:ext uri="{BB962C8B-B14F-4D97-AF65-F5344CB8AC3E}">
        <p14:creationId xmlns:p14="http://schemas.microsoft.com/office/powerpoint/2010/main" val="1300204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sunburst chart&#10;&#10;Description automatically generated">
            <a:extLst>
              <a:ext uri="{FF2B5EF4-FFF2-40B4-BE49-F238E27FC236}">
                <a16:creationId xmlns:a16="http://schemas.microsoft.com/office/drawing/2014/main" id="{4F6EE894-BDEA-E898-ECE3-14A89F64C2B2}"/>
              </a:ext>
            </a:extLst>
          </p:cNvPr>
          <p:cNvPicPr>
            <a:picLocks noChangeAspect="1"/>
          </p:cNvPicPr>
          <p:nvPr/>
        </p:nvPicPr>
        <p:blipFill>
          <a:blip r:embed="rId2"/>
          <a:stretch>
            <a:fillRect/>
          </a:stretch>
        </p:blipFill>
        <p:spPr>
          <a:xfrm>
            <a:off x="7184820" y="1311708"/>
            <a:ext cx="3993749" cy="4500000"/>
          </a:xfrm>
          <a:prstGeom prst="rect">
            <a:avLst/>
          </a:prstGeom>
          <a:noFill/>
        </p:spPr>
      </p:pic>
      <p:sp>
        <p:nvSpPr>
          <p:cNvPr id="2" name="Title 1">
            <a:extLst>
              <a:ext uri="{FF2B5EF4-FFF2-40B4-BE49-F238E27FC236}">
                <a16:creationId xmlns:a16="http://schemas.microsoft.com/office/drawing/2014/main" id="{AE2CD2F5-4200-B24B-FED1-0F4EE8D9F142}"/>
              </a:ext>
            </a:extLst>
          </p:cNvPr>
          <p:cNvSpPr>
            <a:spLocks noGrp="1"/>
          </p:cNvSpPr>
          <p:nvPr>
            <p:ph type="title"/>
          </p:nvPr>
        </p:nvSpPr>
        <p:spPr>
          <a:xfrm>
            <a:off x="1588824" y="530443"/>
            <a:ext cx="5983828" cy="470317"/>
          </a:xfrm>
        </p:spPr>
        <p:txBody>
          <a:bodyPr/>
          <a:lstStyle/>
          <a:p>
            <a:r>
              <a:rPr lang="en-US"/>
              <a:t>WVPHN – Your CPD Centre</a:t>
            </a:r>
            <a:endParaRPr lang="en-AU"/>
          </a:p>
        </p:txBody>
      </p:sp>
      <p:sp>
        <p:nvSpPr>
          <p:cNvPr id="4" name="Content Placeholder 2">
            <a:extLst>
              <a:ext uri="{FF2B5EF4-FFF2-40B4-BE49-F238E27FC236}">
                <a16:creationId xmlns:a16="http://schemas.microsoft.com/office/drawing/2014/main" id="{F8EA477A-D086-014C-25C1-E3D445CE9205}"/>
              </a:ext>
            </a:extLst>
          </p:cNvPr>
          <p:cNvSpPr>
            <a:spLocks noGrp="1"/>
          </p:cNvSpPr>
          <p:nvPr>
            <p:ph idx="1"/>
          </p:nvPr>
        </p:nvSpPr>
        <p:spPr>
          <a:xfrm>
            <a:off x="775597" y="1187933"/>
            <a:ext cx="7116652" cy="4932210"/>
          </a:xfrm>
        </p:spPr>
        <p:txBody>
          <a:bodyPr>
            <a:noAutofit/>
          </a:bodyPr>
          <a:lstStyle/>
          <a:p>
            <a:pPr marL="0" indent="0">
              <a:lnSpc>
                <a:spcPct val="100000"/>
              </a:lnSpc>
              <a:spcBef>
                <a:spcPts val="600"/>
              </a:spcBef>
              <a:spcAft>
                <a:spcPts val="600"/>
              </a:spcAft>
              <a:buNone/>
            </a:pPr>
            <a:r>
              <a:rPr lang="en-US" sz="1800"/>
              <a:t>We are here to help you complete your CPD requirements for the 2023-25 Triennium</a:t>
            </a:r>
          </a:p>
          <a:p>
            <a:pPr marL="0" indent="0">
              <a:lnSpc>
                <a:spcPct val="100000"/>
              </a:lnSpc>
              <a:spcBef>
                <a:spcPts val="600"/>
              </a:spcBef>
              <a:spcAft>
                <a:spcPts val="300"/>
              </a:spcAft>
              <a:buNone/>
            </a:pPr>
            <a:r>
              <a:rPr lang="en-US" sz="1500" b="1"/>
              <a:t>Project ECHO </a:t>
            </a:r>
          </a:p>
          <a:p>
            <a:pPr>
              <a:lnSpc>
                <a:spcPct val="100000"/>
              </a:lnSpc>
              <a:spcBef>
                <a:spcPts val="600"/>
              </a:spcBef>
              <a:spcAft>
                <a:spcPts val="300"/>
              </a:spcAft>
            </a:pPr>
            <a:r>
              <a:rPr lang="en-US" sz="1500"/>
              <a:t>accredited as a Peer Group Learning (PGL) Activity with RACGP and ACRRM</a:t>
            </a:r>
          </a:p>
          <a:p>
            <a:pPr>
              <a:lnSpc>
                <a:spcPct val="100000"/>
              </a:lnSpc>
              <a:spcBef>
                <a:spcPts val="600"/>
              </a:spcBef>
              <a:spcAft>
                <a:spcPts val="1200"/>
              </a:spcAft>
            </a:pPr>
            <a:r>
              <a:rPr lang="en-US" sz="1500"/>
              <a:t>eligible for </a:t>
            </a:r>
            <a:r>
              <a:rPr lang="en-US" sz="1500" i="1"/>
              <a:t>Reviewing Performance </a:t>
            </a:r>
            <a:r>
              <a:rPr lang="en-US" sz="1500"/>
              <a:t>hours</a:t>
            </a:r>
          </a:p>
          <a:p>
            <a:pPr marL="0" indent="0">
              <a:lnSpc>
                <a:spcPct val="100000"/>
              </a:lnSpc>
              <a:spcBef>
                <a:spcPts val="600"/>
              </a:spcBef>
              <a:spcAft>
                <a:spcPts val="300"/>
              </a:spcAft>
              <a:buNone/>
            </a:pPr>
            <a:r>
              <a:rPr lang="en-US" sz="1500" b="1"/>
              <a:t>If a GP attends</a:t>
            </a:r>
          </a:p>
          <a:p>
            <a:pPr>
              <a:lnSpc>
                <a:spcPct val="100000"/>
              </a:lnSpc>
              <a:spcBef>
                <a:spcPts val="600"/>
              </a:spcBef>
              <a:spcAft>
                <a:spcPts val="300"/>
              </a:spcAft>
            </a:pPr>
            <a:r>
              <a:rPr lang="en-US" sz="1500"/>
              <a:t>Each of the 5 ECHO sessions in a series</a:t>
            </a:r>
          </a:p>
          <a:p>
            <a:pPr>
              <a:lnSpc>
                <a:spcPct val="100000"/>
              </a:lnSpc>
              <a:spcBef>
                <a:spcPts val="600"/>
              </a:spcBef>
              <a:spcAft>
                <a:spcPts val="1200"/>
              </a:spcAft>
            </a:pPr>
            <a:r>
              <a:rPr lang="en-US" sz="1500"/>
              <a:t>We upload 5 </a:t>
            </a:r>
            <a:r>
              <a:rPr lang="en-US" sz="1500" b="1"/>
              <a:t>Reviewing Performance </a:t>
            </a:r>
            <a:r>
              <a:rPr lang="en-US" sz="1500"/>
              <a:t>hours to your CPD Dashboard</a:t>
            </a:r>
          </a:p>
          <a:p>
            <a:pPr marL="0" indent="0">
              <a:lnSpc>
                <a:spcPct val="100000"/>
              </a:lnSpc>
              <a:spcBef>
                <a:spcPts val="600"/>
              </a:spcBef>
              <a:spcAft>
                <a:spcPts val="300"/>
              </a:spcAft>
              <a:buNone/>
            </a:pPr>
            <a:r>
              <a:rPr lang="en-US" sz="1500" b="1"/>
              <a:t>Add in a QI activity </a:t>
            </a:r>
          </a:p>
          <a:p>
            <a:pPr>
              <a:lnSpc>
                <a:spcPct val="100000"/>
              </a:lnSpc>
              <a:spcBef>
                <a:spcPts val="600"/>
              </a:spcBef>
              <a:spcAft>
                <a:spcPts val="300"/>
              </a:spcAft>
            </a:pPr>
            <a:r>
              <a:rPr lang="en-US" sz="1500"/>
              <a:t>Related to the ECHO series</a:t>
            </a:r>
          </a:p>
          <a:p>
            <a:pPr>
              <a:lnSpc>
                <a:spcPct val="100000"/>
              </a:lnSpc>
              <a:spcBef>
                <a:spcPts val="600"/>
              </a:spcBef>
              <a:spcAft>
                <a:spcPts val="300"/>
              </a:spcAft>
            </a:pPr>
            <a:r>
              <a:rPr lang="en-US" sz="1500"/>
              <a:t>Developed and supported by PFs</a:t>
            </a:r>
          </a:p>
          <a:p>
            <a:pPr>
              <a:lnSpc>
                <a:spcPct val="100000"/>
              </a:lnSpc>
              <a:spcBef>
                <a:spcPts val="600"/>
              </a:spcBef>
              <a:spcAft>
                <a:spcPts val="300"/>
              </a:spcAft>
            </a:pPr>
            <a:r>
              <a:rPr lang="en-US" sz="1500"/>
              <a:t>5 </a:t>
            </a:r>
            <a:r>
              <a:rPr lang="en-US" sz="1500" b="1"/>
              <a:t>Measuring Outcomes</a:t>
            </a:r>
            <a:r>
              <a:rPr lang="en-US" sz="1500"/>
              <a:t> hours </a:t>
            </a:r>
          </a:p>
        </p:txBody>
      </p:sp>
      <p:cxnSp>
        <p:nvCxnSpPr>
          <p:cNvPr id="6" name="Straight Connector 5">
            <a:extLst>
              <a:ext uri="{FF2B5EF4-FFF2-40B4-BE49-F238E27FC236}">
                <a16:creationId xmlns:a16="http://schemas.microsoft.com/office/drawing/2014/main" id="{9EDDF833-4A3C-0A26-C74F-A59ADD6A7151}"/>
              </a:ext>
            </a:extLst>
          </p:cNvPr>
          <p:cNvCxnSpPr>
            <a:cxnSpLocks/>
          </p:cNvCxnSpPr>
          <p:nvPr/>
        </p:nvCxnSpPr>
        <p:spPr>
          <a:xfrm>
            <a:off x="9200744" y="1783853"/>
            <a:ext cx="0" cy="3619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699DE30A-2CE2-9369-500B-35C47E3B4D01}"/>
              </a:ext>
            </a:extLst>
          </p:cNvPr>
          <p:cNvSpPr/>
          <p:nvPr/>
        </p:nvSpPr>
        <p:spPr>
          <a:xfrm rot="17817398">
            <a:off x="7272701" y="1807408"/>
            <a:ext cx="3856085" cy="3839014"/>
          </a:xfrm>
          <a:prstGeom prst="arc">
            <a:avLst>
              <a:gd name="adj1" fmla="val 19957056"/>
              <a:gd name="adj2" fmla="val 380406"/>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25D03D73-C010-EEE3-6912-291A80B22F74}"/>
              </a:ext>
            </a:extLst>
          </p:cNvPr>
          <p:cNvCxnSpPr>
            <a:cxnSpLocks/>
          </p:cNvCxnSpPr>
          <p:nvPr/>
        </p:nvCxnSpPr>
        <p:spPr>
          <a:xfrm flipH="1">
            <a:off x="10057051" y="2098971"/>
            <a:ext cx="193675" cy="2952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BD9A95-51E9-DBD1-3D74-76878FD6E6BA}"/>
              </a:ext>
            </a:extLst>
          </p:cNvPr>
          <p:cNvCxnSpPr>
            <a:cxnSpLocks/>
          </p:cNvCxnSpPr>
          <p:nvPr/>
        </p:nvCxnSpPr>
        <p:spPr>
          <a:xfrm flipH="1">
            <a:off x="10705545" y="2872083"/>
            <a:ext cx="266849" cy="1619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865AABC-0114-AE91-DED2-7933FB152FD4}"/>
              </a:ext>
            </a:extLst>
          </p:cNvPr>
          <p:cNvCxnSpPr>
            <a:cxnSpLocks/>
          </p:cNvCxnSpPr>
          <p:nvPr/>
        </p:nvCxnSpPr>
        <p:spPr>
          <a:xfrm flipH="1">
            <a:off x="10732274" y="2002659"/>
            <a:ext cx="480705" cy="40399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A41A3BB-17DB-1738-8E04-5B422DDD05FF}"/>
              </a:ext>
            </a:extLst>
          </p:cNvPr>
          <p:cNvSpPr txBox="1"/>
          <p:nvPr/>
        </p:nvSpPr>
        <p:spPr>
          <a:xfrm>
            <a:off x="11240412" y="1668915"/>
            <a:ext cx="1083686" cy="738664"/>
          </a:xfrm>
          <a:prstGeom prst="rect">
            <a:avLst/>
          </a:prstGeom>
          <a:noFill/>
        </p:spPr>
        <p:txBody>
          <a:bodyPr wrap="square" rtlCol="0">
            <a:spAutoFit/>
          </a:bodyPr>
          <a:lstStyle/>
          <a:p>
            <a:r>
              <a:rPr lang="en-US" sz="1400">
                <a:latin typeface="Raleway" panose="020B0503030101060003" pitchFamily="34" charset="0"/>
              </a:rPr>
              <a:t>Add in a 5hr QI activity</a:t>
            </a:r>
            <a:endParaRPr lang="en-AU" sz="1400">
              <a:latin typeface="Raleway" panose="020B0503030101060003" pitchFamily="34" charset="0"/>
            </a:endParaRPr>
          </a:p>
        </p:txBody>
      </p:sp>
      <p:sp>
        <p:nvSpPr>
          <p:cNvPr id="14" name="Arc 13">
            <a:extLst>
              <a:ext uri="{FF2B5EF4-FFF2-40B4-BE49-F238E27FC236}">
                <a16:creationId xmlns:a16="http://schemas.microsoft.com/office/drawing/2014/main" id="{10CE3909-5DB7-C35E-EA61-7BF94E3D86CB}"/>
              </a:ext>
            </a:extLst>
          </p:cNvPr>
          <p:cNvSpPr/>
          <p:nvPr/>
        </p:nvSpPr>
        <p:spPr>
          <a:xfrm rot="19794883">
            <a:off x="7341187" y="1880967"/>
            <a:ext cx="3808233" cy="3652304"/>
          </a:xfrm>
          <a:prstGeom prst="arc">
            <a:avLst>
              <a:gd name="adj1" fmla="val 19957056"/>
              <a:gd name="adj2" fmla="val 2867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15" name="Straight Arrow Connector 14">
            <a:extLst>
              <a:ext uri="{FF2B5EF4-FFF2-40B4-BE49-F238E27FC236}">
                <a16:creationId xmlns:a16="http://schemas.microsoft.com/office/drawing/2014/main" id="{91EA481C-AC28-622D-0618-C81CB5253FDD}"/>
              </a:ext>
            </a:extLst>
          </p:cNvPr>
          <p:cNvCxnSpPr>
            <a:cxnSpLocks/>
          </p:cNvCxnSpPr>
          <p:nvPr/>
        </p:nvCxnSpPr>
        <p:spPr>
          <a:xfrm flipH="1">
            <a:off x="10057051" y="1466916"/>
            <a:ext cx="343699" cy="43290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57B091A-079E-039C-56B4-87D4A36255EC}"/>
              </a:ext>
            </a:extLst>
          </p:cNvPr>
          <p:cNvSpPr txBox="1"/>
          <p:nvPr/>
        </p:nvSpPr>
        <p:spPr>
          <a:xfrm>
            <a:off x="10400750" y="1003590"/>
            <a:ext cx="1941274" cy="584775"/>
          </a:xfrm>
          <a:prstGeom prst="rect">
            <a:avLst/>
          </a:prstGeom>
          <a:noFill/>
        </p:spPr>
        <p:txBody>
          <a:bodyPr wrap="square" rtlCol="0">
            <a:spAutoFit/>
          </a:bodyPr>
          <a:lstStyle/>
          <a:p>
            <a:r>
              <a:rPr lang="en-US" sz="1600">
                <a:latin typeface="Raleway" panose="020B0503030101060003" pitchFamily="34" charset="0"/>
              </a:rPr>
              <a:t>Attend all 5 sessions in series</a:t>
            </a:r>
            <a:endParaRPr lang="en-AU" sz="1600">
              <a:latin typeface="Raleway" panose="020B0503030101060003" pitchFamily="34" charset="0"/>
            </a:endParaRPr>
          </a:p>
        </p:txBody>
      </p:sp>
      <p:pic>
        <p:nvPicPr>
          <p:cNvPr id="18" name="Graphic 17" descr="Idea with solid fill">
            <a:extLst>
              <a:ext uri="{FF2B5EF4-FFF2-40B4-BE49-F238E27FC236}">
                <a16:creationId xmlns:a16="http://schemas.microsoft.com/office/drawing/2014/main" id="{82C223F9-CD30-813F-C933-B49ACEF8B5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019" y="237030"/>
            <a:ext cx="914400" cy="914400"/>
          </a:xfrm>
          <a:prstGeom prst="rect">
            <a:avLst/>
          </a:prstGeom>
        </p:spPr>
      </p:pic>
      <p:sp>
        <p:nvSpPr>
          <p:cNvPr id="24" name="TextBox 23">
            <a:extLst>
              <a:ext uri="{FF2B5EF4-FFF2-40B4-BE49-F238E27FC236}">
                <a16:creationId xmlns:a16="http://schemas.microsoft.com/office/drawing/2014/main" id="{2FA59702-0E31-9622-698A-0538D86FAACA}"/>
              </a:ext>
            </a:extLst>
          </p:cNvPr>
          <p:cNvSpPr txBox="1"/>
          <p:nvPr/>
        </p:nvSpPr>
        <p:spPr>
          <a:xfrm>
            <a:off x="8166226" y="1172474"/>
            <a:ext cx="1941273" cy="584775"/>
          </a:xfrm>
          <a:prstGeom prst="rect">
            <a:avLst/>
          </a:prstGeom>
          <a:solidFill>
            <a:schemeClr val="bg1"/>
          </a:solidFill>
        </p:spPr>
        <p:txBody>
          <a:bodyPr wrap="square" rtlCol="0">
            <a:spAutoFit/>
          </a:bodyPr>
          <a:lstStyle/>
          <a:p>
            <a:pPr algn="ctr"/>
            <a:r>
              <a:rPr lang="en-US" sz="1600">
                <a:solidFill>
                  <a:srgbClr val="003D69"/>
                </a:solidFill>
              </a:rPr>
              <a:t>Minimum Annual Requirements</a:t>
            </a:r>
            <a:endParaRPr lang="en-AU" sz="1600">
              <a:solidFill>
                <a:srgbClr val="003D69"/>
              </a:solidFill>
            </a:endParaRPr>
          </a:p>
        </p:txBody>
      </p:sp>
    </p:spTree>
    <p:extLst>
      <p:ext uri="{BB962C8B-B14F-4D97-AF65-F5344CB8AC3E}">
        <p14:creationId xmlns:p14="http://schemas.microsoft.com/office/powerpoint/2010/main" val="1462248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43AC-7DF3-C0DE-2364-7E2325819D92}"/>
              </a:ext>
            </a:extLst>
          </p:cNvPr>
          <p:cNvSpPr>
            <a:spLocks noGrp="1"/>
          </p:cNvSpPr>
          <p:nvPr>
            <p:ph type="title"/>
          </p:nvPr>
        </p:nvSpPr>
        <p:spPr>
          <a:xfrm>
            <a:off x="720000" y="540000"/>
            <a:ext cx="10753200" cy="405102"/>
          </a:xfrm>
        </p:spPr>
        <p:txBody>
          <a:bodyPr/>
          <a:lstStyle/>
          <a:p>
            <a:r>
              <a:rPr lang="en-AU" sz="2400" i="0">
                <a:solidFill>
                  <a:srgbClr val="203864"/>
                </a:solidFill>
                <a:effectLst/>
                <a:latin typeface="Raleway" panose="020B0503030101060003" pitchFamily="34" charset="0"/>
              </a:rPr>
              <a:t>Self reporting CPD hours</a:t>
            </a:r>
            <a:endParaRPr lang="en-AU" sz="2400">
              <a:solidFill>
                <a:srgbClr val="203864"/>
              </a:solidFill>
              <a:latin typeface="Raleway" panose="020B0503030101060003" pitchFamily="34" charset="0"/>
            </a:endParaRPr>
          </a:p>
        </p:txBody>
      </p:sp>
      <p:sp>
        <p:nvSpPr>
          <p:cNvPr id="3" name="Content Placeholder 2">
            <a:extLst>
              <a:ext uri="{FF2B5EF4-FFF2-40B4-BE49-F238E27FC236}">
                <a16:creationId xmlns:a16="http://schemas.microsoft.com/office/drawing/2014/main" id="{312389CE-CFEF-F9BA-C1AE-DC4FE8B1A1A1}"/>
              </a:ext>
            </a:extLst>
          </p:cNvPr>
          <p:cNvSpPr>
            <a:spLocks noGrp="1"/>
          </p:cNvSpPr>
          <p:nvPr>
            <p:ph idx="1"/>
          </p:nvPr>
        </p:nvSpPr>
        <p:spPr>
          <a:xfrm>
            <a:off x="720000" y="1179000"/>
            <a:ext cx="5991519" cy="4761000"/>
          </a:xfrm>
        </p:spPr>
        <p:txBody>
          <a:bodyPr>
            <a:normAutofit fontScale="92500" lnSpcReduction="20000"/>
          </a:bodyPr>
          <a:lstStyle/>
          <a:p>
            <a:pPr marL="0" indent="0" algn="l" rtl="0" fontAlgn="base">
              <a:lnSpc>
                <a:spcPct val="120000"/>
              </a:lnSpc>
              <a:buNone/>
            </a:pPr>
            <a:r>
              <a:rPr lang="en-AU" sz="2200" b="1" i="0">
                <a:solidFill>
                  <a:srgbClr val="000000"/>
                </a:solidFill>
                <a:effectLst/>
                <a:latin typeface="Raleway" panose="020B0503030101060003" pitchFamily="34" charset="0"/>
              </a:rPr>
              <a:t>WVPHN reports hours for:</a:t>
            </a:r>
            <a:endParaRPr lang="en-AU" sz="2200" b="0" i="0">
              <a:solidFill>
                <a:srgbClr val="000000"/>
              </a:solidFill>
              <a:effectLst/>
              <a:latin typeface="Raleway" panose="020B0503030101060003" pitchFamily="34" charset="0"/>
            </a:endParaRPr>
          </a:p>
          <a:p>
            <a:pPr fontAlgn="base">
              <a:lnSpc>
                <a:spcPct val="120000"/>
              </a:lnSpc>
              <a:spcAft>
                <a:spcPts val="1200"/>
              </a:spcAft>
            </a:pPr>
            <a:r>
              <a:rPr lang="en-AU" sz="2200" b="0" i="0">
                <a:solidFill>
                  <a:srgbClr val="000000"/>
                </a:solidFill>
                <a:effectLst/>
                <a:latin typeface="Raleway" panose="020B0503030101060003" pitchFamily="34" charset="0"/>
              </a:rPr>
              <a:t>GPs who attend </a:t>
            </a:r>
            <a:r>
              <a:rPr lang="en-AU" sz="2200" b="1" i="0">
                <a:solidFill>
                  <a:srgbClr val="000000"/>
                </a:solidFill>
                <a:effectLst/>
                <a:latin typeface="Raleway" panose="020B0503030101060003" pitchFamily="34" charset="0"/>
              </a:rPr>
              <a:t>all five</a:t>
            </a:r>
            <a:r>
              <a:rPr lang="en-AU" sz="2200" b="0" i="0">
                <a:solidFill>
                  <a:srgbClr val="000000"/>
                </a:solidFill>
                <a:effectLst/>
                <a:latin typeface="Raleway" panose="020B0503030101060003" pitchFamily="34" charset="0"/>
              </a:rPr>
              <a:t> 1-hour sessions</a:t>
            </a:r>
          </a:p>
          <a:p>
            <a:pPr marL="0" indent="0" algn="l" rtl="0" fontAlgn="base">
              <a:lnSpc>
                <a:spcPct val="120000"/>
              </a:lnSpc>
              <a:buNone/>
            </a:pPr>
            <a:r>
              <a:rPr lang="en-AU" sz="2200" b="1" i="0">
                <a:solidFill>
                  <a:srgbClr val="000000"/>
                </a:solidFill>
                <a:effectLst/>
                <a:latin typeface="Raleway" panose="020B0503030101060003" pitchFamily="34" charset="0"/>
              </a:rPr>
              <a:t>Self-reporting CPD hours:</a:t>
            </a:r>
          </a:p>
          <a:p>
            <a:pPr fontAlgn="base">
              <a:lnSpc>
                <a:spcPct val="120000"/>
              </a:lnSpc>
            </a:pPr>
            <a:r>
              <a:rPr lang="en-AU" sz="2200" b="0" i="0">
                <a:solidFill>
                  <a:srgbClr val="000000"/>
                </a:solidFill>
                <a:effectLst/>
                <a:latin typeface="Raleway" panose="020B0503030101060003" pitchFamily="34" charset="0"/>
              </a:rPr>
              <a:t>GPs may self-record Reviewing Performance (RP) hours via </a:t>
            </a:r>
            <a:r>
              <a:rPr lang="en-AU" sz="2200">
                <a:latin typeface="Raleway" panose="020B0503030101060003" pitchFamily="34" charset="0"/>
                <a:ea typeface="Times New Roman" panose="02020603050405020304" pitchFamily="18" charset="0"/>
              </a:rPr>
              <a:t>MyCPD </a:t>
            </a:r>
            <a:r>
              <a:rPr lang="en-AU" sz="2200" u="sng">
                <a:solidFill>
                  <a:srgbClr val="0000FF"/>
                </a:solidFill>
                <a:latin typeface="Raleway" panose="020B0503030101060003" pitchFamily="34" charset="0"/>
                <a:ea typeface="Times New Roman" panose="02020603050405020304" pitchFamily="18" charset="0"/>
                <a:hlinkClick r:id="rId3"/>
              </a:rPr>
              <a:t>Quick Log</a:t>
            </a:r>
            <a:r>
              <a:rPr lang="en-AU" sz="2200" b="0" i="0">
                <a:solidFill>
                  <a:srgbClr val="000000"/>
                </a:solidFill>
                <a:effectLst/>
                <a:latin typeface="Raleway" panose="020B0503030101060003" pitchFamily="34" charset="0"/>
              </a:rPr>
              <a:t> or the RACGP app for the following:</a:t>
            </a:r>
          </a:p>
          <a:p>
            <a:pPr marL="800100" lvl="1" indent="-342900" fontAlgn="base">
              <a:lnSpc>
                <a:spcPct val="120000"/>
              </a:lnSpc>
              <a:buFont typeface="+mj-lt"/>
              <a:buAutoNum type="arabicPeriod"/>
            </a:pPr>
            <a:r>
              <a:rPr lang="en-AU" sz="1800" b="0" i="0">
                <a:solidFill>
                  <a:srgbClr val="000000"/>
                </a:solidFill>
                <a:effectLst/>
                <a:latin typeface="Raleway" panose="020B0503030101060003" pitchFamily="34" charset="0"/>
              </a:rPr>
              <a:t>Attended less than 5 ECHO sessions</a:t>
            </a:r>
          </a:p>
          <a:p>
            <a:pPr lvl="2" fontAlgn="base">
              <a:lnSpc>
                <a:spcPct val="120000"/>
              </a:lnSpc>
            </a:pPr>
            <a:r>
              <a:rPr lang="en-AU" sz="1600">
                <a:solidFill>
                  <a:srgbClr val="000000"/>
                </a:solidFill>
                <a:latin typeface="Raleway" panose="020B0503030101060003" pitchFamily="34" charset="0"/>
              </a:rPr>
              <a:t>1 RP hr / session, include date and session title</a:t>
            </a:r>
            <a:endParaRPr lang="en-AU" sz="1600" b="0" i="0">
              <a:solidFill>
                <a:srgbClr val="000000"/>
              </a:solidFill>
              <a:effectLst/>
              <a:latin typeface="Raleway" panose="020B0503030101060003" pitchFamily="34" charset="0"/>
            </a:endParaRPr>
          </a:p>
          <a:p>
            <a:pPr marL="800100" lvl="1" indent="-342900" fontAlgn="base">
              <a:lnSpc>
                <a:spcPct val="120000"/>
              </a:lnSpc>
              <a:buFont typeface="+mj-lt"/>
              <a:buAutoNum type="arabicPeriod"/>
            </a:pPr>
            <a:r>
              <a:rPr lang="en-AU" sz="1800">
                <a:effectLst/>
                <a:latin typeface="Raleway" panose="020B0503030101060003" pitchFamily="34" charset="0"/>
                <a:ea typeface="Times New Roman" panose="02020603050405020304" pitchFamily="18" charset="0"/>
              </a:rPr>
              <a:t>Report RP hours for </a:t>
            </a:r>
            <a:r>
              <a:rPr lang="en-AU" sz="1800" b="1">
                <a:effectLst/>
                <a:latin typeface="Raleway" panose="020B0503030101060003" pitchFamily="34" charset="0"/>
                <a:ea typeface="Times New Roman" panose="02020603050405020304" pitchFamily="18" charset="0"/>
              </a:rPr>
              <a:t>case preparation time</a:t>
            </a:r>
            <a:endParaRPr lang="en-AU" sz="1800">
              <a:effectLst/>
              <a:latin typeface="Raleway" panose="020B0503030101060003" pitchFamily="34" charset="0"/>
              <a:ea typeface="Times New Roman" panose="02020603050405020304" pitchFamily="18" charset="0"/>
            </a:endParaRPr>
          </a:p>
          <a:p>
            <a:pPr lvl="2" fontAlgn="base">
              <a:lnSpc>
                <a:spcPct val="120000"/>
              </a:lnSpc>
            </a:pPr>
            <a:r>
              <a:rPr lang="en-AU" sz="1600">
                <a:effectLst/>
                <a:latin typeface="Raleway" panose="020B0503030101060003" pitchFamily="34" charset="0"/>
                <a:ea typeface="Times New Roman" panose="02020603050405020304" pitchFamily="18" charset="0"/>
              </a:rPr>
              <a:t>State the session title and the date you presented the case. </a:t>
            </a:r>
          </a:p>
          <a:p>
            <a:pPr lvl="2" fontAlgn="base">
              <a:lnSpc>
                <a:spcPct val="120000"/>
              </a:lnSpc>
            </a:pPr>
            <a:r>
              <a:rPr lang="en-AU" sz="1400" b="0" i="0">
                <a:solidFill>
                  <a:srgbClr val="000000"/>
                </a:solidFill>
                <a:effectLst/>
                <a:latin typeface="Raleway" panose="020B0503030101060003" pitchFamily="34" charset="0"/>
              </a:rPr>
              <a:t>E.g. Presented a case presentation for Project ECHO Communicable Diseases Network: Sexually Transmitted Diseases 16/3/23. Preparation time 1.0 RP hours. </a:t>
            </a:r>
          </a:p>
        </p:txBody>
      </p:sp>
      <p:pic>
        <p:nvPicPr>
          <p:cNvPr id="2050" name="Picture 2">
            <a:extLst>
              <a:ext uri="{FF2B5EF4-FFF2-40B4-BE49-F238E27FC236}">
                <a16:creationId xmlns:a16="http://schemas.microsoft.com/office/drawing/2014/main" id="{DC99C220-5FCD-5BD3-9897-04E032CD05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8804" y="120591"/>
            <a:ext cx="2239527" cy="9359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ext&#10;&#10;Description automatically generated with medium confidence">
            <a:extLst>
              <a:ext uri="{FF2B5EF4-FFF2-40B4-BE49-F238E27FC236}">
                <a16:creationId xmlns:a16="http://schemas.microsoft.com/office/drawing/2014/main" id="{E46F877D-AA9B-1D13-918D-5C907655A2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1646" y="149134"/>
            <a:ext cx="1257258" cy="5699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8CC38A7-C831-C084-EC07-B8D319687E4E}"/>
              </a:ext>
            </a:extLst>
          </p:cNvPr>
          <p:cNvPicPr>
            <a:picLocks noChangeAspect="1"/>
          </p:cNvPicPr>
          <p:nvPr/>
        </p:nvPicPr>
        <p:blipFill>
          <a:blip r:embed="rId6"/>
          <a:stretch>
            <a:fillRect/>
          </a:stretch>
        </p:blipFill>
        <p:spPr>
          <a:xfrm>
            <a:off x="6791418" y="1457772"/>
            <a:ext cx="4787418" cy="4482228"/>
          </a:xfrm>
          <a:prstGeom prst="rect">
            <a:avLst/>
          </a:prstGeom>
        </p:spPr>
      </p:pic>
      <p:sp>
        <p:nvSpPr>
          <p:cNvPr id="5" name="Oval 4">
            <a:extLst>
              <a:ext uri="{FF2B5EF4-FFF2-40B4-BE49-F238E27FC236}">
                <a16:creationId xmlns:a16="http://schemas.microsoft.com/office/drawing/2014/main" id="{6A74A1F8-DD20-2EFA-D887-82234E7CD2D6}"/>
              </a:ext>
            </a:extLst>
          </p:cNvPr>
          <p:cNvSpPr/>
          <p:nvPr/>
        </p:nvSpPr>
        <p:spPr>
          <a:xfrm>
            <a:off x="8382203" y="1418142"/>
            <a:ext cx="514905" cy="34887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Arrow Connector 5">
            <a:extLst>
              <a:ext uri="{FF2B5EF4-FFF2-40B4-BE49-F238E27FC236}">
                <a16:creationId xmlns:a16="http://schemas.microsoft.com/office/drawing/2014/main" id="{0320D4B4-1A62-444A-FF9D-7F12D7A701AB}"/>
              </a:ext>
            </a:extLst>
          </p:cNvPr>
          <p:cNvCxnSpPr>
            <a:cxnSpLocks/>
          </p:cNvCxnSpPr>
          <p:nvPr/>
        </p:nvCxnSpPr>
        <p:spPr>
          <a:xfrm>
            <a:off x="7874493" y="849501"/>
            <a:ext cx="608734" cy="51501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4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theme/theme1.xml><?xml version="1.0" encoding="utf-8"?>
<a:theme xmlns:a="http://schemas.openxmlformats.org/drawingml/2006/main" name="WestVic_PH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tVic_PHN" id="{91F6016E-3EDB-F747-8ECE-1618DC60B971}" vid="{6F4D7899-FD64-4945-85B1-DC03762DF57D}"/>
    </a:ext>
  </a:extLst>
</a:theme>
</file>

<file path=ppt/theme/theme2.xml><?xml version="1.0" encoding="utf-8"?>
<a:theme xmlns:a="http://schemas.openxmlformats.org/drawingml/2006/main" name="COSSI powerpoint theme">
  <a:themeElements>
    <a:clrScheme name="COSSI">
      <a:dk1>
        <a:srgbClr val="000000"/>
      </a:dk1>
      <a:lt1>
        <a:sysClr val="window" lastClr="FFFFFF"/>
      </a:lt1>
      <a:dk2>
        <a:srgbClr val="637052"/>
      </a:dk2>
      <a:lt2>
        <a:srgbClr val="CCDDEA"/>
      </a:lt2>
      <a:accent1>
        <a:srgbClr val="FEB630"/>
      </a:accent1>
      <a:accent2>
        <a:srgbClr val="F26539"/>
      </a:accent2>
      <a:accent3>
        <a:srgbClr val="E3314F"/>
      </a:accent3>
      <a:accent4>
        <a:srgbClr val="4A1736"/>
      </a:accent4>
      <a:accent5>
        <a:srgbClr val="32C4B7"/>
      </a:accent5>
      <a:accent6>
        <a:srgbClr val="58595B"/>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OSSI powerpoint theme" id="{0993E638-1D9C-4BFE-ABBA-0CAB8B66E773}" vid="{8931DA50-D8C3-4F24-B44A-777ACBCEC3CB}"/>
    </a:ext>
  </a:extLst>
</a:theme>
</file>

<file path=ppt/theme/theme3.xml><?xml version="1.0" encoding="utf-8"?>
<a:theme xmlns:a="http://schemas.openxmlformats.org/drawingml/2006/main" name="1_Blank">
  <a:themeElements>
    <a:clrScheme name="COSSI">
      <a:dk1>
        <a:srgbClr val="000000"/>
      </a:dk1>
      <a:lt1>
        <a:sysClr val="window" lastClr="FFFFFF"/>
      </a:lt1>
      <a:dk2>
        <a:srgbClr val="637052"/>
      </a:dk2>
      <a:lt2>
        <a:srgbClr val="CCDDEA"/>
      </a:lt2>
      <a:accent1>
        <a:srgbClr val="FEB630"/>
      </a:accent1>
      <a:accent2>
        <a:srgbClr val="F26539"/>
      </a:accent2>
      <a:accent3>
        <a:srgbClr val="E3314F"/>
      </a:accent3>
      <a:accent4>
        <a:srgbClr val="4A1736"/>
      </a:accent4>
      <a:accent5>
        <a:srgbClr val="32C4B7"/>
      </a:accent5>
      <a:accent6>
        <a:srgbClr val="58595B"/>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in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nk Theme" id="{6F4924A2-E8BD-4905-9689-CBDB1616D335}" vid="{B1E84EA3-84FB-459C-831D-A0882A6B6404}"/>
    </a:ext>
  </a:extLst>
</a:theme>
</file>

<file path=ppt/theme/theme5.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HS Presentation 01 Navy 2765 for Office 2016.pptx" id="{CCED1CEF-7506-4FEA-9401-6E7CB47777CF}" vid="{58DEE328-F880-40A7-AEA5-6F0C1D6F6F0D}"/>
    </a:ext>
  </a:extLst>
</a:theme>
</file>

<file path=ppt/theme/theme6.xml><?xml version="1.0" encoding="utf-8"?>
<a:theme xmlns:a="http://schemas.openxmlformats.org/drawingml/2006/main" name="DHHS Presentation 01 Navy 2765 for Office 2007 and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HS Presentation 01 Navy 2765 for Office 2007 and 2010.pot [Compatibility Mode]" id="{D5121DB1-E685-4E0A-BE04-A28AE0AB56D0}" vid="{0FB19249-19EB-4D02-8733-253847134BA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168ba78-a1e2-49ce-b679-41638dcff75f">
      <UserInfo>
        <DisplayName>Katherine Graham</DisplayName>
        <AccountId>312</AccountId>
        <AccountType/>
      </UserInfo>
      <UserInfo>
        <DisplayName>Jemma Missbach</DisplayName>
        <AccountId>279</AccountId>
        <AccountType/>
      </UserInfo>
      <UserInfo>
        <DisplayName>Linda Govan</DisplayName>
        <AccountId>254</AccountId>
        <AccountType/>
      </UserInfo>
      <UserInfo>
        <DisplayName>Andrew Giddy</DisplayName>
        <AccountId>1320</AccountId>
        <AccountType/>
      </UserInfo>
      <UserInfo>
        <DisplayName>Katrina Martin</DisplayName>
        <AccountId>246</AccountId>
        <AccountType/>
      </UserInfo>
      <UserInfo>
        <DisplayName>Matt Dixon</DisplayName>
        <AccountId>219</AccountId>
        <AccountType/>
      </UserInfo>
      <UserInfo>
        <DisplayName>Fiona Quigley</DisplayName>
        <AccountId>258</AccountId>
        <AccountType/>
      </UserInfo>
      <UserInfo>
        <DisplayName>Bianca Forrester</DisplayName>
        <AccountId>593</AccountId>
        <AccountType/>
      </UserInfo>
      <UserInfo>
        <DisplayName>Claire Dagley</DisplayName>
        <AccountId>256</AccountId>
        <AccountType/>
      </UserInfo>
      <UserInfo>
        <DisplayName>Naomi White</DisplayName>
        <AccountId>4589</AccountId>
        <AccountType/>
      </UserInfo>
      <UserInfo>
        <DisplayName>Whitney Flower</DisplayName>
        <AccountId>4721</AccountId>
        <AccountType/>
      </UserInfo>
      <UserInfo>
        <DisplayName>Rahul Bhoyroo</DisplayName>
        <AccountId>3637</AccountId>
        <AccountType/>
      </UserInfo>
      <UserInfo>
        <DisplayName>Andrea Walter</DisplayName>
        <AccountId>261</AccountId>
        <AccountType/>
      </UserInfo>
    </SharedWithUsers>
    <lcf76f155ced4ddcb4097134ff3c332f xmlns="e62e0484-3c20-4db1-8f26-f6211f6f49a7">
      <Terms xmlns="http://schemas.microsoft.com/office/infopath/2007/PartnerControls"/>
    </lcf76f155ced4ddcb4097134ff3c332f>
    <TaxCatchAll xmlns="11ad0cd3-baa9-466a-933b-f59ff5e4bfb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4EDB85CF5352428248A700A4DAC250" ma:contentTypeVersion="18" ma:contentTypeDescription="Create a new document." ma:contentTypeScope="" ma:versionID="6535c8c682f2ff6fa278c0395883c757">
  <xsd:schema xmlns:xsd="http://www.w3.org/2001/XMLSchema" xmlns:xs="http://www.w3.org/2001/XMLSchema" xmlns:p="http://schemas.microsoft.com/office/2006/metadata/properties" xmlns:ns2="e62e0484-3c20-4db1-8f26-f6211f6f49a7" xmlns:ns3="5168ba78-a1e2-49ce-b679-41638dcff75f" xmlns:ns4="11ad0cd3-baa9-466a-933b-f59ff5e4bfbf" targetNamespace="http://schemas.microsoft.com/office/2006/metadata/properties" ma:root="true" ma:fieldsID="82b08c7b9ae487b9ab6814f8ac70b2c7" ns2:_="" ns3:_="" ns4:_="">
    <xsd:import namespace="e62e0484-3c20-4db1-8f26-f6211f6f49a7"/>
    <xsd:import namespace="5168ba78-a1e2-49ce-b679-41638dcff75f"/>
    <xsd:import namespace="11ad0cd3-baa9-466a-933b-f59ff5e4bf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e0484-3c20-4db1-8f26-f6211f6f49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9ca91d9-6630-4029-a1e1-ef90902860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68ba78-a1e2-49ce-b679-41638dcff7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ad0cd3-baa9-466a-933b-f59ff5e4bfb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eb2b360-896d-4d6e-8fb0-29944ee5f9ee}" ma:internalName="TaxCatchAll" ma:showField="CatchAllData" ma:web="11ad0cd3-baa9-466a-933b-f59ff5e4bf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BB9F13-56DF-4A5E-B371-0DB7BBDB39CE}">
  <ds:schemaRefs>
    <ds:schemaRef ds:uri="http://schemas.microsoft.com/sharepoint/v3/contenttype/forms"/>
  </ds:schemaRefs>
</ds:datastoreItem>
</file>

<file path=customXml/itemProps2.xml><?xml version="1.0" encoding="utf-8"?>
<ds:datastoreItem xmlns:ds="http://schemas.openxmlformats.org/officeDocument/2006/customXml" ds:itemID="{EC9F7501-31B6-46DA-B052-090F4E27B0E7}">
  <ds:schemaRefs>
    <ds:schemaRef ds:uri="5168ba78-a1e2-49ce-b679-41638dcff75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elements/1.1/"/>
    <ds:schemaRef ds:uri="http://schemas.microsoft.com/office/2006/metadata/properties"/>
    <ds:schemaRef ds:uri="11ad0cd3-baa9-466a-933b-f59ff5e4bfbf"/>
    <ds:schemaRef ds:uri="e62e0484-3c20-4db1-8f26-f6211f6f49a7"/>
    <ds:schemaRef ds:uri="http://purl.org/dc/dcmitype/"/>
  </ds:schemaRefs>
</ds:datastoreItem>
</file>

<file path=customXml/itemProps3.xml><?xml version="1.0" encoding="utf-8"?>
<ds:datastoreItem xmlns:ds="http://schemas.openxmlformats.org/officeDocument/2006/customXml" ds:itemID="{9E5C29F6-6CC2-4D58-A48E-3FC670728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2e0484-3c20-4db1-8f26-f6211f6f49a7"/>
    <ds:schemaRef ds:uri="5168ba78-a1e2-49ce-b679-41638dcff75f"/>
    <ds:schemaRef ds:uri="11ad0cd3-baa9-466a-933b-f59ff5e4bf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3406</Words>
  <Application>Microsoft Office PowerPoint</Application>
  <PresentationFormat>Widescreen</PresentationFormat>
  <Paragraphs>343</Paragraphs>
  <Slides>28</Slides>
  <Notes>11</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28</vt:i4>
      </vt:variant>
    </vt:vector>
  </HeadingPairs>
  <TitlesOfParts>
    <vt:vector size="46" baseType="lpstr">
      <vt:lpstr>Arial</vt:lpstr>
      <vt:lpstr>Arial Black</vt:lpstr>
      <vt:lpstr>Arial Unicode MS</vt:lpstr>
      <vt:lpstr>Calibri</vt:lpstr>
      <vt:lpstr>Calibri Light</vt:lpstr>
      <vt:lpstr>Courier New</vt:lpstr>
      <vt:lpstr>Lucida Grande</vt:lpstr>
      <vt:lpstr>Raleway</vt:lpstr>
      <vt:lpstr>Symbol</vt:lpstr>
      <vt:lpstr>Trebuchet MS</vt:lpstr>
      <vt:lpstr>Wingdings</vt:lpstr>
      <vt:lpstr>WestVic_PHN</vt:lpstr>
      <vt:lpstr>COSSI powerpoint theme</vt:lpstr>
      <vt:lpstr>1_Blank</vt:lpstr>
      <vt:lpstr>Pink Theme</vt:lpstr>
      <vt:lpstr>Default Design</vt:lpstr>
      <vt:lpstr>DHHS Presentation 01 Navy 2765 for Office 2007 and 2010</vt:lpstr>
      <vt:lpstr>Office Theme</vt:lpstr>
      <vt:lpstr>Welcome to Project ECHO  COVID and Communicable Diseases Network</vt:lpstr>
      <vt:lpstr>Acknowledgement of Countries  </vt:lpstr>
      <vt:lpstr>Etiquette/Zoom use</vt:lpstr>
      <vt:lpstr>Learning outcomes</vt:lpstr>
      <vt:lpstr> Refine the problem statement</vt:lpstr>
      <vt:lpstr>Learning Health System  Improvement cycle -A community of learning and change</vt:lpstr>
      <vt:lpstr>Agenda for COVID and Communicable Diseases Network Series 12: Session 4 “Bridging the Sexually transmissible infections testing, treatment  and care gap: ideas for change”                 </vt:lpstr>
      <vt:lpstr>WVPHN – Your CPD Centre</vt:lpstr>
      <vt:lpstr>Self reporting CPD hours</vt:lpstr>
      <vt:lpstr>COVID-19 Booster doses in RACFs and disability</vt:lpstr>
      <vt:lpstr>COVID-19 and Masks Guidance in Primary Care</vt:lpstr>
      <vt:lpstr>COVID vaccination Grant opportunity</vt:lpstr>
      <vt:lpstr>Health Alert</vt:lpstr>
      <vt:lpstr>Sexually Transmitted Infections </vt:lpstr>
      <vt:lpstr>Contents</vt:lpstr>
      <vt:lpstr>Emerging role of the BSW PHU in support for Sexual and Reproductive Healthcare </vt:lpstr>
      <vt:lpstr>PowerPoint Presentation</vt:lpstr>
      <vt:lpstr>PowerPoint Presentation</vt:lpstr>
      <vt:lpstr>Asymptomatic check-up</vt:lpstr>
      <vt:lpstr>Standard asymptomatic check-up Youth</vt:lpstr>
      <vt:lpstr>Selected key points and updates </vt:lpstr>
      <vt:lpstr>PowerPoint Presentation</vt:lpstr>
      <vt:lpstr>Selected key points and updates </vt:lpstr>
      <vt:lpstr>Resources </vt:lpstr>
      <vt:lpstr>Case Presentation: 23yo Female</vt:lpstr>
      <vt:lpstr>GPs needed for Survey</vt:lpstr>
      <vt:lpstr>Upcoming webinar – Cervical Screening</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Project ECHO COVID 19 Pandemic Response</dc:title>
  <dc:creator>Bianca Forrester</dc:creator>
  <cp:lastModifiedBy>Sarah Hole</cp:lastModifiedBy>
  <cp:revision>2</cp:revision>
  <dcterms:created xsi:type="dcterms:W3CDTF">2020-11-06T07:11:18Z</dcterms:created>
  <dcterms:modified xsi:type="dcterms:W3CDTF">2024-04-12T06:15:53Z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0x010100D84EDB85CF5352428248A700A4DAC250</vt:lpwstr>
  </property>
  <property fmtid="{D5CDD505-2E9C-101B-9397-08002B2CF9AE}" pid="3" name="MediaServiceImageTags">
    <vt:lpwstr/>
  </property>
  <property fmtid="{D5CDD505-2E9C-101B-9397-08002B2CF9AE}" pid="4" name="MSIP_Label_68f8c65d-dacb-48a2-8861-504904ff17a9_Enabled">
    <vt:lpwstr>true</vt:lpwstr>
  </property>
  <property fmtid="{D5CDD505-2E9C-101B-9397-08002B2CF9AE}" pid="5" name="MSIP_Label_68f8c65d-dacb-48a2-8861-504904ff17a9_SetDate">
    <vt:lpwstr>2024-04-08T05:14:01Z</vt:lpwstr>
  </property>
  <property fmtid="{D5CDD505-2E9C-101B-9397-08002B2CF9AE}" pid="6" name="MSIP_Label_68f8c65d-dacb-48a2-8861-504904ff17a9_Method">
    <vt:lpwstr>Standard</vt:lpwstr>
  </property>
  <property fmtid="{D5CDD505-2E9C-101B-9397-08002B2CF9AE}" pid="7" name="MSIP_Label_68f8c65d-dacb-48a2-8861-504904ff17a9_Name">
    <vt:lpwstr>Internal</vt:lpwstr>
  </property>
  <property fmtid="{D5CDD505-2E9C-101B-9397-08002B2CF9AE}" pid="8" name="MSIP_Label_68f8c65d-dacb-48a2-8861-504904ff17a9_SiteId">
    <vt:lpwstr>5bdbc97a-592c-4183-9b7a-9333bd98537d</vt:lpwstr>
  </property>
  <property fmtid="{D5CDD505-2E9C-101B-9397-08002B2CF9AE}" pid="9" name="MSIP_Label_68f8c65d-dacb-48a2-8861-504904ff17a9_ActionId">
    <vt:lpwstr>20944b54-8e1c-4a51-90a4-f675345e97eb</vt:lpwstr>
  </property>
  <property fmtid="{D5CDD505-2E9C-101B-9397-08002B2CF9AE}" pid="10" name="MSIP_Label_68f8c65d-dacb-48a2-8861-504904ff17a9_ContentBits">
    <vt:lpwstr>1</vt:lpwstr>
  </property>
  <property fmtid="{D5CDD505-2E9C-101B-9397-08002B2CF9AE}" pid="11" name="ClassificationContentMarkingHeaderLocations">
    <vt:lpwstr>WestVic_PHN:5\COSSI powerpoint theme:12\1_Blank:9\Pink Theme:7\Default Design:7\DHHS Presentation 01 Navy 2765 for Office 2007 and 2010:7\Office Theme:8</vt:lpwstr>
  </property>
  <property fmtid="{D5CDD505-2E9C-101B-9397-08002B2CF9AE}" pid="12" name="ClassificationContentMarkingHeaderText">
    <vt:lpwstr>Internal</vt:lpwstr>
  </property>
</Properties>
</file>