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</p:sldMasterIdLst>
  <p:notesMasterIdLst>
    <p:notesMasterId r:id="rId30"/>
  </p:notesMasterIdLst>
  <p:sldIdLst>
    <p:sldId id="256" r:id="rId6"/>
    <p:sldId id="28077" r:id="rId7"/>
    <p:sldId id="593" r:id="rId8"/>
    <p:sldId id="656" r:id="rId9"/>
    <p:sldId id="606" r:id="rId10"/>
    <p:sldId id="659" r:id="rId11"/>
    <p:sldId id="28109" r:id="rId12"/>
    <p:sldId id="480" r:id="rId13"/>
    <p:sldId id="474" r:id="rId14"/>
    <p:sldId id="281" r:id="rId15"/>
    <p:sldId id="302" r:id="rId16"/>
    <p:sldId id="28056" r:id="rId17"/>
    <p:sldId id="483" r:id="rId18"/>
    <p:sldId id="643" r:id="rId19"/>
    <p:sldId id="28038" r:id="rId20"/>
    <p:sldId id="28102" r:id="rId21"/>
    <p:sldId id="28110" r:id="rId22"/>
    <p:sldId id="28103" r:id="rId23"/>
    <p:sldId id="270" r:id="rId24"/>
    <p:sldId id="28061" r:id="rId25"/>
    <p:sldId id="272" r:id="rId26"/>
    <p:sldId id="28050" r:id="rId27"/>
    <p:sldId id="28092" r:id="rId28"/>
    <p:sldId id="280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5CA4"/>
    <a:srgbClr val="54C6DE"/>
    <a:srgbClr val="FCC719"/>
    <a:srgbClr val="F5DAEB"/>
    <a:srgbClr val="ADD36E"/>
    <a:srgbClr val="2F2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C7483-53BC-4ED7-B35E-8F9716C8167B}" v="4" dt="2023-10-05T02:13:16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tif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468DD2-3C99-4E8B-958B-D19A6D42197D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D1A057-DC3C-42E8-8256-65BD943A914B}">
      <dgm:prSet/>
      <dgm:spPr/>
      <dgm:t>
        <a:bodyPr/>
        <a:lstStyle/>
        <a:p>
          <a:r>
            <a:rPr lang="en-US" dirty="0"/>
            <a:t>Improve access to effective forms of contraception to prevent pregnancy</a:t>
          </a:r>
        </a:p>
      </dgm:t>
    </dgm:pt>
    <dgm:pt modelId="{41D64EDD-7889-48F8-A9DB-418B06F8D206}" type="parTrans" cxnId="{21B27F2F-C3C0-4F25-A930-85F49E9C02F2}">
      <dgm:prSet/>
      <dgm:spPr/>
      <dgm:t>
        <a:bodyPr/>
        <a:lstStyle/>
        <a:p>
          <a:endParaRPr lang="en-US"/>
        </a:p>
      </dgm:t>
    </dgm:pt>
    <dgm:pt modelId="{AA1ED743-3C7D-45D3-99CC-F7FF1D1A954F}" type="sibTrans" cxnId="{21B27F2F-C3C0-4F25-A930-85F49E9C02F2}">
      <dgm:prSet/>
      <dgm:spPr/>
      <dgm:t>
        <a:bodyPr/>
        <a:lstStyle/>
        <a:p>
          <a:endParaRPr lang="en-US"/>
        </a:p>
      </dgm:t>
    </dgm:pt>
    <dgm:pt modelId="{C022AC13-9C1E-424D-AFC9-D183F2EC6F65}">
      <dgm:prSet/>
      <dgm:spPr/>
      <dgm:t>
        <a:bodyPr/>
        <a:lstStyle/>
        <a:p>
          <a:r>
            <a:rPr lang="en-US" dirty="0"/>
            <a:t>Improve access to safe abortion when required for unintended pregnancy</a:t>
          </a:r>
        </a:p>
      </dgm:t>
    </dgm:pt>
    <dgm:pt modelId="{260DB559-BA15-4024-9FBC-0D5410E4B580}" type="parTrans" cxnId="{ED8E64E8-4485-49F7-BB27-1C88187A9E16}">
      <dgm:prSet/>
      <dgm:spPr/>
      <dgm:t>
        <a:bodyPr/>
        <a:lstStyle/>
        <a:p>
          <a:endParaRPr lang="en-US"/>
        </a:p>
      </dgm:t>
    </dgm:pt>
    <dgm:pt modelId="{D1F78374-3AF6-4444-BE4F-129408216DAB}" type="sibTrans" cxnId="{ED8E64E8-4485-49F7-BB27-1C88187A9E16}">
      <dgm:prSet/>
      <dgm:spPr/>
      <dgm:t>
        <a:bodyPr/>
        <a:lstStyle/>
        <a:p>
          <a:endParaRPr lang="en-US"/>
        </a:p>
      </dgm:t>
    </dgm:pt>
    <dgm:pt modelId="{C6413D7F-8CEE-4D41-926D-F61DF0F6634F}" type="pres">
      <dgm:prSet presAssocID="{D3468DD2-3C99-4E8B-958B-D19A6D4219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1107B0-BDB7-F74E-B429-0FB633070686}" type="pres">
      <dgm:prSet presAssocID="{3FD1A057-DC3C-42E8-8256-65BD943A914B}" presName="hierRoot1" presStyleCnt="0"/>
      <dgm:spPr/>
    </dgm:pt>
    <dgm:pt modelId="{7948F528-5745-FD43-B54E-BE6969FC7905}" type="pres">
      <dgm:prSet presAssocID="{3FD1A057-DC3C-42E8-8256-65BD943A914B}" presName="composite" presStyleCnt="0"/>
      <dgm:spPr/>
    </dgm:pt>
    <dgm:pt modelId="{BB6A7734-AAA8-774E-A637-922A2689DA0E}" type="pres">
      <dgm:prSet presAssocID="{3FD1A057-DC3C-42E8-8256-65BD943A914B}" presName="background" presStyleLbl="node0" presStyleIdx="0" presStyleCnt="2"/>
      <dgm:spPr/>
    </dgm:pt>
    <dgm:pt modelId="{F5F4952A-471C-CB4E-9DE9-3EABC6E98984}" type="pres">
      <dgm:prSet presAssocID="{3FD1A057-DC3C-42E8-8256-65BD943A914B}" presName="text" presStyleLbl="fgAcc0" presStyleIdx="0" presStyleCnt="2">
        <dgm:presLayoutVars>
          <dgm:chPref val="3"/>
        </dgm:presLayoutVars>
      </dgm:prSet>
      <dgm:spPr/>
    </dgm:pt>
    <dgm:pt modelId="{80E33B62-F04A-C447-8140-D9F6B62DCF18}" type="pres">
      <dgm:prSet presAssocID="{3FD1A057-DC3C-42E8-8256-65BD943A914B}" presName="hierChild2" presStyleCnt="0"/>
      <dgm:spPr/>
    </dgm:pt>
    <dgm:pt modelId="{D5E4239D-F6D4-DA4D-A304-6DFDF16428DC}" type="pres">
      <dgm:prSet presAssocID="{C022AC13-9C1E-424D-AFC9-D183F2EC6F65}" presName="hierRoot1" presStyleCnt="0"/>
      <dgm:spPr/>
    </dgm:pt>
    <dgm:pt modelId="{C05F6CCC-A24F-3840-A2D2-4B022BC3016D}" type="pres">
      <dgm:prSet presAssocID="{C022AC13-9C1E-424D-AFC9-D183F2EC6F65}" presName="composite" presStyleCnt="0"/>
      <dgm:spPr/>
    </dgm:pt>
    <dgm:pt modelId="{B4B61C08-279B-4D43-9F53-8EB73A6C2367}" type="pres">
      <dgm:prSet presAssocID="{C022AC13-9C1E-424D-AFC9-D183F2EC6F65}" presName="background" presStyleLbl="node0" presStyleIdx="1" presStyleCnt="2"/>
      <dgm:spPr/>
    </dgm:pt>
    <dgm:pt modelId="{56F0B530-7A68-C24E-8DA5-BF2465DB0930}" type="pres">
      <dgm:prSet presAssocID="{C022AC13-9C1E-424D-AFC9-D183F2EC6F65}" presName="text" presStyleLbl="fgAcc0" presStyleIdx="1" presStyleCnt="2">
        <dgm:presLayoutVars>
          <dgm:chPref val="3"/>
        </dgm:presLayoutVars>
      </dgm:prSet>
      <dgm:spPr/>
    </dgm:pt>
    <dgm:pt modelId="{C155C9B3-B6D6-D240-9F05-386DA0ECB981}" type="pres">
      <dgm:prSet presAssocID="{C022AC13-9C1E-424D-AFC9-D183F2EC6F65}" presName="hierChild2" presStyleCnt="0"/>
      <dgm:spPr/>
    </dgm:pt>
  </dgm:ptLst>
  <dgm:cxnLst>
    <dgm:cxn modelId="{0089D313-B30E-EA4A-8025-F7E77F69F453}" type="presOf" srcId="{3FD1A057-DC3C-42E8-8256-65BD943A914B}" destId="{F5F4952A-471C-CB4E-9DE9-3EABC6E98984}" srcOrd="0" destOrd="0" presId="urn:microsoft.com/office/officeart/2005/8/layout/hierarchy1"/>
    <dgm:cxn modelId="{21B27F2F-C3C0-4F25-A930-85F49E9C02F2}" srcId="{D3468DD2-3C99-4E8B-958B-D19A6D42197D}" destId="{3FD1A057-DC3C-42E8-8256-65BD943A914B}" srcOrd="0" destOrd="0" parTransId="{41D64EDD-7889-48F8-A9DB-418B06F8D206}" sibTransId="{AA1ED743-3C7D-45D3-99CC-F7FF1D1A954F}"/>
    <dgm:cxn modelId="{DEB37C69-09E8-FD4D-ABBB-029DE598B3AF}" type="presOf" srcId="{C022AC13-9C1E-424D-AFC9-D183F2EC6F65}" destId="{56F0B530-7A68-C24E-8DA5-BF2465DB0930}" srcOrd="0" destOrd="0" presId="urn:microsoft.com/office/officeart/2005/8/layout/hierarchy1"/>
    <dgm:cxn modelId="{50ADE392-156D-CB48-A5D8-5FEB7DF3064D}" type="presOf" srcId="{D3468DD2-3C99-4E8B-958B-D19A6D42197D}" destId="{C6413D7F-8CEE-4D41-926D-F61DF0F6634F}" srcOrd="0" destOrd="0" presId="urn:microsoft.com/office/officeart/2005/8/layout/hierarchy1"/>
    <dgm:cxn modelId="{ED8E64E8-4485-49F7-BB27-1C88187A9E16}" srcId="{D3468DD2-3C99-4E8B-958B-D19A6D42197D}" destId="{C022AC13-9C1E-424D-AFC9-D183F2EC6F65}" srcOrd="1" destOrd="0" parTransId="{260DB559-BA15-4024-9FBC-0D5410E4B580}" sibTransId="{D1F78374-3AF6-4444-BE4F-129408216DAB}"/>
    <dgm:cxn modelId="{8ECDD472-A2DF-914A-AE60-78EE1F925B7F}" type="presParOf" srcId="{C6413D7F-8CEE-4D41-926D-F61DF0F6634F}" destId="{F51107B0-BDB7-F74E-B429-0FB633070686}" srcOrd="0" destOrd="0" presId="urn:microsoft.com/office/officeart/2005/8/layout/hierarchy1"/>
    <dgm:cxn modelId="{215232B6-7185-FB46-BE38-C0DCE55C0544}" type="presParOf" srcId="{F51107B0-BDB7-F74E-B429-0FB633070686}" destId="{7948F528-5745-FD43-B54E-BE6969FC7905}" srcOrd="0" destOrd="0" presId="urn:microsoft.com/office/officeart/2005/8/layout/hierarchy1"/>
    <dgm:cxn modelId="{6EB36161-1217-A849-9A01-42C66CD5F2E5}" type="presParOf" srcId="{7948F528-5745-FD43-B54E-BE6969FC7905}" destId="{BB6A7734-AAA8-774E-A637-922A2689DA0E}" srcOrd="0" destOrd="0" presId="urn:microsoft.com/office/officeart/2005/8/layout/hierarchy1"/>
    <dgm:cxn modelId="{C6F05B64-6CF0-614E-8000-4C613CF17D37}" type="presParOf" srcId="{7948F528-5745-FD43-B54E-BE6969FC7905}" destId="{F5F4952A-471C-CB4E-9DE9-3EABC6E98984}" srcOrd="1" destOrd="0" presId="urn:microsoft.com/office/officeart/2005/8/layout/hierarchy1"/>
    <dgm:cxn modelId="{9179FED9-F409-F746-B75E-B6EC9E234A58}" type="presParOf" srcId="{F51107B0-BDB7-F74E-B429-0FB633070686}" destId="{80E33B62-F04A-C447-8140-D9F6B62DCF18}" srcOrd="1" destOrd="0" presId="urn:microsoft.com/office/officeart/2005/8/layout/hierarchy1"/>
    <dgm:cxn modelId="{8DAA733C-4863-854D-9C30-296FB3943B6E}" type="presParOf" srcId="{C6413D7F-8CEE-4D41-926D-F61DF0F6634F}" destId="{D5E4239D-F6D4-DA4D-A304-6DFDF16428DC}" srcOrd="1" destOrd="0" presId="urn:microsoft.com/office/officeart/2005/8/layout/hierarchy1"/>
    <dgm:cxn modelId="{BBDEA3FC-907B-2349-BAEE-AB9DCE034FCC}" type="presParOf" srcId="{D5E4239D-F6D4-DA4D-A304-6DFDF16428DC}" destId="{C05F6CCC-A24F-3840-A2D2-4B022BC3016D}" srcOrd="0" destOrd="0" presId="urn:microsoft.com/office/officeart/2005/8/layout/hierarchy1"/>
    <dgm:cxn modelId="{4FE91983-D046-2444-9900-D8015B1DB1D2}" type="presParOf" srcId="{C05F6CCC-A24F-3840-A2D2-4B022BC3016D}" destId="{B4B61C08-279B-4D43-9F53-8EB73A6C2367}" srcOrd="0" destOrd="0" presId="urn:microsoft.com/office/officeart/2005/8/layout/hierarchy1"/>
    <dgm:cxn modelId="{3C0D6235-D4F4-6D4D-A535-11CC88AE2C50}" type="presParOf" srcId="{C05F6CCC-A24F-3840-A2D2-4B022BC3016D}" destId="{56F0B530-7A68-C24E-8DA5-BF2465DB0930}" srcOrd="1" destOrd="0" presId="urn:microsoft.com/office/officeart/2005/8/layout/hierarchy1"/>
    <dgm:cxn modelId="{680E24B9-B748-C847-9C87-85B528B194B4}" type="presParOf" srcId="{D5E4239D-F6D4-DA4D-A304-6DFDF16428DC}" destId="{C155C9B3-B6D6-D240-9F05-386DA0ECB98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9E8CBB-7F1B-AA45-8483-570F302ACC6D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000B75DE-EA3C-1140-ABC6-DB0DC29801F2}">
      <dgm:prSet phldrT="[Text]"/>
      <dgm:spPr/>
      <dgm:t>
        <a:bodyPr/>
        <a:lstStyle/>
        <a:p>
          <a:r>
            <a:rPr lang="en-GB" dirty="0"/>
            <a:t>10% of GPs nationally</a:t>
          </a:r>
        </a:p>
        <a:p>
          <a:r>
            <a:rPr lang="en-GB" dirty="0"/>
            <a:t>No formal GP trainee training</a:t>
          </a:r>
        </a:p>
      </dgm:t>
    </dgm:pt>
    <dgm:pt modelId="{3B543820-E3BC-F043-9974-81B539AD4247}" type="parTrans" cxnId="{3288FFAA-E20E-734B-BD20-1BF0CA327634}">
      <dgm:prSet/>
      <dgm:spPr/>
      <dgm:t>
        <a:bodyPr/>
        <a:lstStyle/>
        <a:p>
          <a:endParaRPr lang="en-GB"/>
        </a:p>
      </dgm:t>
    </dgm:pt>
    <dgm:pt modelId="{C3D0E1F8-F8A3-5647-88BD-E2886C11D140}" type="sibTrans" cxnId="{3288FFAA-E20E-734B-BD20-1BF0CA327634}">
      <dgm:prSet/>
      <dgm:spPr/>
      <dgm:t>
        <a:bodyPr/>
        <a:lstStyle/>
        <a:p>
          <a:endParaRPr lang="en-GB"/>
        </a:p>
      </dgm:t>
    </dgm:pt>
    <dgm:pt modelId="{702DB94D-D2CF-9E40-9180-00C584ED7E1D}">
      <dgm:prSet phldrT="[Text]"/>
      <dgm:spPr/>
      <dgm:t>
        <a:bodyPr/>
        <a:lstStyle/>
        <a:p>
          <a:r>
            <a:rPr lang="en-GB" dirty="0"/>
            <a:t>70-80% of GPs nationally</a:t>
          </a:r>
        </a:p>
        <a:p>
          <a:r>
            <a:rPr lang="en-GB" dirty="0"/>
            <a:t>All GP trainees are being trained</a:t>
          </a:r>
        </a:p>
      </dgm:t>
    </dgm:pt>
    <dgm:pt modelId="{19287F63-9B82-8848-8A5B-D5FD9DC0F247}" type="parTrans" cxnId="{EDA368E5-E365-E947-94DF-2DDEC6C1F820}">
      <dgm:prSet/>
      <dgm:spPr/>
      <dgm:t>
        <a:bodyPr/>
        <a:lstStyle/>
        <a:p>
          <a:endParaRPr lang="en-GB"/>
        </a:p>
      </dgm:t>
    </dgm:pt>
    <dgm:pt modelId="{4B84E4FE-839F-914D-B69F-4E64F14BA034}" type="sibTrans" cxnId="{EDA368E5-E365-E947-94DF-2DDEC6C1F820}">
      <dgm:prSet/>
      <dgm:spPr/>
      <dgm:t>
        <a:bodyPr/>
        <a:lstStyle/>
        <a:p>
          <a:endParaRPr lang="en-GB"/>
        </a:p>
      </dgm:t>
    </dgm:pt>
    <dgm:pt modelId="{6C5FE990-A4E7-5B4D-9911-D7AC1721DBD0}">
      <dgm:prSet phldrT="[Text]"/>
      <dgm:spPr/>
      <dgm:t>
        <a:bodyPr/>
        <a:lstStyle/>
        <a:p>
          <a:r>
            <a:rPr lang="en-GB" dirty="0"/>
            <a:t>Unknown number of GPs nationally</a:t>
          </a:r>
        </a:p>
        <a:p>
          <a:r>
            <a:rPr lang="en-GB" dirty="0"/>
            <a:t>No formal GP trainees training</a:t>
          </a:r>
        </a:p>
        <a:p>
          <a:r>
            <a:rPr lang="en-GB" dirty="0"/>
            <a:t>Following training low number commence and not all sustain practice</a:t>
          </a:r>
        </a:p>
      </dgm:t>
    </dgm:pt>
    <dgm:pt modelId="{5FC4F59B-785F-DA42-BA30-B584E3F7A5D3}" type="parTrans" cxnId="{9F74B586-BF41-D94A-AC01-95DE31788CBB}">
      <dgm:prSet/>
      <dgm:spPr/>
      <dgm:t>
        <a:bodyPr/>
        <a:lstStyle/>
        <a:p>
          <a:endParaRPr lang="en-GB"/>
        </a:p>
      </dgm:t>
    </dgm:pt>
    <dgm:pt modelId="{0940FD3A-875F-B24E-9654-304CE5187453}" type="sibTrans" cxnId="{9F74B586-BF41-D94A-AC01-95DE31788CBB}">
      <dgm:prSet/>
      <dgm:spPr/>
      <dgm:t>
        <a:bodyPr/>
        <a:lstStyle/>
        <a:p>
          <a:endParaRPr lang="en-GB"/>
        </a:p>
      </dgm:t>
    </dgm:pt>
    <dgm:pt modelId="{37640668-EE5B-0045-B15B-911BB035FEBC}" type="pres">
      <dgm:prSet presAssocID="{FF9E8CBB-7F1B-AA45-8483-570F302ACC6D}" presName="Name0" presStyleCnt="0">
        <dgm:presLayoutVars>
          <dgm:dir/>
          <dgm:resizeHandles val="exact"/>
        </dgm:presLayoutVars>
      </dgm:prSet>
      <dgm:spPr/>
    </dgm:pt>
    <dgm:pt modelId="{4D90E97F-25D9-2347-95C8-258243E84F36}" type="pres">
      <dgm:prSet presAssocID="{FF9E8CBB-7F1B-AA45-8483-570F302ACC6D}" presName="bkgdShp" presStyleLbl="alignAccFollowNode1" presStyleIdx="0" presStyleCnt="1"/>
      <dgm:spPr/>
    </dgm:pt>
    <dgm:pt modelId="{2227E53E-C6B6-B647-97BC-3AF7823B811C}" type="pres">
      <dgm:prSet presAssocID="{FF9E8CBB-7F1B-AA45-8483-570F302ACC6D}" presName="linComp" presStyleCnt="0"/>
      <dgm:spPr/>
    </dgm:pt>
    <dgm:pt modelId="{D97E41CC-CD95-0D40-8AEC-961D0C5609B7}" type="pres">
      <dgm:prSet presAssocID="{000B75DE-EA3C-1140-ABC6-DB0DC29801F2}" presName="compNode" presStyleCnt="0"/>
      <dgm:spPr/>
    </dgm:pt>
    <dgm:pt modelId="{EAB4E077-BDCA-3B48-AD81-7EC72D7557DE}" type="pres">
      <dgm:prSet presAssocID="{000B75DE-EA3C-1140-ABC6-DB0DC29801F2}" presName="node" presStyleLbl="node1" presStyleIdx="0" presStyleCnt="3">
        <dgm:presLayoutVars>
          <dgm:bulletEnabled val="1"/>
        </dgm:presLayoutVars>
      </dgm:prSet>
      <dgm:spPr/>
    </dgm:pt>
    <dgm:pt modelId="{72DFF7B7-1F6F-D846-B407-FF042BA0EB38}" type="pres">
      <dgm:prSet presAssocID="{000B75DE-EA3C-1140-ABC6-DB0DC29801F2}" presName="invisiNode" presStyleLbl="node1" presStyleIdx="0" presStyleCnt="3"/>
      <dgm:spPr/>
    </dgm:pt>
    <dgm:pt modelId="{4527F5C2-8909-8E44-A1B8-0F1ECCA9BB93}" type="pres">
      <dgm:prSet presAssocID="{000B75DE-EA3C-1140-ABC6-DB0DC29801F2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C1E4FB29-602D-8249-A86E-370DAF59CAA1}" type="pres">
      <dgm:prSet presAssocID="{C3D0E1F8-F8A3-5647-88BD-E2886C11D140}" presName="sibTrans" presStyleLbl="sibTrans2D1" presStyleIdx="0" presStyleCnt="0"/>
      <dgm:spPr/>
    </dgm:pt>
    <dgm:pt modelId="{431B4A59-B91F-6344-9246-8132B26EA096}" type="pres">
      <dgm:prSet presAssocID="{702DB94D-D2CF-9E40-9180-00C584ED7E1D}" presName="compNode" presStyleCnt="0"/>
      <dgm:spPr/>
    </dgm:pt>
    <dgm:pt modelId="{89E7874D-E88C-704F-AF00-D727DF1A09FD}" type="pres">
      <dgm:prSet presAssocID="{702DB94D-D2CF-9E40-9180-00C584ED7E1D}" presName="node" presStyleLbl="node1" presStyleIdx="1" presStyleCnt="3">
        <dgm:presLayoutVars>
          <dgm:bulletEnabled val="1"/>
        </dgm:presLayoutVars>
      </dgm:prSet>
      <dgm:spPr/>
    </dgm:pt>
    <dgm:pt modelId="{9C829BC1-D4B3-4540-B81E-EDFB3B3A0A95}" type="pres">
      <dgm:prSet presAssocID="{702DB94D-D2CF-9E40-9180-00C584ED7E1D}" presName="invisiNode" presStyleLbl="node1" presStyleIdx="1" presStyleCnt="3"/>
      <dgm:spPr/>
    </dgm:pt>
    <dgm:pt modelId="{4CA3DA90-D364-B14B-BC3C-E3D60D6CF3A8}" type="pres">
      <dgm:prSet presAssocID="{702DB94D-D2CF-9E40-9180-00C584ED7E1D}" presName="imagNode" presStyleLbl="fgImgPlac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</dgm:spPr>
    </dgm:pt>
    <dgm:pt modelId="{48D6E1CF-81A2-DB4F-9589-B5841922C5D9}" type="pres">
      <dgm:prSet presAssocID="{4B84E4FE-839F-914D-B69F-4E64F14BA034}" presName="sibTrans" presStyleLbl="sibTrans2D1" presStyleIdx="0" presStyleCnt="0"/>
      <dgm:spPr/>
    </dgm:pt>
    <dgm:pt modelId="{A3B32D89-F1DC-564B-9F27-3B5DC70AD556}" type="pres">
      <dgm:prSet presAssocID="{6C5FE990-A4E7-5B4D-9911-D7AC1721DBD0}" presName="compNode" presStyleCnt="0"/>
      <dgm:spPr/>
    </dgm:pt>
    <dgm:pt modelId="{A465E820-C007-E747-9DC3-935461C47B1A}" type="pres">
      <dgm:prSet presAssocID="{6C5FE990-A4E7-5B4D-9911-D7AC1721DBD0}" presName="node" presStyleLbl="node1" presStyleIdx="2" presStyleCnt="3">
        <dgm:presLayoutVars>
          <dgm:bulletEnabled val="1"/>
        </dgm:presLayoutVars>
      </dgm:prSet>
      <dgm:spPr/>
    </dgm:pt>
    <dgm:pt modelId="{D4DB90B8-D399-0A42-96E9-60B80768A8BD}" type="pres">
      <dgm:prSet presAssocID="{6C5FE990-A4E7-5B4D-9911-D7AC1721DBD0}" presName="invisiNode" presStyleLbl="node1" presStyleIdx="2" presStyleCnt="3"/>
      <dgm:spPr/>
    </dgm:pt>
    <dgm:pt modelId="{D26C2335-A294-5C42-8946-4DEF830A7D2C}" type="pres">
      <dgm:prSet presAssocID="{6C5FE990-A4E7-5B4D-9911-D7AC1721DBD0}" presName="imagNode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B0B33F39-9B81-A746-90A7-AD5626B8DA35}" type="presOf" srcId="{6C5FE990-A4E7-5B4D-9911-D7AC1721DBD0}" destId="{A465E820-C007-E747-9DC3-935461C47B1A}" srcOrd="0" destOrd="0" presId="urn:microsoft.com/office/officeart/2005/8/layout/pList2"/>
    <dgm:cxn modelId="{AF664C51-75B4-0D4A-823E-DFAA45052664}" type="presOf" srcId="{000B75DE-EA3C-1140-ABC6-DB0DC29801F2}" destId="{EAB4E077-BDCA-3B48-AD81-7EC72D7557DE}" srcOrd="0" destOrd="0" presId="urn:microsoft.com/office/officeart/2005/8/layout/pList2"/>
    <dgm:cxn modelId="{72D4F475-11DC-0C49-94C0-3B056C40EDDD}" type="presOf" srcId="{FF9E8CBB-7F1B-AA45-8483-570F302ACC6D}" destId="{37640668-EE5B-0045-B15B-911BB035FEBC}" srcOrd="0" destOrd="0" presId="urn:microsoft.com/office/officeart/2005/8/layout/pList2"/>
    <dgm:cxn modelId="{0A991357-BBC8-A74C-BC6F-51FFD72D1710}" type="presOf" srcId="{C3D0E1F8-F8A3-5647-88BD-E2886C11D140}" destId="{C1E4FB29-602D-8249-A86E-370DAF59CAA1}" srcOrd="0" destOrd="0" presId="urn:microsoft.com/office/officeart/2005/8/layout/pList2"/>
    <dgm:cxn modelId="{9F74B586-BF41-D94A-AC01-95DE31788CBB}" srcId="{FF9E8CBB-7F1B-AA45-8483-570F302ACC6D}" destId="{6C5FE990-A4E7-5B4D-9911-D7AC1721DBD0}" srcOrd="2" destOrd="0" parTransId="{5FC4F59B-785F-DA42-BA30-B584E3F7A5D3}" sibTransId="{0940FD3A-875F-B24E-9654-304CE5187453}"/>
    <dgm:cxn modelId="{CC2C7C9F-B29E-B447-834E-8B5D7802E765}" type="presOf" srcId="{4B84E4FE-839F-914D-B69F-4E64F14BA034}" destId="{48D6E1CF-81A2-DB4F-9589-B5841922C5D9}" srcOrd="0" destOrd="0" presId="urn:microsoft.com/office/officeart/2005/8/layout/pList2"/>
    <dgm:cxn modelId="{3288FFAA-E20E-734B-BD20-1BF0CA327634}" srcId="{FF9E8CBB-7F1B-AA45-8483-570F302ACC6D}" destId="{000B75DE-EA3C-1140-ABC6-DB0DC29801F2}" srcOrd="0" destOrd="0" parTransId="{3B543820-E3BC-F043-9974-81B539AD4247}" sibTransId="{C3D0E1F8-F8A3-5647-88BD-E2886C11D140}"/>
    <dgm:cxn modelId="{EDA368E5-E365-E947-94DF-2DDEC6C1F820}" srcId="{FF9E8CBB-7F1B-AA45-8483-570F302ACC6D}" destId="{702DB94D-D2CF-9E40-9180-00C584ED7E1D}" srcOrd="1" destOrd="0" parTransId="{19287F63-9B82-8848-8A5B-D5FD9DC0F247}" sibTransId="{4B84E4FE-839F-914D-B69F-4E64F14BA034}"/>
    <dgm:cxn modelId="{4692C6FF-E825-8641-AD88-02ADB72640CD}" type="presOf" srcId="{702DB94D-D2CF-9E40-9180-00C584ED7E1D}" destId="{89E7874D-E88C-704F-AF00-D727DF1A09FD}" srcOrd="0" destOrd="0" presId="urn:microsoft.com/office/officeart/2005/8/layout/pList2"/>
    <dgm:cxn modelId="{20096799-3D92-D24B-82DD-DCBB713E1CCA}" type="presParOf" srcId="{37640668-EE5B-0045-B15B-911BB035FEBC}" destId="{4D90E97F-25D9-2347-95C8-258243E84F36}" srcOrd="0" destOrd="0" presId="urn:microsoft.com/office/officeart/2005/8/layout/pList2"/>
    <dgm:cxn modelId="{DF32D269-6B4B-6442-8291-6E313E257B6A}" type="presParOf" srcId="{37640668-EE5B-0045-B15B-911BB035FEBC}" destId="{2227E53E-C6B6-B647-97BC-3AF7823B811C}" srcOrd="1" destOrd="0" presId="urn:microsoft.com/office/officeart/2005/8/layout/pList2"/>
    <dgm:cxn modelId="{39C0EDAC-A9F9-4F4D-BA0A-5CBDEE6040D1}" type="presParOf" srcId="{2227E53E-C6B6-B647-97BC-3AF7823B811C}" destId="{D97E41CC-CD95-0D40-8AEC-961D0C5609B7}" srcOrd="0" destOrd="0" presId="urn:microsoft.com/office/officeart/2005/8/layout/pList2"/>
    <dgm:cxn modelId="{2B928D27-EBA7-9846-955E-D47C64F1DF50}" type="presParOf" srcId="{D97E41CC-CD95-0D40-8AEC-961D0C5609B7}" destId="{EAB4E077-BDCA-3B48-AD81-7EC72D7557DE}" srcOrd="0" destOrd="0" presId="urn:microsoft.com/office/officeart/2005/8/layout/pList2"/>
    <dgm:cxn modelId="{E9549383-3233-A04C-99EA-A9279BFB7130}" type="presParOf" srcId="{D97E41CC-CD95-0D40-8AEC-961D0C5609B7}" destId="{72DFF7B7-1F6F-D846-B407-FF042BA0EB38}" srcOrd="1" destOrd="0" presId="urn:microsoft.com/office/officeart/2005/8/layout/pList2"/>
    <dgm:cxn modelId="{66F68100-E0BF-4543-B786-10DB368984A9}" type="presParOf" srcId="{D97E41CC-CD95-0D40-8AEC-961D0C5609B7}" destId="{4527F5C2-8909-8E44-A1B8-0F1ECCA9BB93}" srcOrd="2" destOrd="0" presId="urn:microsoft.com/office/officeart/2005/8/layout/pList2"/>
    <dgm:cxn modelId="{08EF4626-8E64-9C47-ABCA-4C49E6CAEBD9}" type="presParOf" srcId="{2227E53E-C6B6-B647-97BC-3AF7823B811C}" destId="{C1E4FB29-602D-8249-A86E-370DAF59CAA1}" srcOrd="1" destOrd="0" presId="urn:microsoft.com/office/officeart/2005/8/layout/pList2"/>
    <dgm:cxn modelId="{2FA337BE-F3FF-A445-B2A1-955D39C2D1C4}" type="presParOf" srcId="{2227E53E-C6B6-B647-97BC-3AF7823B811C}" destId="{431B4A59-B91F-6344-9246-8132B26EA096}" srcOrd="2" destOrd="0" presId="urn:microsoft.com/office/officeart/2005/8/layout/pList2"/>
    <dgm:cxn modelId="{6510AD46-35F6-E742-90ED-FC358BF87406}" type="presParOf" srcId="{431B4A59-B91F-6344-9246-8132B26EA096}" destId="{89E7874D-E88C-704F-AF00-D727DF1A09FD}" srcOrd="0" destOrd="0" presId="urn:microsoft.com/office/officeart/2005/8/layout/pList2"/>
    <dgm:cxn modelId="{EB7F59F6-13D7-8248-8537-BE8F2F2A79BA}" type="presParOf" srcId="{431B4A59-B91F-6344-9246-8132B26EA096}" destId="{9C829BC1-D4B3-4540-B81E-EDFB3B3A0A95}" srcOrd="1" destOrd="0" presId="urn:microsoft.com/office/officeart/2005/8/layout/pList2"/>
    <dgm:cxn modelId="{B4A49A9B-DB42-6549-A8C6-4FD903498791}" type="presParOf" srcId="{431B4A59-B91F-6344-9246-8132B26EA096}" destId="{4CA3DA90-D364-B14B-BC3C-E3D60D6CF3A8}" srcOrd="2" destOrd="0" presId="urn:microsoft.com/office/officeart/2005/8/layout/pList2"/>
    <dgm:cxn modelId="{F527164B-4609-7447-BC53-2E9C4DA56B20}" type="presParOf" srcId="{2227E53E-C6B6-B647-97BC-3AF7823B811C}" destId="{48D6E1CF-81A2-DB4F-9589-B5841922C5D9}" srcOrd="3" destOrd="0" presId="urn:microsoft.com/office/officeart/2005/8/layout/pList2"/>
    <dgm:cxn modelId="{08D4789A-38F3-EB49-9288-E1A1742F4E88}" type="presParOf" srcId="{2227E53E-C6B6-B647-97BC-3AF7823B811C}" destId="{A3B32D89-F1DC-564B-9F27-3B5DC70AD556}" srcOrd="4" destOrd="0" presId="urn:microsoft.com/office/officeart/2005/8/layout/pList2"/>
    <dgm:cxn modelId="{A2D7EF27-5B20-4F4E-BC43-4B85122425D1}" type="presParOf" srcId="{A3B32D89-F1DC-564B-9F27-3B5DC70AD556}" destId="{A465E820-C007-E747-9DC3-935461C47B1A}" srcOrd="0" destOrd="0" presId="urn:microsoft.com/office/officeart/2005/8/layout/pList2"/>
    <dgm:cxn modelId="{F076A98F-438E-9544-90AC-65DF9ACEEAD3}" type="presParOf" srcId="{A3B32D89-F1DC-564B-9F27-3B5DC70AD556}" destId="{D4DB90B8-D399-0A42-96E9-60B80768A8BD}" srcOrd="1" destOrd="0" presId="urn:microsoft.com/office/officeart/2005/8/layout/pList2"/>
    <dgm:cxn modelId="{4A666CBC-9A51-074B-9642-38D4ACDBBE44}" type="presParOf" srcId="{A3B32D89-F1DC-564B-9F27-3B5DC70AD556}" destId="{D26C2335-A294-5C42-8946-4DEF830A7D2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7226E3-3EC7-904C-8290-0BAC8DB83BE5}" type="doc">
      <dgm:prSet loTypeId="urn:microsoft.com/office/officeart/2005/8/layout/hChevron3" loCatId="" qsTypeId="urn:microsoft.com/office/officeart/2005/8/quickstyle/simple4" qsCatId="simple" csTypeId="urn:microsoft.com/office/officeart/2005/8/colors/colorful2" csCatId="colorful" phldr="1"/>
      <dgm:spPr/>
    </dgm:pt>
    <dgm:pt modelId="{B4AF9E4C-AD17-1949-97FB-3997C906E591}">
      <dgm:prSet phldrT="[Text]" custT="1"/>
      <dgm:spPr>
        <a:solidFill>
          <a:srgbClr val="C8008F"/>
        </a:solidFill>
      </dgm:spPr>
      <dgm:t>
        <a:bodyPr/>
        <a:lstStyle/>
        <a:p>
          <a:r>
            <a:rPr lang="en-US" sz="2400" dirty="0"/>
            <a:t>Preconception Care</a:t>
          </a:r>
        </a:p>
      </dgm:t>
    </dgm:pt>
    <dgm:pt modelId="{B9BC1E86-680F-E744-9086-11FECF06BD69}" type="parTrans" cxnId="{ABA0F145-D420-1946-8E8A-F55206D856DF}">
      <dgm:prSet/>
      <dgm:spPr/>
      <dgm:t>
        <a:bodyPr/>
        <a:lstStyle/>
        <a:p>
          <a:endParaRPr lang="en-US" sz="2400"/>
        </a:p>
      </dgm:t>
    </dgm:pt>
    <dgm:pt modelId="{33152A98-CBA8-D94D-B076-CD37D2A31ECD}" type="sibTrans" cxnId="{ABA0F145-D420-1946-8E8A-F55206D856DF}">
      <dgm:prSet/>
      <dgm:spPr/>
      <dgm:t>
        <a:bodyPr/>
        <a:lstStyle/>
        <a:p>
          <a:endParaRPr lang="en-US" sz="2400"/>
        </a:p>
      </dgm:t>
    </dgm:pt>
    <dgm:pt modelId="{774D0666-DD5C-5F4D-983B-031F360BE35F}">
      <dgm:prSet phldrT="[Text]" custT="1"/>
      <dgm:spPr>
        <a:solidFill>
          <a:srgbClr val="C669C8"/>
        </a:solidFill>
      </dgm:spPr>
      <dgm:t>
        <a:bodyPr/>
        <a:lstStyle/>
        <a:p>
          <a:r>
            <a:rPr lang="en-US" sz="2400" dirty="0"/>
            <a:t>Contraception</a:t>
          </a:r>
        </a:p>
      </dgm:t>
    </dgm:pt>
    <dgm:pt modelId="{D15971A9-C0FD-CC42-9F2C-2C3B167ECBCF}" type="parTrans" cxnId="{91B58CB1-0743-EC47-B553-4174EB6152E2}">
      <dgm:prSet/>
      <dgm:spPr/>
      <dgm:t>
        <a:bodyPr/>
        <a:lstStyle/>
        <a:p>
          <a:endParaRPr lang="en-US" sz="2400"/>
        </a:p>
      </dgm:t>
    </dgm:pt>
    <dgm:pt modelId="{138F6FBD-BB6F-3744-9214-27BBC040DB65}" type="sibTrans" cxnId="{91B58CB1-0743-EC47-B553-4174EB6152E2}">
      <dgm:prSet/>
      <dgm:spPr/>
      <dgm:t>
        <a:bodyPr/>
        <a:lstStyle/>
        <a:p>
          <a:endParaRPr lang="en-US" sz="2400"/>
        </a:p>
      </dgm:t>
    </dgm:pt>
    <dgm:pt modelId="{C6DF7F74-71EA-884C-831B-6008A3BEE840}">
      <dgm:prSet phldrT="[Text]" custT="1"/>
      <dgm:spPr>
        <a:solidFill>
          <a:srgbClr val="CD48D9"/>
        </a:solidFill>
      </dgm:spPr>
      <dgm:t>
        <a:bodyPr/>
        <a:lstStyle/>
        <a:p>
          <a:r>
            <a:rPr lang="en-US" sz="2400" dirty="0"/>
            <a:t>Abortion</a:t>
          </a:r>
        </a:p>
      </dgm:t>
    </dgm:pt>
    <dgm:pt modelId="{36D2E78E-7358-2242-9875-38F77CC73CEF}" type="parTrans" cxnId="{8EC67647-F1D9-4149-A408-8E1D2032E5AD}">
      <dgm:prSet/>
      <dgm:spPr/>
      <dgm:t>
        <a:bodyPr/>
        <a:lstStyle/>
        <a:p>
          <a:endParaRPr lang="en-US" sz="2400"/>
        </a:p>
      </dgm:t>
    </dgm:pt>
    <dgm:pt modelId="{6629D568-98A3-8C46-90E7-5997E0D7292F}" type="sibTrans" cxnId="{8EC67647-F1D9-4149-A408-8E1D2032E5AD}">
      <dgm:prSet/>
      <dgm:spPr/>
      <dgm:t>
        <a:bodyPr/>
        <a:lstStyle/>
        <a:p>
          <a:endParaRPr lang="en-US" sz="2400"/>
        </a:p>
      </dgm:t>
    </dgm:pt>
    <dgm:pt modelId="{F5F3646D-C6EE-8346-B247-77216EEC8D31}" type="pres">
      <dgm:prSet presAssocID="{237226E3-3EC7-904C-8290-0BAC8DB83BE5}" presName="Name0" presStyleCnt="0">
        <dgm:presLayoutVars>
          <dgm:dir/>
          <dgm:resizeHandles val="exact"/>
        </dgm:presLayoutVars>
      </dgm:prSet>
      <dgm:spPr/>
    </dgm:pt>
    <dgm:pt modelId="{F3BC5BEE-11F8-4243-A0C8-CB44EFC7D225}" type="pres">
      <dgm:prSet presAssocID="{B4AF9E4C-AD17-1949-97FB-3997C906E591}" presName="parTxOnly" presStyleLbl="node1" presStyleIdx="0" presStyleCnt="3">
        <dgm:presLayoutVars>
          <dgm:bulletEnabled val="1"/>
        </dgm:presLayoutVars>
      </dgm:prSet>
      <dgm:spPr/>
    </dgm:pt>
    <dgm:pt modelId="{2E3F0B8D-2F3B-304A-B632-BB325D8BDDAF}" type="pres">
      <dgm:prSet presAssocID="{33152A98-CBA8-D94D-B076-CD37D2A31ECD}" presName="parSpace" presStyleCnt="0"/>
      <dgm:spPr/>
    </dgm:pt>
    <dgm:pt modelId="{C76CCAA3-FF1F-0A4E-A74A-17299ABF48B7}" type="pres">
      <dgm:prSet presAssocID="{774D0666-DD5C-5F4D-983B-031F360BE35F}" presName="parTxOnly" presStyleLbl="node1" presStyleIdx="1" presStyleCnt="3">
        <dgm:presLayoutVars>
          <dgm:bulletEnabled val="1"/>
        </dgm:presLayoutVars>
      </dgm:prSet>
      <dgm:spPr/>
    </dgm:pt>
    <dgm:pt modelId="{8C5A831F-A539-9548-8CB8-0E05C3A224A7}" type="pres">
      <dgm:prSet presAssocID="{138F6FBD-BB6F-3744-9214-27BBC040DB65}" presName="parSpace" presStyleCnt="0"/>
      <dgm:spPr/>
    </dgm:pt>
    <dgm:pt modelId="{E1548EFA-8567-6748-9E76-458B5F1BD2BB}" type="pres">
      <dgm:prSet presAssocID="{C6DF7F74-71EA-884C-831B-6008A3BEE840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35B30D09-B99B-0F4F-BA9F-0B51263CA868}" type="presOf" srcId="{774D0666-DD5C-5F4D-983B-031F360BE35F}" destId="{C76CCAA3-FF1F-0A4E-A74A-17299ABF48B7}" srcOrd="0" destOrd="0" presId="urn:microsoft.com/office/officeart/2005/8/layout/hChevron3"/>
    <dgm:cxn modelId="{96FE8142-7DEE-D14B-B99A-D74E56BCC066}" type="presOf" srcId="{B4AF9E4C-AD17-1949-97FB-3997C906E591}" destId="{F3BC5BEE-11F8-4243-A0C8-CB44EFC7D225}" srcOrd="0" destOrd="0" presId="urn:microsoft.com/office/officeart/2005/8/layout/hChevron3"/>
    <dgm:cxn modelId="{ABA0F145-D420-1946-8E8A-F55206D856DF}" srcId="{237226E3-3EC7-904C-8290-0BAC8DB83BE5}" destId="{B4AF9E4C-AD17-1949-97FB-3997C906E591}" srcOrd="0" destOrd="0" parTransId="{B9BC1E86-680F-E744-9086-11FECF06BD69}" sibTransId="{33152A98-CBA8-D94D-B076-CD37D2A31ECD}"/>
    <dgm:cxn modelId="{8EC67647-F1D9-4149-A408-8E1D2032E5AD}" srcId="{237226E3-3EC7-904C-8290-0BAC8DB83BE5}" destId="{C6DF7F74-71EA-884C-831B-6008A3BEE840}" srcOrd="2" destOrd="0" parTransId="{36D2E78E-7358-2242-9875-38F77CC73CEF}" sibTransId="{6629D568-98A3-8C46-90E7-5997E0D7292F}"/>
    <dgm:cxn modelId="{20C03AA6-4241-E94D-A347-3B03095813C4}" type="presOf" srcId="{237226E3-3EC7-904C-8290-0BAC8DB83BE5}" destId="{F5F3646D-C6EE-8346-B247-77216EEC8D31}" srcOrd="0" destOrd="0" presId="urn:microsoft.com/office/officeart/2005/8/layout/hChevron3"/>
    <dgm:cxn modelId="{91B58CB1-0743-EC47-B553-4174EB6152E2}" srcId="{237226E3-3EC7-904C-8290-0BAC8DB83BE5}" destId="{774D0666-DD5C-5F4D-983B-031F360BE35F}" srcOrd="1" destOrd="0" parTransId="{D15971A9-C0FD-CC42-9F2C-2C3B167ECBCF}" sibTransId="{138F6FBD-BB6F-3744-9214-27BBC040DB65}"/>
    <dgm:cxn modelId="{3AE3B1D8-1B94-FF45-81F1-C75802077FBA}" type="presOf" srcId="{C6DF7F74-71EA-884C-831B-6008A3BEE840}" destId="{E1548EFA-8567-6748-9E76-458B5F1BD2BB}" srcOrd="0" destOrd="0" presId="urn:microsoft.com/office/officeart/2005/8/layout/hChevron3"/>
    <dgm:cxn modelId="{4AD2BF58-01CD-F44F-BB0D-C9771B045215}" type="presParOf" srcId="{F5F3646D-C6EE-8346-B247-77216EEC8D31}" destId="{F3BC5BEE-11F8-4243-A0C8-CB44EFC7D225}" srcOrd="0" destOrd="0" presId="urn:microsoft.com/office/officeart/2005/8/layout/hChevron3"/>
    <dgm:cxn modelId="{E5D78E5E-F0ED-5D4D-BF5E-3175117C079A}" type="presParOf" srcId="{F5F3646D-C6EE-8346-B247-77216EEC8D31}" destId="{2E3F0B8D-2F3B-304A-B632-BB325D8BDDAF}" srcOrd="1" destOrd="0" presId="urn:microsoft.com/office/officeart/2005/8/layout/hChevron3"/>
    <dgm:cxn modelId="{49049741-849A-F64C-AA2B-2818BBDD6A8E}" type="presParOf" srcId="{F5F3646D-C6EE-8346-B247-77216EEC8D31}" destId="{C76CCAA3-FF1F-0A4E-A74A-17299ABF48B7}" srcOrd="2" destOrd="0" presId="urn:microsoft.com/office/officeart/2005/8/layout/hChevron3"/>
    <dgm:cxn modelId="{17F794FB-5D8B-E945-8A6B-86D98DE84ECD}" type="presParOf" srcId="{F5F3646D-C6EE-8346-B247-77216EEC8D31}" destId="{8C5A831F-A539-9548-8CB8-0E05C3A224A7}" srcOrd="3" destOrd="0" presId="urn:microsoft.com/office/officeart/2005/8/layout/hChevron3"/>
    <dgm:cxn modelId="{958DD378-28A2-7A49-A6D4-2A5FF761E17D}" type="presParOf" srcId="{F5F3646D-C6EE-8346-B247-77216EEC8D31}" destId="{E1548EFA-8567-6748-9E76-458B5F1BD2B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A7734-AAA8-774E-A637-922A2689DA0E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F4952A-471C-CB4E-9DE9-3EABC6E98984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Improve access to effective forms of contraception to prevent pregnancy</a:t>
          </a:r>
        </a:p>
      </dsp:txBody>
      <dsp:txXfrm>
        <a:off x="585701" y="1066737"/>
        <a:ext cx="4337991" cy="2693452"/>
      </dsp:txXfrm>
    </dsp:sp>
    <dsp:sp modelId="{B4B61C08-279B-4D43-9F53-8EB73A6C2367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F0B530-7A68-C24E-8DA5-BF2465DB0930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Improve access to safe abortion when required for unintended pregnancy</a:t>
          </a:r>
        </a:p>
      </dsp:txBody>
      <dsp:txXfrm>
        <a:off x="6092527" y="1066737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0E97F-25D9-2347-95C8-258243E84F36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7F5C2-8909-8E44-A1B8-0F1ECCA9BB93}">
      <dsp:nvSpPr>
        <dsp:cNvPr id="0" name=""/>
        <dsp:cNvSpPr/>
      </dsp:nvSpPr>
      <dsp:spPr>
        <a:xfrm>
          <a:off x="315468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4E077-BDCA-3B48-AD81-7EC72D7557DE}">
      <dsp:nvSpPr>
        <dsp:cNvPr id="0" name=""/>
        <dsp:cNvSpPr/>
      </dsp:nvSpPr>
      <dsp:spPr>
        <a:xfrm rot="10800000">
          <a:off x="315468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10% of GPs nationally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No formal GP trainee training</a:t>
          </a:r>
        </a:p>
      </dsp:txBody>
      <dsp:txXfrm rot="10800000">
        <a:off x="389068" y="1958102"/>
        <a:ext cx="2941757" cy="2319635"/>
      </dsp:txXfrm>
    </dsp:sp>
    <dsp:sp modelId="{4CA3DA90-D364-B14B-BC3C-E3D60D6CF3A8}">
      <dsp:nvSpPr>
        <dsp:cNvPr id="0" name=""/>
        <dsp:cNvSpPr/>
      </dsp:nvSpPr>
      <dsp:spPr>
        <a:xfrm>
          <a:off x="3713321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7874D-E88C-704F-AF00-D727DF1A09FD}">
      <dsp:nvSpPr>
        <dsp:cNvPr id="0" name=""/>
        <dsp:cNvSpPr/>
      </dsp:nvSpPr>
      <dsp:spPr>
        <a:xfrm rot="10800000">
          <a:off x="3713321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70-80% of GPs nationally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All GP trainees are being trained</a:t>
          </a:r>
        </a:p>
      </dsp:txBody>
      <dsp:txXfrm rot="10800000">
        <a:off x="3786921" y="1958102"/>
        <a:ext cx="2941757" cy="2319635"/>
      </dsp:txXfrm>
    </dsp:sp>
    <dsp:sp modelId="{D26C2335-A294-5C42-8946-4DEF830A7D2C}">
      <dsp:nvSpPr>
        <dsp:cNvPr id="0" name=""/>
        <dsp:cNvSpPr/>
      </dsp:nvSpPr>
      <dsp:spPr>
        <a:xfrm>
          <a:off x="7111174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5E820-C007-E747-9DC3-935461C47B1A}">
      <dsp:nvSpPr>
        <dsp:cNvPr id="0" name=""/>
        <dsp:cNvSpPr/>
      </dsp:nvSpPr>
      <dsp:spPr>
        <a:xfrm rot="10800000">
          <a:off x="7111174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Unknown number of GPs nationally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No formal GP trainees training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Following training low number commence and not all sustain practice</a:t>
          </a:r>
        </a:p>
      </dsp:txBody>
      <dsp:txXfrm rot="10800000">
        <a:off x="7184774" y="1958102"/>
        <a:ext cx="2941757" cy="23196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C5BEE-11F8-4243-A0C8-CB44EFC7D225}">
      <dsp:nvSpPr>
        <dsp:cNvPr id="0" name=""/>
        <dsp:cNvSpPr/>
      </dsp:nvSpPr>
      <dsp:spPr>
        <a:xfrm>
          <a:off x="5357" y="0"/>
          <a:ext cx="4685108" cy="1567542"/>
        </a:xfrm>
        <a:prstGeom prst="homePlate">
          <a:avLst/>
        </a:prstGeom>
        <a:solidFill>
          <a:srgbClr val="C8008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Preconception Care</a:t>
          </a:r>
        </a:p>
      </dsp:txBody>
      <dsp:txXfrm>
        <a:off x="5357" y="0"/>
        <a:ext cx="4293223" cy="1567542"/>
      </dsp:txXfrm>
    </dsp:sp>
    <dsp:sp modelId="{C76CCAA3-FF1F-0A4E-A74A-17299ABF48B7}">
      <dsp:nvSpPr>
        <dsp:cNvPr id="0" name=""/>
        <dsp:cNvSpPr/>
      </dsp:nvSpPr>
      <dsp:spPr>
        <a:xfrm>
          <a:off x="3753445" y="0"/>
          <a:ext cx="4685108" cy="1567542"/>
        </a:xfrm>
        <a:prstGeom prst="chevron">
          <a:avLst/>
        </a:prstGeom>
        <a:solidFill>
          <a:srgbClr val="C669C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Contraception</a:t>
          </a:r>
        </a:p>
      </dsp:txBody>
      <dsp:txXfrm>
        <a:off x="4537216" y="0"/>
        <a:ext cx="3117566" cy="1567542"/>
      </dsp:txXfrm>
    </dsp:sp>
    <dsp:sp modelId="{E1548EFA-8567-6748-9E76-458B5F1BD2BB}">
      <dsp:nvSpPr>
        <dsp:cNvPr id="0" name=""/>
        <dsp:cNvSpPr/>
      </dsp:nvSpPr>
      <dsp:spPr>
        <a:xfrm>
          <a:off x="7501532" y="0"/>
          <a:ext cx="4685108" cy="1567542"/>
        </a:xfrm>
        <a:prstGeom prst="chevron">
          <a:avLst/>
        </a:prstGeom>
        <a:solidFill>
          <a:srgbClr val="CD48D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Abortion</a:t>
          </a:r>
        </a:p>
      </dsp:txBody>
      <dsp:txXfrm>
        <a:off x="8285303" y="0"/>
        <a:ext cx="3117566" cy="1567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DC9EE-34D3-B243-BA4B-5B982C16D50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691B4-79A1-5A48-A976-96A8C8C5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8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552D3-4038-49AC-AB14-3CDE8FF755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68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uFillTx/>
              </a:rPr>
              <a:t>Here, we se the abortion rate</a:t>
            </a:r>
          </a:p>
          <a:p>
            <a:r>
              <a:rPr lang="en-CA" dirty="0">
                <a:uFillTx/>
              </a:rPr>
              <a:t>Where see a pre-mifepristone decline in the abortion rate, followed by a small increase in the number of abortions per 1,000 reproductive aged females after mifepristone was available and unrestricted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79050A74-434E-4BAB-8604-CB9C1631EDC4}" type="slidenum">
              <a:rPr lang="en-US" altLang="en-US" smtClean="0">
                <a:uFillTx/>
              </a:rPr>
              <a:pPr>
                <a:defRPr>
                  <a:uFillTx/>
                </a:defRPr>
              </a:pPr>
              <a:t>16</a:t>
            </a:fld>
            <a:endParaRPr lang="en-US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527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u="sng" dirty="0"/>
              <a:t>Sharon</a:t>
            </a:r>
          </a:p>
          <a:p>
            <a:endParaRPr lang="en-AU" dirty="0"/>
          </a:p>
          <a:p>
            <a:r>
              <a:rPr lang="en-AU" dirty="0"/>
              <a:t>We would like to acknowledge that this research is funded by an NHMRC partnership grant and the role of our partners in the development of the </a:t>
            </a:r>
            <a:r>
              <a:rPr lang="en-AU" dirty="0" err="1"/>
              <a:t>AusCAPPS</a:t>
            </a:r>
            <a:r>
              <a:rPr lang="en-AU" dirty="0"/>
              <a:t> network.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F662A-38CD-4BC7-9C02-50B2DB44A48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12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F662A-38CD-4BC7-9C02-50B2DB44A48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3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F2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0A16-F53B-48F0-98DE-2A2CE4C87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476" y="1616869"/>
            <a:ext cx="5124450" cy="1468437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BarlowCondensed-SemiBold"/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2B63F-1883-4B2F-91DA-87C98DE158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475" y="3276600"/>
            <a:ext cx="4572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BarlowCondensed-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presenter</a:t>
            </a:r>
          </a:p>
          <a:p>
            <a:r>
              <a:rPr lang="en-US" dirty="0" err="1"/>
              <a:t>Organisation</a:t>
            </a:r>
            <a:endParaRPr lang="en-US" dirty="0"/>
          </a:p>
          <a:p>
            <a:r>
              <a:rPr lang="en-US" dirty="0"/>
              <a:t>Date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D74F6-4449-4A30-B8A3-570A824F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700" y="6347586"/>
            <a:ext cx="1047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1CEBB-B7CF-4680-9762-CBBBC6F8B0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" y="6347586"/>
            <a:ext cx="1355411" cy="451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0FD4E3-E1DD-4875-877E-7914C82874A9}"/>
              </a:ext>
            </a:extLst>
          </p:cNvPr>
          <p:cNvSpPr txBox="1"/>
          <p:nvPr userDrawn="1"/>
        </p:nvSpPr>
        <p:spPr>
          <a:xfrm>
            <a:off x="1431034" y="6388605"/>
            <a:ext cx="803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The SPHERE Centre of Research Excellence in Sexual and Reproductive Health for Women in Primary Care is funded by the National Health and Medical Research Council (Project number APP1153592)</a:t>
            </a:r>
            <a:endParaRPr lang="en-AU" sz="9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7A7773-19C9-4AAD-BBEB-023C1D1E270E}"/>
              </a:ext>
            </a:extLst>
          </p:cNvPr>
          <p:cNvSpPr/>
          <p:nvPr userDrawn="1"/>
        </p:nvSpPr>
        <p:spPr>
          <a:xfrm>
            <a:off x="8610600" y="221617"/>
            <a:ext cx="1695450" cy="1695450"/>
          </a:xfrm>
          <a:prstGeom prst="ellipse">
            <a:avLst/>
          </a:prstGeom>
          <a:solidFill>
            <a:srgbClr val="F5DA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A2BDFB-9E3E-468B-BF34-4F7B5E0E496E}"/>
              </a:ext>
            </a:extLst>
          </p:cNvPr>
          <p:cNvSpPr/>
          <p:nvPr userDrawn="1"/>
        </p:nvSpPr>
        <p:spPr>
          <a:xfrm>
            <a:off x="7477126" y="1401257"/>
            <a:ext cx="695325" cy="695325"/>
          </a:xfrm>
          <a:prstGeom prst="ellipse">
            <a:avLst/>
          </a:prstGeom>
          <a:solidFill>
            <a:srgbClr val="FCC7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8BDFE8-A508-4570-9C09-4F05B726D7D3}"/>
              </a:ext>
            </a:extLst>
          </p:cNvPr>
          <p:cNvSpPr/>
          <p:nvPr userDrawn="1"/>
        </p:nvSpPr>
        <p:spPr>
          <a:xfrm>
            <a:off x="8782050" y="3276600"/>
            <a:ext cx="2657475" cy="2657475"/>
          </a:xfrm>
          <a:prstGeom prst="ellipse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DB7D26-EC81-4063-AABF-8B70A07C1303}"/>
              </a:ext>
            </a:extLst>
          </p:cNvPr>
          <p:cNvSpPr/>
          <p:nvPr userDrawn="1"/>
        </p:nvSpPr>
        <p:spPr>
          <a:xfrm>
            <a:off x="6991352" y="2986465"/>
            <a:ext cx="1371600" cy="1371600"/>
          </a:xfrm>
          <a:prstGeom prst="ellipse">
            <a:avLst/>
          </a:prstGeom>
          <a:solidFill>
            <a:srgbClr val="ADD3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D3BCA9-A009-419C-A0FA-909B14D19777}"/>
              </a:ext>
            </a:extLst>
          </p:cNvPr>
          <p:cNvSpPr/>
          <p:nvPr userDrawn="1"/>
        </p:nvSpPr>
        <p:spPr>
          <a:xfrm>
            <a:off x="10515599" y="1745746"/>
            <a:ext cx="1076324" cy="1076324"/>
          </a:xfrm>
          <a:prstGeom prst="ellipse">
            <a:avLst/>
          </a:prstGeom>
          <a:solidFill>
            <a:srgbClr val="54C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34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936778-416F-4063-B32E-68F842760D3F}"/>
              </a:ext>
            </a:extLst>
          </p:cNvPr>
          <p:cNvSpPr/>
          <p:nvPr userDrawn="1"/>
        </p:nvSpPr>
        <p:spPr>
          <a:xfrm>
            <a:off x="838200" y="632100"/>
            <a:ext cx="9420224" cy="791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C9CA0-AD0B-49F5-AC93-AAF5552C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833C-DB92-4FFE-B31E-95FA32853E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5B8F7-8322-21CE-F237-AA3BC012F40C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426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9BE3D3-1689-43A0-D67D-5FE4337010C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EA46B84-EFCC-58E6-7C01-D2F5EC92DE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First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D07D5A-652F-9362-2E9A-98E449FA3C54}"/>
              </a:ext>
            </a:extLst>
          </p:cNvPr>
          <p:cNvSpPr/>
          <p:nvPr userDrawn="1"/>
        </p:nvSpPr>
        <p:spPr>
          <a:xfrm>
            <a:off x="838200" y="632100"/>
            <a:ext cx="9420224" cy="791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ABB866-68E9-F977-5D53-25ED5C4D8C5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420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arlowCondensed-SemiBold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4A2336-CC8D-648B-0DB7-C7D2EC27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901E240-0FE6-0CA8-D415-132A0BE147AB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9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7D03594-CD3D-671B-1784-B8233322CFAE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081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936778-416F-4063-B32E-68F842760D3F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C9CA0-AD0B-49F5-AC93-AAF5552C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833C-DB92-4FFE-B31E-95FA32853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9D8F6-51D0-4AB2-8511-178AC30A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937297-5925-4868-9F6A-D2F57EC0533A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ED404CC-4B63-46FA-9529-87423F736B3C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2098CA9-B42E-4F14-B6B5-FAB2FD80DCC2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60C70D-FBD5-4161-A36A-1596D1022597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FEBC8D8-78FB-47D6-86C3-A83974EBF352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6B749D-AE59-4386-BE4E-3A5EAC50D22C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0374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EE7B5AB-EC1C-4F57-BD2F-B501FC4E64D7}"/>
              </a:ext>
            </a:extLst>
          </p:cNvPr>
          <p:cNvSpPr/>
          <p:nvPr userDrawn="1"/>
        </p:nvSpPr>
        <p:spPr>
          <a:xfrm>
            <a:off x="0" y="2957890"/>
            <a:ext cx="5905500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349C1-0F3D-403C-8A48-87F80A37E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150" y="2822071"/>
            <a:ext cx="5816600" cy="1076324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Section break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BDEBF-70CD-4E27-81BA-99F02B22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7C623A-5BB3-4EB5-926E-FEC6EDBE0DB1}"/>
              </a:ext>
            </a:extLst>
          </p:cNvPr>
          <p:cNvSpPr/>
          <p:nvPr userDrawn="1"/>
        </p:nvSpPr>
        <p:spPr>
          <a:xfrm>
            <a:off x="8610600" y="221617"/>
            <a:ext cx="1695450" cy="1695450"/>
          </a:xfrm>
          <a:prstGeom prst="ellipse">
            <a:avLst/>
          </a:prstGeom>
          <a:solidFill>
            <a:srgbClr val="F5DA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9FFF3C-705F-4C41-9105-DCE76156C787}"/>
              </a:ext>
            </a:extLst>
          </p:cNvPr>
          <p:cNvSpPr/>
          <p:nvPr userDrawn="1"/>
        </p:nvSpPr>
        <p:spPr>
          <a:xfrm>
            <a:off x="7477126" y="1401257"/>
            <a:ext cx="695325" cy="695325"/>
          </a:xfrm>
          <a:prstGeom prst="ellipse">
            <a:avLst/>
          </a:prstGeom>
          <a:solidFill>
            <a:srgbClr val="FCC7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AF928D-4D09-41F3-AA94-395D04773870}"/>
              </a:ext>
            </a:extLst>
          </p:cNvPr>
          <p:cNvSpPr/>
          <p:nvPr userDrawn="1"/>
        </p:nvSpPr>
        <p:spPr>
          <a:xfrm>
            <a:off x="8782050" y="3276600"/>
            <a:ext cx="2657475" cy="2657475"/>
          </a:xfrm>
          <a:prstGeom prst="ellipse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370E0E-57C3-4139-81EF-8D5B5E20ECF8}"/>
              </a:ext>
            </a:extLst>
          </p:cNvPr>
          <p:cNvSpPr/>
          <p:nvPr userDrawn="1"/>
        </p:nvSpPr>
        <p:spPr>
          <a:xfrm>
            <a:off x="6991352" y="2986465"/>
            <a:ext cx="1371600" cy="1371600"/>
          </a:xfrm>
          <a:prstGeom prst="ellipse">
            <a:avLst/>
          </a:prstGeom>
          <a:solidFill>
            <a:srgbClr val="ADD3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891E9F-87B8-4A75-AF2A-6C2E4201A68B}"/>
              </a:ext>
            </a:extLst>
          </p:cNvPr>
          <p:cNvSpPr/>
          <p:nvPr userDrawn="1"/>
        </p:nvSpPr>
        <p:spPr>
          <a:xfrm>
            <a:off x="10515599" y="1745746"/>
            <a:ext cx="1076324" cy="1076324"/>
          </a:xfrm>
          <a:prstGeom prst="ellipse">
            <a:avLst/>
          </a:prstGeom>
          <a:solidFill>
            <a:srgbClr val="54C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81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6544C8-7367-4D99-98EE-3ADE7CB19FF5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809D9-61B0-4981-B48B-7E39B90E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C541C-D55D-4F1F-9DA6-405556B0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75C58-E191-4A66-9E59-1679E235C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B9A96-748F-4439-8850-EF3DC7EE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7A68-20E0-4E7C-B6A0-DD9BC952801F}" type="slidenum">
              <a:rPr lang="en-AU" smtClean="0"/>
              <a:t>‹#›</a:t>
            </a:fld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07BAA-D56A-4879-8F30-07D7B388FE1F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B2424-8CBC-4642-8D3D-9E0F57F80CE1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9C85B3-BD11-45C9-AD12-40A7C4F5BE7D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4A86BE5-565C-4BBD-BD5C-5D4C698C4CD1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B90DAFB-C232-4DAB-811A-3E7EA88E571B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2BA29D-44BF-43C8-8B44-0576A2C14EF0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87306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873FA1F-FF73-4F18-879D-7CBD89AC9871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0272C-6963-4709-8BEC-1DCB5A76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BD1D-B28E-41EB-A22B-7626AC658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25D27-F4A2-4502-85B2-7585CFB54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5FC32-1FDE-4C37-8939-C57B62FD0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176DF-65F5-4F1E-A129-9A36114F4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4E070-8310-4321-97E6-F232FAB7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3CED9-FD82-4432-A6D9-74D41DF5EEF4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8C8817-9EEC-4D3E-81AB-F952A7C5C10A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360FF0-395C-478E-A277-30B0CBB54784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2F5C7C-359B-4B65-BC59-DB3336FD8603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3978C0-096F-4DB5-85C3-F87C1F67A7BB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03EDEE-D5D1-44A4-82A8-0A4BA35E59A7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31357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F31B23-562F-43F8-A592-5F38322F8E72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EA52F-B555-42AF-A9D8-B56EAFC5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1599F-7D0F-4428-A9EB-AB4DDC24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331330-298E-4F88-88E8-4F91FF22B81B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681B1C-0F15-4CF0-A0B2-2D8CEC998AE3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EC15E9B-7848-4126-9FCF-B425FA290AEE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F18931-AAB8-4607-8303-999C66C91009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060E15-A67C-45CC-B59B-7F60805639C4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A25CA3-778F-455B-9ED1-04F76A823953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50567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09B98-57CB-4C44-B22F-DAB4563D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747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0A16-F53B-48F0-98DE-2A2CE4C87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476" y="1616869"/>
            <a:ext cx="5124450" cy="146843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latin typeface="BarlowCondensed-SemiBold"/>
              </a:defRPr>
            </a:lvl1pPr>
          </a:lstStyle>
          <a:p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2B63F-1883-4B2F-91DA-87C98DE158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475" y="3276599"/>
            <a:ext cx="4572000" cy="21299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400">
                <a:solidFill>
                  <a:schemeClr val="tx1"/>
                </a:solidFill>
                <a:latin typeface="BarlowCondensed-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presenter</a:t>
            </a:r>
            <a:br>
              <a:rPr lang="en-US" dirty="0"/>
            </a:br>
            <a:r>
              <a:rPr lang="en-US" dirty="0"/>
              <a:t>Organisation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FD4E3-E1DD-4875-877E-7914C82874A9}"/>
              </a:ext>
            </a:extLst>
          </p:cNvPr>
          <p:cNvSpPr txBox="1"/>
          <p:nvPr userDrawn="1"/>
        </p:nvSpPr>
        <p:spPr>
          <a:xfrm>
            <a:off x="1431034" y="6388605"/>
            <a:ext cx="803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The SPHERE Centre of Research Excellence in Sexual and Reproductive Health for Women in Primary Care is funded by the National Health and Medical Research Council (Project number APP1153592)</a:t>
            </a:r>
            <a:endParaRPr lang="en-AU" sz="9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CEA1BF-ABDD-4191-AA50-2E70E594FE60}"/>
              </a:ext>
            </a:extLst>
          </p:cNvPr>
          <p:cNvSpPr txBox="1"/>
          <p:nvPr userDrawn="1"/>
        </p:nvSpPr>
        <p:spPr>
          <a:xfrm>
            <a:off x="1756870" y="6276232"/>
            <a:ext cx="47166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The SPHERE Centre of Research Excellence in Sexual and Reproductive Health for Women in Primary Care is funded by the National Health and Medical Research Council (Project number APP1153592)</a:t>
            </a:r>
            <a:endParaRPr lang="en-AU" sz="9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2296C1-174D-0A1C-6FFE-D956840C7033}"/>
              </a:ext>
            </a:extLst>
          </p:cNvPr>
          <p:cNvSpPr/>
          <p:nvPr userDrawn="1"/>
        </p:nvSpPr>
        <p:spPr>
          <a:xfrm>
            <a:off x="9685537" y="-528913"/>
            <a:ext cx="2880000" cy="28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CBF9CC-2D16-CF17-7705-7B3A23314EFC}"/>
              </a:ext>
            </a:extLst>
          </p:cNvPr>
          <p:cNvSpPr/>
          <p:nvPr userDrawn="1"/>
        </p:nvSpPr>
        <p:spPr>
          <a:xfrm>
            <a:off x="8484419" y="2005306"/>
            <a:ext cx="2160000" cy="2160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DAC559-F92A-C1C5-1CCC-1D3F31E5AECA}"/>
              </a:ext>
            </a:extLst>
          </p:cNvPr>
          <p:cNvSpPr/>
          <p:nvPr userDrawn="1"/>
        </p:nvSpPr>
        <p:spPr>
          <a:xfrm>
            <a:off x="8003301" y="-528913"/>
            <a:ext cx="1440000" cy="144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07F52E-3B65-45A5-367F-1BD0C2941B36}"/>
              </a:ext>
            </a:extLst>
          </p:cNvPr>
          <p:cNvSpPr/>
          <p:nvPr userDrawn="1"/>
        </p:nvSpPr>
        <p:spPr>
          <a:xfrm>
            <a:off x="8858079" y="942736"/>
            <a:ext cx="720000" cy="72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FAB7F6-2F85-6744-9601-8FB28B02B798}"/>
              </a:ext>
            </a:extLst>
          </p:cNvPr>
          <p:cNvSpPr/>
          <p:nvPr userDrawn="1"/>
        </p:nvSpPr>
        <p:spPr>
          <a:xfrm>
            <a:off x="8030622" y="1469841"/>
            <a:ext cx="720000" cy="720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749599-83BC-A951-8D10-0E8F620F5709}"/>
              </a:ext>
            </a:extLst>
          </p:cNvPr>
          <p:cNvSpPr/>
          <p:nvPr userDrawn="1"/>
        </p:nvSpPr>
        <p:spPr>
          <a:xfrm>
            <a:off x="10854896" y="2473219"/>
            <a:ext cx="1440000" cy="144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99856-FACA-4735-A844-0AA869B11257}"/>
              </a:ext>
            </a:extLst>
          </p:cNvPr>
          <p:cNvSpPr txBox="1"/>
          <p:nvPr userDrawn="1"/>
        </p:nvSpPr>
        <p:spPr>
          <a:xfrm>
            <a:off x="3144289" y="2974170"/>
            <a:ext cx="6288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97F93B-8FE0-C18A-57BD-BC54E6C1A6BA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385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EE7B5AB-EC1C-4F57-BD2F-B501FC4E64D7}"/>
              </a:ext>
            </a:extLst>
          </p:cNvPr>
          <p:cNvSpPr/>
          <p:nvPr userDrawn="1"/>
        </p:nvSpPr>
        <p:spPr>
          <a:xfrm>
            <a:off x="0" y="2972714"/>
            <a:ext cx="5905500" cy="791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349C1-0F3D-403C-8A48-87F80A37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2836895"/>
            <a:ext cx="5816600" cy="10763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CFE6A3-8E5B-EA0C-D59F-00F46917D419}"/>
              </a:ext>
            </a:extLst>
          </p:cNvPr>
          <p:cNvSpPr/>
          <p:nvPr userDrawn="1"/>
        </p:nvSpPr>
        <p:spPr>
          <a:xfrm>
            <a:off x="9685537" y="-528913"/>
            <a:ext cx="2880000" cy="28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E99BDC-A7AC-32D7-BD26-80798FA6A1BB}"/>
              </a:ext>
            </a:extLst>
          </p:cNvPr>
          <p:cNvSpPr/>
          <p:nvPr userDrawn="1"/>
        </p:nvSpPr>
        <p:spPr>
          <a:xfrm>
            <a:off x="8484419" y="2005306"/>
            <a:ext cx="2160000" cy="2160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C1CB63-5B36-72FC-8E54-7250D5F221F5}"/>
              </a:ext>
            </a:extLst>
          </p:cNvPr>
          <p:cNvSpPr/>
          <p:nvPr userDrawn="1"/>
        </p:nvSpPr>
        <p:spPr>
          <a:xfrm>
            <a:off x="8003301" y="-528913"/>
            <a:ext cx="1440000" cy="144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1E858F-0EA6-ECD7-3AD4-026B093D8C17}"/>
              </a:ext>
            </a:extLst>
          </p:cNvPr>
          <p:cNvSpPr/>
          <p:nvPr userDrawn="1"/>
        </p:nvSpPr>
        <p:spPr>
          <a:xfrm>
            <a:off x="8858079" y="942736"/>
            <a:ext cx="720000" cy="72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500E06-C28D-C728-44B6-7D040A248E5F}"/>
              </a:ext>
            </a:extLst>
          </p:cNvPr>
          <p:cNvSpPr/>
          <p:nvPr userDrawn="1"/>
        </p:nvSpPr>
        <p:spPr>
          <a:xfrm>
            <a:off x="8030622" y="1469841"/>
            <a:ext cx="720000" cy="720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4537A2-E277-B554-C626-9CC448CC5786}"/>
              </a:ext>
            </a:extLst>
          </p:cNvPr>
          <p:cNvSpPr/>
          <p:nvPr userDrawn="1"/>
        </p:nvSpPr>
        <p:spPr>
          <a:xfrm>
            <a:off x="10854896" y="2473219"/>
            <a:ext cx="1440000" cy="144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5EC059-FA0B-44D0-6866-606E980EC4A0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688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6F7974-65FA-4230-AC50-2C22A335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5090D-4D15-454C-80A9-A963B841C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91A90-55B0-4147-93BF-BBFE2FCD7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8424" y="63563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77A68-20E0-4E7C-B6A0-DD9BC952801F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7F1A2-54FE-4A59-90E4-05CFE3617E3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" y="6347586"/>
            <a:ext cx="1355411" cy="4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6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BarlowCondensed-Semi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BarlowCondensed-SemiBold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arlowCondensed-SemiBold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BarlowCondensed-SemiBold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91A90-55B0-4147-93BF-BBFE2FCD7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9547" y="63563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18471-6224-4864-B141-A601A54504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6368241"/>
            <a:ext cx="1328056" cy="3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4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BarlowCondensed-Semi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BarlowCondensed-SemiBold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arlowCondensed-SemiBold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BarlowCondensed-SemiBold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hyperlink" Target="https://blog.yorksj.ac.uk/moodle/10-days-of-twitter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2A01-2BB9-498F-81FF-E609E0EAF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Primary care, unintended pregnancy, LARC and medical abortion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B559986-105F-9CB3-0C33-9795CE04E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475" y="3939791"/>
            <a:ext cx="6010065" cy="1655762"/>
          </a:xfrm>
        </p:spPr>
        <p:txBody>
          <a:bodyPr>
            <a:normAutofit lnSpcReduction="10000"/>
          </a:bodyPr>
          <a:lstStyle/>
          <a:p>
            <a:r>
              <a:rPr lang="en-AU" sz="1800" dirty="0"/>
              <a:t>Professor Danielle Mazza AM</a:t>
            </a:r>
          </a:p>
          <a:p>
            <a:r>
              <a:rPr lang="en-US" sz="1800" dirty="0"/>
              <a:t>M</a:t>
            </a:r>
            <a:r>
              <a:rPr lang="en-AU" sz="1800" dirty="0"/>
              <a:t>D, MBBS, FRACGP, DRANZCOG, Grad Dip Women’s Health, GAICD, CF</a:t>
            </a:r>
          </a:p>
          <a:p>
            <a:r>
              <a:rPr lang="en-US" sz="1800" dirty="0"/>
              <a:t>Head, Department of General Practice, Monash University</a:t>
            </a:r>
          </a:p>
          <a:p>
            <a:r>
              <a:rPr lang="en-US" sz="1800" dirty="0"/>
              <a:t>Director, NHMRC SPHERE Centre of Research Excellence</a:t>
            </a: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55630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SPHERE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35B6-517E-4536-BF3E-FF6DD42A9FE6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F48F3-62C8-B94A-AC7E-066AA6B8B9DE}"/>
              </a:ext>
            </a:extLst>
          </p:cNvPr>
          <p:cNvSpPr/>
          <p:nvPr/>
        </p:nvSpPr>
        <p:spPr>
          <a:xfrm>
            <a:off x="1581686" y="1399126"/>
            <a:ext cx="6698155" cy="4906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Department of Health and Aged Care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Royal Australian College of General Practitioners (RACGP)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Australian College of Rural and Remote Medicine (ACRRM)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Royal Australian &amp; New Zealand College of Obstetrics and Gynaecology (RANZCOG)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Pharmaceutical Society of Australia (PSA)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Australian Practice Nurse Association (APNA)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Australian Women’s Health Nurse Association (AWHNA)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Australian Sexual Health Nurse Association(ASHNA)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Australian Commission on Safety and Quality in Health Care (ACSQHC)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Family Planning Organisations from Vic, NSW, </a:t>
            </a:r>
            <a:r>
              <a:rPr lang="en-AU" sz="1400" dirty="0" err="1">
                <a:solidFill>
                  <a:schemeClr val="bg1"/>
                </a:solidFill>
              </a:rPr>
              <a:t>Tas</a:t>
            </a:r>
            <a:r>
              <a:rPr lang="en-AU" sz="1400" dirty="0">
                <a:solidFill>
                  <a:schemeClr val="bg1"/>
                </a:solidFill>
              </a:rPr>
              <a:t>, the NT, SA and WA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Children by Choice from QLD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Jean </a:t>
            </a:r>
            <a:r>
              <a:rPr lang="en-AU" sz="1400" dirty="0" err="1">
                <a:solidFill>
                  <a:schemeClr val="bg1"/>
                </a:solidFill>
              </a:rPr>
              <a:t>Hailes</a:t>
            </a:r>
            <a:r>
              <a:rPr lang="en-AU" sz="1400" dirty="0">
                <a:solidFill>
                  <a:schemeClr val="bg1"/>
                </a:solidFill>
              </a:rPr>
              <a:t> For Women’s Health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Marie Stopes Australia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Bayer Healthcare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</a:rPr>
              <a:t>Organon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E3247-D129-804B-B0A1-EA4C7BA06C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251" y="1761026"/>
            <a:ext cx="2648012" cy="43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4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9CD5-416A-44F8-BE6D-AA7ED96B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365125"/>
            <a:ext cx="1124778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SPHERE strategies to improve access and equity</a:t>
            </a:r>
            <a:endParaRPr lang="en-AU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44C25D-3E7E-4707-8292-F045A4B9BC1F}"/>
              </a:ext>
            </a:extLst>
          </p:cNvPr>
          <p:cNvSpPr/>
          <p:nvPr/>
        </p:nvSpPr>
        <p:spPr>
          <a:xfrm>
            <a:off x="299156" y="1742153"/>
            <a:ext cx="3928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evidence-based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B9772-E67A-4EC3-B3C1-EABCB8617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111" y="4098720"/>
            <a:ext cx="3741174" cy="964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1BFAC-21CC-4656-9FF5-6872C3586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4111" y="5265132"/>
            <a:ext cx="374117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AFB75-2E97-463B-B7B8-66298A39A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444" y="3005430"/>
            <a:ext cx="3680599" cy="8309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9FFED-1DE3-1846-B2A3-97ABADD1D952}"/>
              </a:ext>
            </a:extLst>
          </p:cNvPr>
          <p:cNvSpPr txBox="1"/>
          <p:nvPr/>
        </p:nvSpPr>
        <p:spPr>
          <a:xfrm>
            <a:off x="8263712" y="2995461"/>
            <a:ext cx="374117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l Tarikh" pitchFamily="2" charset="-78"/>
                <a:cs typeface="Al Tarikh" pitchFamily="2" charset="-78"/>
              </a:rPr>
              <a:t>The </a:t>
            </a:r>
            <a:r>
              <a:rPr lang="en-US" sz="2800" b="1" i="1" dirty="0" err="1">
                <a:latin typeface="Al Tarikh" pitchFamily="2" charset="-78"/>
                <a:cs typeface="Al Tarikh" pitchFamily="2" charset="-78"/>
              </a:rPr>
              <a:t>ACCORd</a:t>
            </a:r>
            <a:r>
              <a:rPr lang="en-US" sz="2800" dirty="0">
                <a:latin typeface="Al Tarikh" pitchFamily="2" charset="-78"/>
                <a:cs typeface="Al Tarikh" pitchFamily="2" charset="-78"/>
              </a:rPr>
              <a:t> Trial to improve LARC uptake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48743-286E-E0E2-AF44-EBA06858D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56" y="2995461"/>
            <a:ext cx="3795989" cy="8309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20EF28-19EA-E42C-71E9-5D4654461E49}"/>
              </a:ext>
            </a:extLst>
          </p:cNvPr>
          <p:cNvSpPr/>
          <p:nvPr/>
        </p:nvSpPr>
        <p:spPr>
          <a:xfrm>
            <a:off x="4036270" y="1763789"/>
            <a:ext cx="3928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support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5B5504-E3BB-F8E5-B583-9EA6CD02728D}"/>
              </a:ext>
            </a:extLst>
          </p:cNvPr>
          <p:cNvSpPr/>
          <p:nvPr/>
        </p:nvSpPr>
        <p:spPr>
          <a:xfrm>
            <a:off x="8263712" y="1742153"/>
            <a:ext cx="3928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models of care, rural health &amp; workforce 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42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2E1772-EC16-4BC6-AD5E-191D09B0E27D}"/>
              </a:ext>
            </a:extLst>
          </p:cNvPr>
          <p:cNvSpPr/>
          <p:nvPr/>
        </p:nvSpPr>
        <p:spPr>
          <a:xfrm>
            <a:off x="8933992" y="6323598"/>
            <a:ext cx="3258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https://www.spherecre.org/coalition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800C16-AB0C-F7C8-5127-4E260CBA4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098" y="83088"/>
            <a:ext cx="4850970" cy="66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2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986169-3D3A-914C-A74D-0D03AAD2F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3" y="331571"/>
            <a:ext cx="9420224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ACCORd: Increasing LARC uptake through general practice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C41A6A-28AE-6D42-8940-49A0A44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81" y="1531335"/>
            <a:ext cx="10515600" cy="2147206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Cluster RCT undertaken in general practices in metropolitan Melbourne</a:t>
            </a:r>
          </a:p>
          <a:p>
            <a:pPr marL="0" indent="0">
              <a:buNone/>
            </a:pPr>
            <a:endParaRPr lang="en-A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Resulted in greater LARC uptake and reduced unintended pregnancies and abortions in women attending intervention GPs</a:t>
            </a: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D42C5-E5BE-EC40-9529-FF371C80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683-77EB-4978-8B07-1AD7634C9D81}" type="slidenum">
              <a:rPr lang="en-AU" smtClean="0"/>
              <a:pPr/>
              <a:t>13</a:t>
            </a:fld>
            <a:endParaRPr lang="en-AU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036A91-6942-7747-923B-F49F793F0A71}"/>
              </a:ext>
            </a:extLst>
          </p:cNvPr>
          <p:cNvGraphicFramePr>
            <a:graphicFrameLocks noGrp="1"/>
          </p:cNvGraphicFramePr>
          <p:nvPr/>
        </p:nvGraphicFramePr>
        <p:xfrm>
          <a:off x="1374604" y="3812845"/>
          <a:ext cx="5568673" cy="2543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68">
                  <a:extLst>
                    <a:ext uri="{9D8B030D-6E8A-4147-A177-3AD203B41FA5}">
                      <a16:colId xmlns:a16="http://schemas.microsoft.com/office/drawing/2014/main" val="415017436"/>
                    </a:ext>
                  </a:extLst>
                </a:gridCol>
                <a:gridCol w="1293286">
                  <a:extLst>
                    <a:ext uri="{9D8B030D-6E8A-4147-A177-3AD203B41FA5}">
                      <a16:colId xmlns:a16="http://schemas.microsoft.com/office/drawing/2014/main" val="1659772272"/>
                    </a:ext>
                  </a:extLst>
                </a:gridCol>
                <a:gridCol w="975293">
                  <a:extLst>
                    <a:ext uri="{9D8B030D-6E8A-4147-A177-3AD203B41FA5}">
                      <a16:colId xmlns:a16="http://schemas.microsoft.com/office/drawing/2014/main" val="1261168610"/>
                    </a:ext>
                  </a:extLst>
                </a:gridCol>
                <a:gridCol w="1907926">
                  <a:extLst>
                    <a:ext uri="{9D8B030D-6E8A-4147-A177-3AD203B41FA5}">
                      <a16:colId xmlns:a16="http://schemas.microsoft.com/office/drawing/2014/main" val="3081747273"/>
                    </a:ext>
                  </a:extLst>
                </a:gridCol>
              </a:tblGrid>
              <a:tr h="372805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significance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981148"/>
                  </a:ext>
                </a:extLst>
              </a:tr>
              <a:tr h="58218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19.3%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12.9%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RR </a:t>
                      </a:r>
                      <a:r>
                        <a:rPr lang="en-AU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2.0; 95% CI 1.1-3.9; P=0.033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072909"/>
                  </a:ext>
                </a:extLst>
              </a:tr>
              <a:tr h="58218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44.4%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29.3%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RR  </a:t>
                      </a:r>
                      <a:r>
                        <a:rPr lang="en-AU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1.6; 95% CI 1.2-2.17; P=0.001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030547"/>
                  </a:ext>
                </a:extLst>
              </a:tr>
              <a:tr h="58218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RR </a:t>
                      </a:r>
                      <a:r>
                        <a:rPr lang="en-A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1.5; 95% CI 1.2-2.0; P=0.0015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86280"/>
                  </a:ext>
                </a:extLst>
              </a:tr>
              <a:tr h="4241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P=0.019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449825"/>
                  </a:ext>
                </a:extLst>
              </a:tr>
            </a:tbl>
          </a:graphicData>
        </a:graphic>
      </p:graphicFrame>
      <p:sp>
        <p:nvSpPr>
          <p:cNvPr id="6" name="Donut 5">
            <a:extLst>
              <a:ext uri="{FF2B5EF4-FFF2-40B4-BE49-F238E27FC236}">
                <a16:creationId xmlns:a16="http://schemas.microsoft.com/office/drawing/2014/main" id="{49D4E72F-D4D8-894A-88E2-020D61D1AA2C}"/>
              </a:ext>
            </a:extLst>
          </p:cNvPr>
          <p:cNvSpPr/>
          <p:nvPr/>
        </p:nvSpPr>
        <p:spPr>
          <a:xfrm>
            <a:off x="2868714" y="4098655"/>
            <a:ext cx="1177637" cy="568793"/>
          </a:xfrm>
          <a:prstGeom prst="donu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4A1A21AE-2C66-514D-BA9E-B55734213DC8}"/>
              </a:ext>
            </a:extLst>
          </p:cNvPr>
          <p:cNvSpPr/>
          <p:nvPr/>
        </p:nvSpPr>
        <p:spPr>
          <a:xfrm>
            <a:off x="2868713" y="4650545"/>
            <a:ext cx="1177637" cy="670336"/>
          </a:xfrm>
          <a:prstGeom prst="donu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BC7A8074-66CA-234C-99C9-A87F5183B624}"/>
              </a:ext>
            </a:extLst>
          </p:cNvPr>
          <p:cNvSpPr/>
          <p:nvPr/>
        </p:nvSpPr>
        <p:spPr>
          <a:xfrm>
            <a:off x="2868713" y="5266341"/>
            <a:ext cx="1177637" cy="561792"/>
          </a:xfrm>
          <a:prstGeom prst="donu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1D987-2B26-DBB6-5841-459691D880EF}"/>
              </a:ext>
            </a:extLst>
          </p:cNvPr>
          <p:cNvSpPr txBox="1"/>
          <p:nvPr/>
        </p:nvSpPr>
        <p:spPr>
          <a:xfrm>
            <a:off x="7224991" y="3812845"/>
            <a:ext cx="4196589" cy="2031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Intervention versus control participants had significantly fewer: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1" dirty="0">
                <a:latin typeface="Calibri" panose="020F0502020204030204" pitchFamily="34" charset="0"/>
                <a:cs typeface="Calibri" panose="020F0502020204030204" pitchFamily="34" charset="0"/>
              </a:rPr>
              <a:t>unintended pregnancies 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(3.1% and 6.3%; odds ratio (95% CI)=0.38 (0.16, 0.86), P=0.021)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1" dirty="0">
                <a:latin typeface="Calibri" panose="020F0502020204030204" pitchFamily="34" charset="0"/>
                <a:cs typeface="Calibri" panose="020F0502020204030204" pitchFamily="34" charset="0"/>
              </a:rPr>
              <a:t>abortions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 (0.9% and 3.6%; odds ratio (95% CI)=0.10 (0.02, 0.50), P=0.0051).</a:t>
            </a:r>
          </a:p>
        </p:txBody>
      </p:sp>
      <p:sp>
        <p:nvSpPr>
          <p:cNvPr id="13" name="Donut 9">
            <a:extLst>
              <a:ext uri="{FF2B5EF4-FFF2-40B4-BE49-F238E27FC236}">
                <a16:creationId xmlns:a16="http://schemas.microsoft.com/office/drawing/2014/main" id="{0EAB994E-26A1-2712-6AB2-7FCC11D69275}"/>
              </a:ext>
            </a:extLst>
          </p:cNvPr>
          <p:cNvSpPr/>
          <p:nvPr/>
        </p:nvSpPr>
        <p:spPr>
          <a:xfrm>
            <a:off x="2868712" y="5834252"/>
            <a:ext cx="1177637" cy="561792"/>
          </a:xfrm>
          <a:prstGeom prst="donu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08A27-B0BC-39A5-C17D-65522EE97448}"/>
              </a:ext>
            </a:extLst>
          </p:cNvPr>
          <p:cNvSpPr txBox="1"/>
          <p:nvPr/>
        </p:nvSpPr>
        <p:spPr>
          <a:xfrm>
            <a:off x="1637052" y="1929324"/>
            <a:ext cx="783209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 consisted of a </a:t>
            </a:r>
            <a:r>
              <a:rPr lang="en-A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GP training on effectiveness based contraceptive counselling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access to LARC insertion clinics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11B973-DF70-BCD9-278D-79BDD20691A0}"/>
              </a:ext>
            </a:extLst>
          </p:cNvPr>
          <p:cNvSpPr txBox="1"/>
          <p:nvPr/>
        </p:nvSpPr>
        <p:spPr>
          <a:xfrm>
            <a:off x="7179189" y="6015692"/>
            <a:ext cx="3120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bg1"/>
                </a:solidFill>
              </a:rPr>
              <a:t>Mazza D, Watson CJ, Taft A, </a:t>
            </a:r>
            <a:r>
              <a:rPr lang="en-AU" sz="700" dirty="0" err="1">
                <a:solidFill>
                  <a:schemeClr val="bg1"/>
                </a:solidFill>
              </a:rPr>
              <a:t>Lucke</a:t>
            </a:r>
            <a:r>
              <a:rPr lang="en-AU" sz="700" dirty="0">
                <a:solidFill>
                  <a:schemeClr val="bg1"/>
                </a:solidFill>
              </a:rPr>
              <a:t> J, </a:t>
            </a:r>
            <a:r>
              <a:rPr lang="en-AU" sz="700" dirty="0" err="1">
                <a:solidFill>
                  <a:schemeClr val="bg1"/>
                </a:solidFill>
              </a:rPr>
              <a:t>McGeechan</a:t>
            </a:r>
            <a:r>
              <a:rPr lang="en-AU" sz="700" dirty="0">
                <a:solidFill>
                  <a:schemeClr val="bg1"/>
                </a:solidFill>
              </a:rPr>
              <a:t> K, Haas M, McNamee K, </a:t>
            </a:r>
            <a:r>
              <a:rPr lang="en-AU" sz="700" dirty="0" err="1">
                <a:solidFill>
                  <a:schemeClr val="bg1"/>
                </a:solidFill>
              </a:rPr>
              <a:t>Peipert</a:t>
            </a:r>
            <a:r>
              <a:rPr lang="en-AU" sz="700" dirty="0">
                <a:solidFill>
                  <a:schemeClr val="bg1"/>
                </a:solidFill>
              </a:rPr>
              <a:t> JF, Black KI. Increasing long-acting reversible contraceptives: the Australian Contraceptive </a:t>
            </a:r>
            <a:r>
              <a:rPr lang="en-AU" sz="700" dirty="0" err="1">
                <a:solidFill>
                  <a:schemeClr val="bg1"/>
                </a:solidFill>
              </a:rPr>
              <a:t>ChOice</a:t>
            </a:r>
            <a:r>
              <a:rPr lang="en-AU" sz="700" dirty="0">
                <a:solidFill>
                  <a:schemeClr val="bg1"/>
                </a:solidFill>
              </a:rPr>
              <a:t> </a:t>
            </a:r>
            <a:r>
              <a:rPr lang="en-AU" sz="700" dirty="0" err="1">
                <a:solidFill>
                  <a:schemeClr val="bg1"/>
                </a:solidFill>
              </a:rPr>
              <a:t>pRoject</a:t>
            </a:r>
            <a:r>
              <a:rPr lang="en-AU" sz="700" dirty="0">
                <a:solidFill>
                  <a:schemeClr val="bg1"/>
                </a:solidFill>
              </a:rPr>
              <a:t> (ACCORd) cluster randomized trial. Am J </a:t>
            </a:r>
            <a:r>
              <a:rPr lang="en-AU" sz="700" dirty="0" err="1">
                <a:solidFill>
                  <a:schemeClr val="bg1"/>
                </a:solidFill>
              </a:rPr>
              <a:t>Obstet</a:t>
            </a:r>
            <a:r>
              <a:rPr lang="en-AU" sz="700" dirty="0">
                <a:solidFill>
                  <a:schemeClr val="bg1"/>
                </a:solidFill>
              </a:rPr>
              <a:t> Gynecol. 2020 Apr;222(4S):S921.e1-S921.e13.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7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01793C-3801-1945-B6B2-C81CEA79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/>
              <a:t>Abortion “deserts” in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2AB2B-0F9E-6C4D-B3A3-577FA6AE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35B6-517E-4536-BF3E-FF6DD42A9FE6}" type="slidenum">
              <a:rPr kumimoji="0" lang="en-A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4DA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514DA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E90D2-6AF8-934A-B41C-0A9DC858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882" y="1650231"/>
            <a:ext cx="7569200" cy="4597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B0E721-9206-624F-9B94-0928C85E61F0}"/>
              </a:ext>
            </a:extLst>
          </p:cNvPr>
          <p:cNvSpPr/>
          <p:nvPr/>
        </p:nvSpPr>
        <p:spPr>
          <a:xfrm>
            <a:off x="7294417" y="1484991"/>
            <a:ext cx="4217245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30% of women in Australia lived in SA3s in which MS-2 Step had not been prescribed by a GP during 2019, including about 50% of those in remote Australia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DB934-C432-044E-AB4A-40DED45F1AF2}"/>
              </a:ext>
            </a:extLst>
          </p:cNvPr>
          <p:cNvSpPr/>
          <p:nvPr/>
        </p:nvSpPr>
        <p:spPr>
          <a:xfrm>
            <a:off x="612179" y="1982089"/>
            <a:ext cx="12674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MS-2 Step prescribing and dispensing during 2019, by level 3 statistical area (SA3)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42B84-B32B-5149-BC3C-1579ADE2E4DA}"/>
              </a:ext>
            </a:extLst>
          </p:cNvPr>
          <p:cNvSpPr/>
          <p:nvPr/>
        </p:nvSpPr>
        <p:spPr>
          <a:xfrm>
            <a:off x="1701800" y="6303512"/>
            <a:ext cx="919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Subasinghe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AK,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McGeechan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K, Moulton JE,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Grzeskowiak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LE, Mazza D. Early medical abortion services provided in Australian primary care. Med J Aust. 2021 Oct 18;215(8):366-370.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doi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: 10.5694/mja2.51275.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Epub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2021 Sep 22. PMID: 34553385.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6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5F951-DA8A-8249-9741-E0DA670A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99256"/>
            <a:ext cx="9420224" cy="1325563"/>
          </a:xfrm>
        </p:spPr>
        <p:txBody>
          <a:bodyPr>
            <a:noAutofit/>
          </a:bodyPr>
          <a:lstStyle/>
          <a:p>
            <a:r>
              <a:rPr lang="en-US" sz="2400" dirty="0"/>
              <a:t>MBS Item Numbers for Telehealth Sexual and Reproductive Health Care Consultations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19693-7D01-FC49-BF6B-9323539AE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3525"/>
            <a:ext cx="10515600" cy="4351338"/>
          </a:xfrm>
        </p:spPr>
        <p:txBody>
          <a:bodyPr/>
          <a:lstStyle/>
          <a:p>
            <a:r>
              <a:rPr lang="en-US" dirty="0"/>
              <a:t>Introduced July 1</a:t>
            </a:r>
            <a:r>
              <a:rPr lang="en-US" baseline="30000" dirty="0"/>
              <a:t>st</a:t>
            </a:r>
            <a:r>
              <a:rPr lang="en-US" dirty="0"/>
              <a:t> 2021</a:t>
            </a:r>
          </a:p>
          <a:p>
            <a:r>
              <a:rPr lang="en-US" dirty="0"/>
              <a:t>No patient restrictions</a:t>
            </a:r>
          </a:p>
          <a:p>
            <a:r>
              <a:rPr lang="en-US" dirty="0"/>
              <a:t>Time based phone and video consultations</a:t>
            </a:r>
          </a:p>
          <a:p>
            <a:r>
              <a:rPr lang="en-US" dirty="0"/>
              <a:t>Cover any aspect of Sexual and Reproductive Health and Blood Borne Virus care </a:t>
            </a:r>
            <a:r>
              <a:rPr lang="en-US" dirty="0" err="1"/>
              <a:t>eg</a:t>
            </a:r>
            <a:r>
              <a:rPr lang="en-US" dirty="0"/>
              <a:t> contraception, abortion, menopause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FCB9-ECBD-BE4A-9C68-8FA07E4E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35B6-517E-4536-BF3E-FF6DD42A9FE6}" type="slidenum">
              <a:rPr kumimoji="0" lang="en-A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4DA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514DA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F05769-E8A3-E34F-8D4C-8A20ADC1DC04}"/>
              </a:ext>
            </a:extLst>
          </p:cNvPr>
          <p:cNvGraphicFramePr>
            <a:graphicFrameLocks noGrp="1"/>
          </p:cNvGraphicFramePr>
          <p:nvPr/>
        </p:nvGraphicFramePr>
        <p:xfrm>
          <a:off x="1446782" y="4226536"/>
          <a:ext cx="9298433" cy="2312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02400">
                  <a:extLst>
                    <a:ext uri="{9D8B030D-6E8A-4147-A177-3AD203B41FA5}">
                      <a16:colId xmlns:a16="http://schemas.microsoft.com/office/drawing/2014/main" val="1343253045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012618295"/>
                    </a:ext>
                  </a:extLst>
                </a:gridCol>
                <a:gridCol w="1373633">
                  <a:extLst>
                    <a:ext uri="{9D8B030D-6E8A-4147-A177-3AD203B41FA5}">
                      <a16:colId xmlns:a16="http://schemas.microsoft.com/office/drawing/2014/main" val="2310792159"/>
                    </a:ext>
                  </a:extLst>
                </a:gridCol>
              </a:tblGrid>
              <a:tr h="319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Service</a:t>
                      </a:r>
                      <a:endParaRPr lang="en-AU" sz="1800" b="1">
                        <a:solidFill>
                          <a:srgbClr val="001A7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Telehealth items via video-conference</a:t>
                      </a:r>
                      <a:endParaRPr lang="en-AU" sz="1800" b="1">
                        <a:solidFill>
                          <a:srgbClr val="001A7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Telephone items</a:t>
                      </a:r>
                      <a:endParaRPr lang="en-AU" sz="1800" b="1">
                        <a:solidFill>
                          <a:srgbClr val="001A7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4163075284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Professional attendance for the provision of services related to blood borne viruses, sexual or reproductive health by a general practitioner of not more than 5 minutes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</a:rPr>
                        <a:t>92715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</a:rPr>
                        <a:t>92731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719769892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Professional attendance for the provision of services related to blood borne viruses, sexual or reproductive health by a general practitioner of more than 5 minutes in duration but not more than 20 minutes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92718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92734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3241548123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Professional attendance for the provision of services related to blood borne viruses, sexual or reproductive health by a general practitioner of more than 20 minutes in duration but not more than 40 minutes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92721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92737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2037957900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Professional attendance for the provision of services related to blood borne viruses, sexual or reproductive health by a general practitioner lasting at least 40 minutes in duration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92724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92740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251659099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98401A4-26DB-05FE-DD54-BC0E6A14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276" y="1171305"/>
            <a:ext cx="2370294" cy="15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0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C1A53-0930-4DB0-818A-FE00710FE8E1}"/>
              </a:ext>
            </a:extLst>
          </p:cNvPr>
          <p:cNvSpPr txBox="1"/>
          <p:nvPr/>
        </p:nvSpPr>
        <p:spPr>
          <a:xfrm>
            <a:off x="735723" y="1871529"/>
            <a:ext cx="5845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</a:rPr>
              <a:t>abortion rate &amp; safety did not change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8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92D050"/>
                </a:solidFill>
              </a:rPr>
              <a:t>The number of providers of abortion tripled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CA" sz="800" dirty="0">
              <a:solidFill>
                <a:srgbClr val="92D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92D050"/>
                </a:solidFill>
              </a:rPr>
              <a:t>Rural areas had a twelve-fold increase in providers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CA" sz="800" dirty="0">
              <a:solidFill>
                <a:srgbClr val="92D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92D050"/>
                </a:solidFill>
              </a:rPr>
              <a:t>Nine percent of abortions providers are Nurse Practitioners (providing nearly 1% of abortions)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1B391-1ED0-481A-95D4-0E7F00F4AE79}"/>
              </a:ext>
            </a:extLst>
          </p:cNvPr>
          <p:cNvSpPr txBox="1"/>
          <p:nvPr/>
        </p:nvSpPr>
        <p:spPr>
          <a:xfrm>
            <a:off x="0" y="720743"/>
            <a:ext cx="9068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When medical abortion is available as a normal prescription: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56A838-1D1C-4E6F-A95A-BCF01DC047F6}"/>
              </a:ext>
            </a:extLst>
          </p:cNvPr>
          <p:cNvGrpSpPr/>
          <p:nvPr/>
        </p:nvGrpSpPr>
        <p:grpSpPr>
          <a:xfrm>
            <a:off x="4715357" y="6496860"/>
            <a:ext cx="2761286" cy="307777"/>
            <a:chOff x="3389952" y="6412012"/>
            <a:chExt cx="2761286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C8E7F5-BA14-4C39-AFB1-75D024FFE504}"/>
                </a:ext>
              </a:extLst>
            </p:cNvPr>
            <p:cNvSpPr txBox="1"/>
            <p:nvPr userDrawn="1"/>
          </p:nvSpPr>
          <p:spPr>
            <a:xfrm>
              <a:off x="3558862" y="6412012"/>
              <a:ext cx="2592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@wvnorman @cartgrac @ubc</a:t>
              </a:r>
            </a:p>
          </p:txBody>
        </p:sp>
        <p:pic>
          <p:nvPicPr>
            <p:cNvPr id="15" name="Picture 14" descr="A picture containing ax, tool&#10;&#10;Description automatically generated">
              <a:extLst>
                <a:ext uri="{FF2B5EF4-FFF2-40B4-BE49-F238E27FC236}">
                  <a16:creationId xmlns:a16="http://schemas.microsoft.com/office/drawing/2014/main" id="{19A9DE71-80CF-48AB-A008-32F543560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389952" y="6495246"/>
              <a:ext cx="254852" cy="20719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7FC171-ECAD-497B-B6FE-B395013999BD}"/>
              </a:ext>
            </a:extLst>
          </p:cNvPr>
          <p:cNvSpPr txBox="1"/>
          <p:nvPr/>
        </p:nvSpPr>
        <p:spPr>
          <a:xfrm>
            <a:off x="1855414" y="6122979"/>
            <a:ext cx="3857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New England Journal of Medicine. 2022;386(1):57-67.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3830F4-077F-2997-8C0D-3E82CE61E90D}"/>
              </a:ext>
            </a:extLst>
          </p:cNvPr>
          <p:cNvGrpSpPr/>
          <p:nvPr/>
        </p:nvGrpSpPr>
        <p:grpSpPr>
          <a:xfrm>
            <a:off x="7526119" y="4511989"/>
            <a:ext cx="4238905" cy="2068105"/>
            <a:chOff x="2184399" y="1792943"/>
            <a:chExt cx="5241159" cy="27993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350607-EE36-1197-7698-9F928ABF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399" y="1792943"/>
              <a:ext cx="5241159" cy="268579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1EBC93-A2D0-20A0-D47E-11DB845C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399" y="4259950"/>
              <a:ext cx="5241159" cy="332332"/>
            </a:xfrm>
            <a:prstGeom prst="rect">
              <a:avLst/>
            </a:prstGeom>
          </p:spPr>
        </p:pic>
      </p:grpSp>
      <p:pic>
        <p:nvPicPr>
          <p:cNvPr id="4" name="Picture 3" descr="A person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584514AB-0313-9041-E846-0F09335F1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19" y="1864926"/>
            <a:ext cx="4238905" cy="25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21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C9D80F-8886-4996-BBB3-30D86716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966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 dirty="0"/>
              <a:t>TGA and PBAC regulatory reform re MS2Step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026C208-FF69-88FA-1D5C-6F459F1730D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131060"/>
          <a:ext cx="8128000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241420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23998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 till August 1st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August 1st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83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GPs had to undertake mandatory training in order to register to prescribe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endParaRPr lang="en-US" dirty="0"/>
                    </a:p>
                    <a:p>
                      <a:pPr algn="l"/>
                      <a:r>
                        <a:rPr lang="en-US" dirty="0"/>
                        <a:t>No requirement for mandatory training or certification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01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 prescribers had to reregister every 3 years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60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Individual pharmacists needed to register to dispense MS2Step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pharmacies can dispense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705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Prescription restricted to medical practitioners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Nurse practitioners and endorsed midwives can prescribe (subject to state legislation)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0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MS Health needed to provide a 24/24 helpline for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Patients can utilize </a:t>
                      </a:r>
                      <a:r>
                        <a:rPr lang="en-US" dirty="0" err="1"/>
                        <a:t>healthdirect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013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Gestational limit of 9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Gestational limit of 9 weeks continues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922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79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41E355-1345-1A7B-995E-2705E0EBC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02" y="527901"/>
            <a:ext cx="10483546" cy="58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6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85AD-48EA-426D-8A9A-DC6A7264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Funding and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46E3E-D0BF-4BF7-A853-63242012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11" y="2344604"/>
            <a:ext cx="9431577" cy="3763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0C8388-1622-4A3F-9AF3-E8ADB8490E0C}"/>
              </a:ext>
            </a:extLst>
          </p:cNvPr>
          <p:cNvSpPr/>
          <p:nvPr/>
        </p:nvSpPr>
        <p:spPr>
          <a:xfrm>
            <a:off x="2636134" y="1690688"/>
            <a:ext cx="7147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project is funded through an NHMRC Partnership Grant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BC57-1823-1697-CB38-FFC8920E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 I bring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C615B-7CBD-CA85-7C83-4312591FE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84319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Practicing GP</a:t>
            </a:r>
          </a:p>
          <a:p>
            <a:r>
              <a:rPr lang="en-US" dirty="0"/>
              <a:t>Churchill Fellow – integrating medical abortion into primary care</a:t>
            </a:r>
          </a:p>
          <a:p>
            <a:r>
              <a:rPr lang="en-US" dirty="0"/>
              <a:t>Former:</a:t>
            </a:r>
          </a:p>
          <a:p>
            <a:pPr lvl="1"/>
            <a:r>
              <a:rPr lang="en-US" dirty="0"/>
              <a:t>Medical Director of Family Planning Victoria</a:t>
            </a:r>
          </a:p>
          <a:p>
            <a:pPr lvl="1"/>
            <a:r>
              <a:rPr lang="en-US" dirty="0"/>
              <a:t>Board member of South-East Melbourne Primary Health Network (2016-2022)</a:t>
            </a:r>
          </a:p>
          <a:p>
            <a:r>
              <a:rPr lang="en-US" dirty="0"/>
              <a:t>Currently:</a:t>
            </a:r>
          </a:p>
          <a:p>
            <a:pPr lvl="1"/>
            <a:r>
              <a:rPr lang="en-US" dirty="0"/>
              <a:t>Professor of General Practice, Monash University</a:t>
            </a:r>
          </a:p>
          <a:p>
            <a:pPr lvl="1"/>
            <a:r>
              <a:rPr lang="en-US" dirty="0"/>
              <a:t>Director of the NHMRC funded SPHERE Centre of Research Excellence in in Women's Sexual and Reproductive Health in Primary Care</a:t>
            </a:r>
          </a:p>
          <a:p>
            <a:pPr lvl="1"/>
            <a:r>
              <a:rPr lang="en-US" dirty="0"/>
              <a:t>Chair of the Royal Australian College of General Practitioner’s preventive care guideline group</a:t>
            </a:r>
          </a:p>
          <a:p>
            <a:pPr lvl="1"/>
            <a:r>
              <a:rPr lang="en-US" dirty="0"/>
              <a:t>Member, National Women’s Health Advisory Council</a:t>
            </a:r>
          </a:p>
          <a:p>
            <a:pPr lvl="1"/>
            <a:r>
              <a:rPr lang="en-US" dirty="0"/>
              <a:t>Member of the:</a:t>
            </a:r>
          </a:p>
          <a:p>
            <a:pPr lvl="2"/>
            <a:r>
              <a:rPr lang="en-US" dirty="0"/>
              <a:t>National Endometriosis advisory group</a:t>
            </a:r>
          </a:p>
          <a:p>
            <a:pPr lvl="2"/>
            <a:r>
              <a:rPr lang="en-US" dirty="0"/>
              <a:t>TGA women’s health product advisory group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70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1A0F9-2702-8C64-4CC0-4371B14B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3" y="246180"/>
            <a:ext cx="4187041" cy="33166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B9912E-04DE-CB1E-8966-3D807AF3B9D1}"/>
              </a:ext>
            </a:extLst>
          </p:cNvPr>
          <p:cNvSpPr/>
          <p:nvPr/>
        </p:nvSpPr>
        <p:spPr>
          <a:xfrm>
            <a:off x="3338982" y="3173424"/>
            <a:ext cx="693980" cy="38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B3A64-A87A-EF67-4842-BCF0D6E8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420" y="578927"/>
            <a:ext cx="4559160" cy="2729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B3CAA-5EA9-CBC6-640D-E8A41065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806" y="4011907"/>
            <a:ext cx="4207970" cy="2263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95EFC2-BBBB-E613-0735-C8E4095A679C}"/>
              </a:ext>
            </a:extLst>
          </p:cNvPr>
          <p:cNvSpPr/>
          <p:nvPr/>
        </p:nvSpPr>
        <p:spPr>
          <a:xfrm>
            <a:off x="4871712" y="3085387"/>
            <a:ext cx="541580" cy="236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051B1-F171-A598-DFCD-64FB5DFC1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21" y="3856387"/>
            <a:ext cx="4380294" cy="257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7EDA5-E6F3-C4B3-C6B6-C23325663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464" y="389361"/>
            <a:ext cx="3241513" cy="3039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4687C-AFA4-9625-BDE0-FD283949E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972" y="3895563"/>
            <a:ext cx="3938803" cy="25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1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55864-8447-4ACF-9CFE-2F3DE4A70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D3710-2D4A-4522-AAB6-8B6C5AD08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0" y="262284"/>
            <a:ext cx="6733128" cy="171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17D435-72E3-BAC7-2DB7-BD06DDD6FA4D}"/>
              </a:ext>
            </a:extLst>
          </p:cNvPr>
          <p:cNvSpPr txBox="1">
            <a:spLocks/>
          </p:cNvSpPr>
          <p:nvPr/>
        </p:nvSpPr>
        <p:spPr>
          <a:xfrm>
            <a:off x="903286" y="2242662"/>
            <a:ext cx="10285414" cy="449064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Aim: 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assess the effectiveness of a nurse-led model of care (involving task-sharing, and where appropriate implant insertion by nurses and telehealth) in general practice for improving women’s uptake of LARC and access to medical abortion in rural and regional areas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Design: 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five-year pragmatic cluster RCT with a stepped-wedge approach in 32 rural and regional practices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Implementation Support: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in implant insertion and removal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Online education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Academic Detailing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Support through the </a:t>
            </a:r>
            <a:r>
              <a:rPr kumimoji="0" lang="en-A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AusCAPPs</a:t>
            </a:r>
            <a:r>
              <a:rPr kumimoji="0" lang="en-A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online Community of Practice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97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A3A85-B951-A04E-66D7-6029534716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17" y="270693"/>
            <a:ext cx="4337056" cy="130383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00B860-FA37-8DA7-CCDD-FF3FFB700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91" y="2071031"/>
            <a:ext cx="5257800" cy="4594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Builds on ACCORd and Bridge-IT</a:t>
            </a:r>
          </a:p>
          <a:p>
            <a:r>
              <a:rPr lang="en-AU" sz="2400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To assess the effectiveness of a pharmacy based intervention at increasing uptake of effective (hormonal or intrauterine) contraception post ECP or medical abortion</a:t>
            </a:r>
            <a:endParaRPr lang="en-AU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Design: 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Four year step wedge trial involving 21 pharmacies in  rural and regional areas</a:t>
            </a:r>
            <a:endParaRPr lang="en-AU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oogle Shape;73;p13">
            <a:extLst>
              <a:ext uri="{FF2B5EF4-FFF2-40B4-BE49-F238E27FC236}">
                <a16:creationId xmlns:a16="http://schemas.microsoft.com/office/drawing/2014/main" id="{C6603FEB-29DC-806A-DE83-49FC7141DEBC}"/>
              </a:ext>
            </a:extLst>
          </p:cNvPr>
          <p:cNvGrpSpPr/>
          <p:nvPr/>
        </p:nvGrpSpPr>
        <p:grpSpPr>
          <a:xfrm>
            <a:off x="6728050" y="1792152"/>
            <a:ext cx="4625750" cy="4711805"/>
            <a:chOff x="29866388" y="4927956"/>
            <a:chExt cx="11770102" cy="8122811"/>
          </a:xfrm>
        </p:grpSpPr>
        <p:sp>
          <p:nvSpPr>
            <p:cNvPr id="15" name="Google Shape;74;p13">
              <a:extLst>
                <a:ext uri="{FF2B5EF4-FFF2-40B4-BE49-F238E27FC236}">
                  <a16:creationId xmlns:a16="http://schemas.microsoft.com/office/drawing/2014/main" id="{B28E5EDF-DAE7-49F5-A586-66E7FD24199D}"/>
                </a:ext>
              </a:extLst>
            </p:cNvPr>
            <p:cNvSpPr txBox="1"/>
            <p:nvPr/>
          </p:nvSpPr>
          <p:spPr>
            <a:xfrm>
              <a:off x="29866388" y="4927956"/>
              <a:ext cx="11770099" cy="944586"/>
            </a:xfrm>
            <a:prstGeom prst="rect">
              <a:avLst/>
            </a:prstGeom>
            <a:solidFill>
              <a:srgbClr val="9DE17B"/>
            </a:solidFill>
            <a:ln>
              <a:noFill/>
            </a:ln>
          </p:spPr>
          <p:txBody>
            <a:bodyPr spcFirstLastPara="1" wrap="square" lIns="75290" tIns="37634" rIns="75290" bIns="37634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88"/>
                </a:spcBef>
                <a:spcAft>
                  <a:spcPts val="988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ALLIANCE community pharmacy intervention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75;p13">
              <a:extLst>
                <a:ext uri="{FF2B5EF4-FFF2-40B4-BE49-F238E27FC236}">
                  <a16:creationId xmlns:a16="http://schemas.microsoft.com/office/drawing/2014/main" id="{7317EDE6-B98D-E7FC-CFCC-54FB80250AFF}"/>
                </a:ext>
              </a:extLst>
            </p:cNvPr>
            <p:cNvSpPr txBox="1"/>
            <p:nvPr/>
          </p:nvSpPr>
          <p:spPr>
            <a:xfrm>
              <a:off x="29866391" y="5884020"/>
              <a:ext cx="11770099" cy="3137669"/>
            </a:xfrm>
            <a:prstGeom prst="rect">
              <a:avLst/>
            </a:prstGeom>
            <a:solidFill>
              <a:srgbClr val="DEF5D3"/>
            </a:solidFill>
            <a:ln>
              <a:noFill/>
            </a:ln>
          </p:spPr>
          <p:txBody>
            <a:bodyPr spcFirstLastPara="1" wrap="square" lIns="75290" tIns="37634" rIns="75290" bIns="37634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Comprehensive contraceptive counselling to women presenting for EC or EMA</a:t>
              </a:r>
              <a:endPara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45265" marR="0" lvl="0" indent="-150495" algn="ctr" defTabSz="914400" rtl="0" eaLnBrk="1" fontAlgn="auto" latinLnBrk="0" hangingPunct="1">
                <a:lnSpc>
                  <a:spcPct val="100000"/>
                </a:lnSpc>
                <a:spcBef>
                  <a:spcPts val="988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 typeface="Calibri"/>
                <a:buChar char="+"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88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Billed consultation in a private room within pharmacy</a:t>
              </a:r>
              <a:endPara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45265" marR="0" lvl="0" indent="-150495" algn="ctr" defTabSz="914400" rtl="0" eaLnBrk="1" fontAlgn="auto" latinLnBrk="0" hangingPunct="1">
                <a:lnSpc>
                  <a:spcPct val="100000"/>
                </a:lnSpc>
                <a:spcBef>
                  <a:spcPts val="988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 typeface="Calibri"/>
                <a:buChar char="+"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88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Referral to local hormonal contraception provider/prescriber using a referral template, if appropriate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6;p13">
              <a:extLst>
                <a:ext uri="{FF2B5EF4-FFF2-40B4-BE49-F238E27FC236}">
                  <a16:creationId xmlns:a16="http://schemas.microsoft.com/office/drawing/2014/main" id="{878E565C-E624-2074-A76D-DC616E8071BD}"/>
                </a:ext>
              </a:extLst>
            </p:cNvPr>
            <p:cNvSpPr/>
            <p:nvPr/>
          </p:nvSpPr>
          <p:spPr>
            <a:xfrm>
              <a:off x="29866390" y="10433955"/>
              <a:ext cx="11770100" cy="26168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75290" tIns="37634" rIns="75290" bIns="37634" anchor="ctr" anchorCtr="0">
              <a:noAutofit/>
            </a:bodyPr>
            <a:lstStyle/>
            <a:p>
              <a:pPr marL="651796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 education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651796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494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Academic detailing delivered to pharmacists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651796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494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 to the AusCAPPS online community of practice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651796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494"/>
                </a:spcBef>
                <a:spcAft>
                  <a:spcPts val="0"/>
                </a:spcAft>
                <a:buClr>
                  <a:srgbClr val="3F3F3F"/>
                </a:buClr>
                <a:buSzPts val="2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Identification of referral pathways to LARC insertion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77;p13">
              <a:extLst>
                <a:ext uri="{FF2B5EF4-FFF2-40B4-BE49-F238E27FC236}">
                  <a16:creationId xmlns:a16="http://schemas.microsoft.com/office/drawing/2014/main" id="{920AF51E-A634-0D8A-563B-143444ED63CB}"/>
                </a:ext>
              </a:extLst>
            </p:cNvPr>
            <p:cNvSpPr/>
            <p:nvPr/>
          </p:nvSpPr>
          <p:spPr>
            <a:xfrm>
              <a:off x="29866388" y="9629638"/>
              <a:ext cx="11770099" cy="804317"/>
            </a:xfrm>
            <a:prstGeom prst="rect">
              <a:avLst/>
            </a:prstGeom>
            <a:solidFill>
              <a:srgbClr val="DF89BE"/>
            </a:solidFill>
            <a:ln>
              <a:noFill/>
            </a:ln>
          </p:spPr>
          <p:txBody>
            <a:bodyPr spcFirstLastPara="1" wrap="square" lIns="75290" tIns="37634" rIns="75290" bIns="37634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88"/>
                </a:spcBef>
                <a:spcAft>
                  <a:spcPts val="9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Implementation support for pharmacies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14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F65A-AB1D-C69F-B814-59F2351E3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763E2A-9B33-E481-81F5-E3E4F6EC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access options outlined already in senate inquiry</a:t>
            </a:r>
          </a:p>
          <a:p>
            <a:r>
              <a:rPr lang="en-US" dirty="0"/>
              <a:t>Interactions with primary care strategy</a:t>
            </a:r>
          </a:p>
          <a:p>
            <a:r>
              <a:rPr lang="en-US" dirty="0"/>
              <a:t>Need big emphasis on regional level planning</a:t>
            </a:r>
          </a:p>
          <a:p>
            <a:r>
              <a:rPr lang="en-US" dirty="0"/>
              <a:t>Workforce capacity building and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97308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F02FCB-18C8-FB42-BA64-404EE0A9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062"/>
            <a:ext cx="9420224" cy="93117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burden of unintended pregnancy in 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80A55-2F43-2045-AD10-61AE24B6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683-77EB-4978-8B07-1AD7634C9D81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5442CB-76E9-5F4C-AC1D-86E49F4B627D}"/>
              </a:ext>
            </a:extLst>
          </p:cNvPr>
          <p:cNvSpPr/>
          <p:nvPr/>
        </p:nvSpPr>
        <p:spPr>
          <a:xfrm>
            <a:off x="2015535" y="6212841"/>
            <a:ext cx="79940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system-ui"/>
              </a:rPr>
              <a:t>Organon Report into Unintended Pregnancy in Australia Sept 2022.</a:t>
            </a:r>
          </a:p>
          <a:p>
            <a:r>
              <a:rPr lang="en-AU" sz="1000" dirty="0">
                <a:solidFill>
                  <a:schemeClr val="bg1"/>
                </a:solidFill>
                <a:latin typeface="system-ui"/>
              </a:rPr>
              <a:t>Rowe H, Holton S, Kirkman M, </a:t>
            </a:r>
            <a:r>
              <a:rPr lang="en-AU" sz="1000" dirty="0" err="1">
                <a:solidFill>
                  <a:schemeClr val="bg1"/>
                </a:solidFill>
                <a:latin typeface="system-ui"/>
              </a:rPr>
              <a:t>Bayly</a:t>
            </a:r>
            <a:r>
              <a:rPr lang="en-AU" sz="1000" dirty="0">
                <a:solidFill>
                  <a:schemeClr val="bg1"/>
                </a:solidFill>
                <a:latin typeface="system-ui"/>
              </a:rPr>
              <a:t> C, Jordan L, McNamee K, McBain J, Sinnott V, Fisher J. Prevalence and distribution of unintended pregnancy: the Understanding Fertility Management in Australia National Survey. Aust N Z J Public Health. 2016 Apr;40(2):104-9. 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D6D2EE-7140-B126-776B-E93C0E9F8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517" y="1272512"/>
            <a:ext cx="4923684" cy="490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9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034E-F095-56BA-4B3F-D99BE358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</p:spPr>
        <p:txBody>
          <a:bodyPr anchor="ctr">
            <a:normAutofit/>
          </a:bodyPr>
          <a:lstStyle/>
          <a:p>
            <a:r>
              <a:rPr lang="en-US" sz="4000" dirty="0"/>
              <a:t>What do we need to do to reduce unintended pregnancy?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C4969C-B3F4-ABCE-EF39-F85490089C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5778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848FB-A0A4-BB43-837A-B3F6D293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683-77EB-4978-8B07-1AD7634C9D81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083F7-C8D5-354F-A06E-D6E88EB89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97" y="126129"/>
            <a:ext cx="4976146" cy="6610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59049-4F05-24FC-9634-6FC202F5EF78}"/>
              </a:ext>
            </a:extLst>
          </p:cNvPr>
          <p:cNvSpPr txBox="1"/>
          <p:nvPr/>
        </p:nvSpPr>
        <p:spPr>
          <a:xfrm>
            <a:off x="9486900" y="1514475"/>
            <a:ext cx="2214563" cy="464742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International benchmark: </a:t>
            </a: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20-25% </a:t>
            </a: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LARC use</a:t>
            </a:r>
          </a:p>
          <a:p>
            <a:pPr algn="ctr"/>
            <a:endParaRPr lang="en-US" sz="2800" b="1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Sweden = 31% in 2019 majority IUDs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8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07B4-0430-AF08-627A-7C0FAF9E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Best Practice = Access to and choice of either a surgical or a</a:t>
            </a:r>
            <a:br>
              <a:rPr lang="en-US" sz="2800" dirty="0"/>
            </a:br>
            <a:r>
              <a:rPr lang="en-US" sz="2800" dirty="0"/>
              <a:t>medical method of abortion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D83A1-14BE-50B7-437C-EC84BA986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245" y="2153860"/>
            <a:ext cx="3295650" cy="4070670"/>
          </a:xfrm>
          <a:solidFill>
            <a:srgbClr val="B24BFC">
              <a:alpha val="86272"/>
            </a:srgbClr>
          </a:solidFill>
        </p:spPr>
        <p:txBody>
          <a:bodyPr>
            <a:normAutofit/>
          </a:bodyPr>
          <a:lstStyle/>
          <a:p>
            <a:r>
              <a:rPr lang="en-US" sz="2000" dirty="0"/>
              <a:t>Less time sensitive </a:t>
            </a:r>
          </a:p>
          <a:p>
            <a:r>
              <a:rPr lang="en-US" sz="2000" dirty="0"/>
              <a:t>Most are undertaken &lt;12 weeks but can be done later in pregnancy</a:t>
            </a:r>
          </a:p>
          <a:p>
            <a:r>
              <a:rPr lang="en-US" sz="2000" dirty="0"/>
              <a:t>Performed under sedation in a private day surgery or public hospital facility</a:t>
            </a:r>
          </a:p>
          <a:p>
            <a:r>
              <a:rPr lang="en-US" sz="2000" dirty="0"/>
              <a:t>Supervised by medical staff</a:t>
            </a:r>
          </a:p>
          <a:p>
            <a:r>
              <a:rPr lang="en-US" sz="2000" dirty="0"/>
              <a:t>Involves less bleeding and cramping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4AE2D0-0EED-A255-AA37-E83E6FFB8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1105" y="2153860"/>
            <a:ext cx="3295650" cy="4070670"/>
          </a:xfrm>
          <a:solidFill>
            <a:srgbClr val="B24BFC">
              <a:alpha val="51929"/>
            </a:srgbClr>
          </a:solidFill>
          <a:ln>
            <a:solidFill>
              <a:srgbClr val="B24BFC"/>
            </a:solidFill>
          </a:ln>
        </p:spPr>
        <p:txBody>
          <a:bodyPr>
            <a:noAutofit/>
          </a:bodyPr>
          <a:lstStyle/>
          <a:p>
            <a:r>
              <a:rPr lang="en-US" sz="2000" dirty="0"/>
              <a:t>Highly time sensitive (&lt;9 weeks in Australia)</a:t>
            </a:r>
          </a:p>
          <a:p>
            <a:r>
              <a:rPr lang="en-US" sz="2000" dirty="0"/>
              <a:t>High level of personal autonomy</a:t>
            </a:r>
          </a:p>
          <a:p>
            <a:r>
              <a:rPr lang="en-US" sz="2000" dirty="0"/>
              <a:t>Undertaken at home with support of friends +/or family</a:t>
            </a:r>
          </a:p>
          <a:p>
            <a:r>
              <a:rPr lang="en-US" sz="2000" dirty="0"/>
              <a:t>Can feel more “natural” like a very heavy period or miscarriage</a:t>
            </a:r>
          </a:p>
          <a:p>
            <a:r>
              <a:rPr lang="en-US" sz="2000" dirty="0"/>
              <a:t>Can be delivered by telehealth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21AB4-A1D4-7E3E-557C-57EB6B158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3045763"/>
            <a:ext cx="39243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6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B73EA-0044-938F-80A0-E4F66061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our current workforce?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4BAA556-498C-EF6B-5725-592B63D1A1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13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1A8E-C0C6-2D4A-BDA9-2CA3B774AD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30629" y="2280511"/>
            <a:ext cx="12192000" cy="1092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Accessible high quality comprehensive women’s sexual and reproductive health services delivered in primary care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D8F7A-2B0A-ED49-9F8D-17442E55DE31}"/>
              </a:ext>
            </a:extLst>
          </p:cNvPr>
          <p:cNvGrpSpPr/>
          <p:nvPr/>
        </p:nvGrpSpPr>
        <p:grpSpPr>
          <a:xfrm>
            <a:off x="2655906" y="3473754"/>
            <a:ext cx="5813826" cy="1741100"/>
            <a:chOff x="1972514" y="2182445"/>
            <a:chExt cx="4818187" cy="2177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06FF24-193F-774C-A23E-C237B38175A1}"/>
                </a:ext>
              </a:extLst>
            </p:cNvPr>
            <p:cNvGrpSpPr/>
            <p:nvPr/>
          </p:nvGrpSpPr>
          <p:grpSpPr>
            <a:xfrm>
              <a:off x="1972514" y="2188919"/>
              <a:ext cx="2415207" cy="2170833"/>
              <a:chOff x="-1060" y="1866"/>
              <a:chExt cx="3649646" cy="3645927"/>
            </a:xfrm>
          </p:grpSpPr>
          <p:sp>
            <p:nvSpPr>
              <p:cNvPr id="10" name="Down Arrow 9">
                <a:extLst>
                  <a:ext uri="{FF2B5EF4-FFF2-40B4-BE49-F238E27FC236}">
                    <a16:creationId xmlns:a16="http://schemas.microsoft.com/office/drawing/2014/main" id="{A9A734F0-D673-BB42-9D56-53FDECA74B8C}"/>
                  </a:ext>
                </a:extLst>
              </p:cNvPr>
              <p:cNvSpPr/>
              <p:nvPr/>
            </p:nvSpPr>
            <p:spPr>
              <a:xfrm rot="16200000">
                <a:off x="799" y="7"/>
                <a:ext cx="3645927" cy="3649646"/>
              </a:xfrm>
              <a:prstGeom prst="downArrow">
                <a:avLst>
                  <a:gd name="adj1" fmla="val 50000"/>
                  <a:gd name="adj2" fmla="val 35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Down Arrow 4">
                <a:extLst>
                  <a:ext uri="{FF2B5EF4-FFF2-40B4-BE49-F238E27FC236}">
                    <a16:creationId xmlns:a16="http://schemas.microsoft.com/office/drawing/2014/main" id="{0BBE898B-6998-724A-8BE0-411C70A982B3}"/>
                  </a:ext>
                </a:extLst>
              </p:cNvPr>
              <p:cNvSpPr txBox="1"/>
              <p:nvPr/>
            </p:nvSpPr>
            <p:spPr>
              <a:xfrm rot="21600000">
                <a:off x="-1060" y="913348"/>
                <a:ext cx="3011609" cy="18229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/>
                  <a:t>5.57 million women of reproductive age in Australia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73DE09-3BDE-4941-BABE-8799803B4787}"/>
                </a:ext>
              </a:extLst>
            </p:cNvPr>
            <p:cNvGrpSpPr/>
            <p:nvPr/>
          </p:nvGrpSpPr>
          <p:grpSpPr>
            <a:xfrm>
              <a:off x="4639745" y="2182445"/>
              <a:ext cx="2150956" cy="2170834"/>
              <a:chOff x="6484697" y="1867"/>
              <a:chExt cx="3645927" cy="3645927"/>
            </a:xfrm>
          </p:grpSpPr>
          <p:sp>
            <p:nvSpPr>
              <p:cNvPr id="8" name="Down Arrow 7">
                <a:extLst>
                  <a:ext uri="{FF2B5EF4-FFF2-40B4-BE49-F238E27FC236}">
                    <a16:creationId xmlns:a16="http://schemas.microsoft.com/office/drawing/2014/main" id="{BE177604-9BF3-0847-9434-EE435B2B92FB}"/>
                  </a:ext>
                </a:extLst>
              </p:cNvPr>
              <p:cNvSpPr/>
              <p:nvPr/>
            </p:nvSpPr>
            <p:spPr>
              <a:xfrm rot="5400000">
                <a:off x="6484697" y="1867"/>
                <a:ext cx="3645927" cy="3645927"/>
              </a:xfrm>
              <a:prstGeom prst="downArrow">
                <a:avLst>
                  <a:gd name="adj1" fmla="val 50000"/>
                  <a:gd name="adj2" fmla="val 35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AU"/>
              </a:p>
            </p:txBody>
          </p:sp>
          <p:sp>
            <p:nvSpPr>
              <p:cNvPr id="9" name="Down Arrow 4">
                <a:extLst>
                  <a:ext uri="{FF2B5EF4-FFF2-40B4-BE49-F238E27FC236}">
                    <a16:creationId xmlns:a16="http://schemas.microsoft.com/office/drawing/2014/main" id="{0A536FCD-3984-8545-99FB-666D8750E378}"/>
                  </a:ext>
                </a:extLst>
              </p:cNvPr>
              <p:cNvSpPr txBox="1"/>
              <p:nvPr/>
            </p:nvSpPr>
            <p:spPr>
              <a:xfrm>
                <a:off x="7583614" y="913348"/>
                <a:ext cx="2547010" cy="18229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/>
                  <a:t>General practice and primary care</a:t>
                </a:r>
              </a:p>
            </p:txBody>
          </p:sp>
        </p:grpSp>
      </p:grp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8BEC92A-8B41-A1F4-6A34-C3B16C4D89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7" y="46918"/>
            <a:ext cx="6499167" cy="2164572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A33715-3ED2-5960-24F8-BD92E12894C2}"/>
              </a:ext>
            </a:extLst>
          </p:cNvPr>
          <p:cNvGraphicFramePr/>
          <p:nvPr/>
        </p:nvGraphicFramePr>
        <p:xfrm>
          <a:off x="-23877" y="5290457"/>
          <a:ext cx="12191999" cy="1567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0214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8D514-A6CA-DC45-BEA8-F8A903F6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881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A new vision for general practice and primary care women’s </a:t>
            </a:r>
            <a:br>
              <a:rPr lang="en-US" sz="2800" dirty="0"/>
            </a:br>
            <a:r>
              <a:rPr lang="en-US" sz="2800" dirty="0"/>
              <a:t>sexual and reproductive health service provision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C200D2-2389-B641-9A06-EFEC5D3E6B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4447" y="1522221"/>
            <a:ext cx="6727304" cy="24136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D8D6C3-9D73-8C4E-AE76-814726A92C7B}"/>
              </a:ext>
            </a:extLst>
          </p:cNvPr>
          <p:cNvSpPr/>
          <p:nvPr/>
        </p:nvSpPr>
        <p:spPr>
          <a:xfrm>
            <a:off x="688213" y="3935834"/>
            <a:ext cx="10515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paradigm shift in the way general practitioners and other primary care providers provide care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transforming a siloed style of practice into one that recognises the interconnectedness of contraception, abortion and pregnancy planning for individual women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using an integrated life course approach to help women achieve their own reproductive goals.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166BB-3F0F-D44A-A00C-118BFBA846DB}"/>
              </a:ext>
            </a:extLst>
          </p:cNvPr>
          <p:cNvSpPr txBox="1"/>
          <p:nvPr/>
        </p:nvSpPr>
        <p:spPr>
          <a:xfrm>
            <a:off x="4557850" y="-988760"/>
            <a:ext cx="396240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3855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HERE_template_wide 2021 (1)" id="{F8083538-761B-2640-93F3-17B48130A2CC}" vid="{2F1D0DC7-05A5-9B4A-A18F-5039764A04BE}"/>
    </a:ext>
  </a:extLst>
</a:theme>
</file>

<file path=ppt/theme/theme2.xml><?xml version="1.0" encoding="utf-8"?>
<a:theme xmlns:a="http://schemas.openxmlformats.org/drawingml/2006/main" name="1_Office Theme">
  <a:themeElements>
    <a:clrScheme name="SPHERE 2023">
      <a:dk1>
        <a:srgbClr val="352087"/>
      </a:dk1>
      <a:lt1>
        <a:sysClr val="window" lastClr="FFFFFF"/>
      </a:lt1>
      <a:dk2>
        <a:srgbClr val="8039DD"/>
      </a:dk2>
      <a:lt2>
        <a:srgbClr val="E1DBFF"/>
      </a:lt2>
      <a:accent1>
        <a:srgbClr val="352087"/>
      </a:accent1>
      <a:accent2>
        <a:srgbClr val="6306EA"/>
      </a:accent2>
      <a:accent3>
        <a:srgbClr val="8039DD"/>
      </a:accent3>
      <a:accent4>
        <a:srgbClr val="E1DBFF"/>
      </a:accent4>
      <a:accent5>
        <a:srgbClr val="FFE4FC"/>
      </a:accent5>
      <a:accent6>
        <a:srgbClr val="E8FCD4"/>
      </a:accent6>
      <a:hlink>
        <a:srgbClr val="6306E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EDB85CF5352428248A700A4DAC250" ma:contentTypeVersion="17" ma:contentTypeDescription="Create a new document." ma:contentTypeScope="" ma:versionID="6cfb7dfe80eec8f48fbe98f36ae971f5">
  <xsd:schema xmlns:xsd="http://www.w3.org/2001/XMLSchema" xmlns:xs="http://www.w3.org/2001/XMLSchema" xmlns:p="http://schemas.microsoft.com/office/2006/metadata/properties" xmlns:ns2="e62e0484-3c20-4db1-8f26-f6211f6f49a7" xmlns:ns3="5168ba78-a1e2-49ce-b679-41638dcff75f" xmlns:ns4="11ad0cd3-baa9-466a-933b-f59ff5e4bfbf" targetNamespace="http://schemas.microsoft.com/office/2006/metadata/properties" ma:root="true" ma:fieldsID="3254e9e1c18f528ef697657a81c4138a" ns2:_="" ns3:_="" ns4:_="">
    <xsd:import namespace="e62e0484-3c20-4db1-8f26-f6211f6f49a7"/>
    <xsd:import namespace="5168ba78-a1e2-49ce-b679-41638dcff75f"/>
    <xsd:import namespace="11ad0cd3-baa9-466a-933b-f59ff5e4bf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e0484-3c20-4db1-8f26-f6211f6f4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9ca91d9-6630-4029-a1e1-ef90902860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8ba78-a1e2-49ce-b679-41638dcff7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d0cd3-baa9-466a-933b-f59ff5e4bfb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eb2b360-896d-4d6e-8fb0-29944ee5f9ee}" ma:internalName="TaxCatchAll" ma:showField="CatchAllData" ma:web="11ad0cd3-baa9-466a-933b-f59ff5e4bf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2e0484-3c20-4db1-8f26-f6211f6f49a7">
      <Terms xmlns="http://schemas.microsoft.com/office/infopath/2007/PartnerControls"/>
    </lcf76f155ced4ddcb4097134ff3c332f>
    <TaxCatchAll xmlns="11ad0cd3-baa9-466a-933b-f59ff5e4bfbf" xsi:nil="true"/>
    <SharedWithUsers xmlns="5168ba78-a1e2-49ce-b679-41638dcff75f">
      <UserInfo>
        <DisplayName>Sarah Hole</DisplayName>
        <AccountId>224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3D83057-8211-4646-A179-6742B1E93D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F5DB09-EBCF-4D50-8C0D-41AA6828D40E}">
  <ds:schemaRefs>
    <ds:schemaRef ds:uri="11ad0cd3-baa9-466a-933b-f59ff5e4bfbf"/>
    <ds:schemaRef ds:uri="5168ba78-a1e2-49ce-b679-41638dcff75f"/>
    <ds:schemaRef ds:uri="e62e0484-3c20-4db1-8f26-f6211f6f49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F055E29-7AFB-4EA0-AC47-E9D67E4123D0}">
  <ds:schemaRefs>
    <ds:schemaRef ds:uri="11ad0cd3-baa9-466a-933b-f59ff5e4bfbf"/>
    <ds:schemaRef ds:uri="5168ba78-a1e2-49ce-b679-41638dcff75f"/>
    <ds:schemaRef ds:uri="e62e0484-3c20-4db1-8f26-f6211f6f49a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1656</Words>
  <Application>Microsoft Office PowerPoint</Application>
  <PresentationFormat>Widescreen</PresentationFormat>
  <Paragraphs>208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Al Tarikh</vt:lpstr>
      <vt:lpstr>Arial</vt:lpstr>
      <vt:lpstr>BarlowCondensed-SemiBold</vt:lpstr>
      <vt:lpstr>Calibri</vt:lpstr>
      <vt:lpstr>Helvetica</vt:lpstr>
      <vt:lpstr>system-ui</vt:lpstr>
      <vt:lpstr>Times New Roman</vt:lpstr>
      <vt:lpstr>Wingdings</vt:lpstr>
      <vt:lpstr>Office Theme</vt:lpstr>
      <vt:lpstr>1_Office Theme</vt:lpstr>
      <vt:lpstr>Primary care, unintended pregnancy, LARC and medical abortion</vt:lpstr>
      <vt:lpstr>Perspectives I bring</vt:lpstr>
      <vt:lpstr>The burden of unintended pregnancy in Australia</vt:lpstr>
      <vt:lpstr>What do we need to do to reduce unintended pregnancy?</vt:lpstr>
      <vt:lpstr>PowerPoint Presentation</vt:lpstr>
      <vt:lpstr>Best Practice = Access to and choice of either a surgical or a medical method of abortion</vt:lpstr>
      <vt:lpstr>What is our current workforce?</vt:lpstr>
      <vt:lpstr>Accessible high quality comprehensive women’s sexual and reproductive health services delivered in primary care</vt:lpstr>
      <vt:lpstr>A new vision for general practice and primary care women’s  sexual and reproductive health service provision</vt:lpstr>
      <vt:lpstr>SPHERE Partners</vt:lpstr>
      <vt:lpstr>SPHERE strategies to improve access and equity</vt:lpstr>
      <vt:lpstr>PowerPoint Presentation</vt:lpstr>
      <vt:lpstr>ACCORd: Increasing LARC uptake through general practice</vt:lpstr>
      <vt:lpstr>Abortion “deserts” in Australia</vt:lpstr>
      <vt:lpstr>MBS Item Numbers for Telehealth Sexual and Reproductive Health Care Consultations</vt:lpstr>
      <vt:lpstr>PowerPoint Presentation</vt:lpstr>
      <vt:lpstr>TGA and PBAC regulatory reform re MS2Step</vt:lpstr>
      <vt:lpstr>PowerPoint Presentation</vt:lpstr>
      <vt:lpstr>Funding and Partners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care, unintended pregnancy, LARC and medical abortion</dc:title>
  <dc:creator>Danielle Mazza</dc:creator>
  <cp:lastModifiedBy>Sarah Hole</cp:lastModifiedBy>
  <cp:revision>1</cp:revision>
  <dcterms:created xsi:type="dcterms:W3CDTF">2023-08-23T12:31:31Z</dcterms:created>
  <dcterms:modified xsi:type="dcterms:W3CDTF">2023-10-05T02:14:22Z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0x010100D84EDB85CF5352428248A700A4DAC250</vt:lpwstr>
  </property>
</Properties>
</file>